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2" r:id="rId6"/>
    <p:sldId id="269" r:id="rId7"/>
    <p:sldId id="270" r:id="rId8"/>
    <p:sldId id="260" r:id="rId9"/>
    <p:sldId id="261" r:id="rId10"/>
    <p:sldId id="273" r:id="rId11"/>
    <p:sldId id="271" r:id="rId12"/>
    <p:sldId id="266" r:id="rId13"/>
    <p:sldId id="268" r:id="rId14"/>
    <p:sldId id="272" r:id="rId15"/>
    <p:sldId id="267" r:id="rId16"/>
    <p:sldId id="265" r:id="rId17"/>
    <p:sldId id="27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28A10A-C2F2-4AF4-92EF-E1B70A7A853C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A519C1-92EA-4219-8225-DADE61E901EE}">
      <dgm:prSet phldrT="[Text]"/>
      <dgm:spPr/>
      <dgm:t>
        <a:bodyPr/>
        <a:lstStyle/>
        <a:p>
          <a:r>
            <a:rPr lang="en-US" dirty="0">
              <a:sym typeface="Wingdings" panose="05000000000000000000" pitchFamily="2" charset="2"/>
            </a:rPr>
            <a:t></a:t>
          </a:r>
          <a:endParaRPr lang="en-US" dirty="0"/>
        </a:p>
      </dgm:t>
    </dgm:pt>
    <dgm:pt modelId="{7F313851-E4E2-4EA8-A3FA-A056E69828B6}" type="parTrans" cxnId="{17BF88A3-D64C-4C30-877C-B8653681A1B4}">
      <dgm:prSet/>
      <dgm:spPr/>
      <dgm:t>
        <a:bodyPr/>
        <a:lstStyle/>
        <a:p>
          <a:endParaRPr lang="en-US"/>
        </a:p>
      </dgm:t>
    </dgm:pt>
    <dgm:pt modelId="{6EDB4B1F-D0A8-4B8B-8B2A-EC384038FB3E}" type="sibTrans" cxnId="{17BF88A3-D64C-4C30-877C-B8653681A1B4}">
      <dgm:prSet/>
      <dgm:spPr/>
      <dgm:t>
        <a:bodyPr/>
        <a:lstStyle/>
        <a:p>
          <a:endParaRPr lang="en-US"/>
        </a:p>
      </dgm:t>
    </dgm:pt>
    <dgm:pt modelId="{3004D3C4-065C-482B-8DFF-58A0AB8DDD26}">
      <dgm:prSet phldrT="[Text]" custT="1"/>
      <dgm:spPr/>
      <dgm:t>
        <a:bodyPr/>
        <a:lstStyle/>
        <a:p>
          <a:r>
            <a:rPr lang="en-US" sz="2400" dirty="0">
              <a:latin typeface="Comic Sans MS" panose="030F0702030302020204" pitchFamily="66" charset="0"/>
            </a:rPr>
            <a:t>Model texts </a:t>
          </a:r>
        </a:p>
      </dgm:t>
    </dgm:pt>
    <dgm:pt modelId="{962256DF-3142-42C4-BD63-1C711D4FB2EC}" type="parTrans" cxnId="{2D1CC125-1625-4AF4-BF7E-79CC670B17AA}">
      <dgm:prSet/>
      <dgm:spPr/>
      <dgm:t>
        <a:bodyPr/>
        <a:lstStyle/>
        <a:p>
          <a:endParaRPr lang="en-US"/>
        </a:p>
      </dgm:t>
    </dgm:pt>
    <dgm:pt modelId="{8BDBDA69-EBFC-477B-9AEA-8CA306CFA3D6}" type="sibTrans" cxnId="{2D1CC125-1625-4AF4-BF7E-79CC670B17AA}">
      <dgm:prSet/>
      <dgm:spPr/>
      <dgm:t>
        <a:bodyPr/>
        <a:lstStyle/>
        <a:p>
          <a:endParaRPr lang="en-US"/>
        </a:p>
      </dgm:t>
    </dgm:pt>
    <dgm:pt modelId="{03A663BA-4213-4F49-8A1F-078757724E28}">
      <dgm:prSet phldrT="[Text]" custT="1"/>
      <dgm:spPr/>
      <dgm:t>
        <a:bodyPr/>
        <a:lstStyle/>
        <a:p>
          <a:r>
            <a:rPr lang="en-US" sz="2400" dirty="0">
              <a:latin typeface="Comic Sans MS" panose="030F0702030302020204" pitchFamily="66" charset="0"/>
            </a:rPr>
            <a:t>Differentiation</a:t>
          </a:r>
        </a:p>
      </dgm:t>
    </dgm:pt>
    <dgm:pt modelId="{B4057F28-F7F0-49CB-BDAE-6202C87263A0}" type="parTrans" cxnId="{EFFA8E6E-EE61-49B3-B96E-F54C20798447}">
      <dgm:prSet/>
      <dgm:spPr/>
      <dgm:t>
        <a:bodyPr/>
        <a:lstStyle/>
        <a:p>
          <a:endParaRPr lang="en-US"/>
        </a:p>
      </dgm:t>
    </dgm:pt>
    <dgm:pt modelId="{773A736B-3A8E-4797-ADB2-168DBDCACFA4}" type="sibTrans" cxnId="{EFFA8E6E-EE61-49B3-B96E-F54C20798447}">
      <dgm:prSet/>
      <dgm:spPr/>
      <dgm:t>
        <a:bodyPr/>
        <a:lstStyle/>
        <a:p>
          <a:endParaRPr lang="en-US"/>
        </a:p>
      </dgm:t>
    </dgm:pt>
    <dgm:pt modelId="{0AAC9E9F-8655-413E-BCB5-EC30F8015EF5}">
      <dgm:prSet phldrT="[Text]" custT="1"/>
      <dgm:spPr/>
      <dgm:t>
        <a:bodyPr/>
        <a:lstStyle/>
        <a:p>
          <a:r>
            <a:rPr lang="en-US" sz="2400" dirty="0">
              <a:latin typeface="Comic Sans MS" panose="030F0702030302020204" pitchFamily="66" charset="0"/>
            </a:rPr>
            <a:t>Links to other curriculum areas</a:t>
          </a:r>
        </a:p>
      </dgm:t>
    </dgm:pt>
    <dgm:pt modelId="{F130D331-A136-491F-8E95-386BBFA3C2B8}" type="parTrans" cxnId="{4D89AE1A-0CF5-4AC9-A2E3-DDAB42BD6406}">
      <dgm:prSet/>
      <dgm:spPr/>
      <dgm:t>
        <a:bodyPr/>
        <a:lstStyle/>
        <a:p>
          <a:endParaRPr lang="en-US"/>
        </a:p>
      </dgm:t>
    </dgm:pt>
    <dgm:pt modelId="{356F96CE-87A8-4C87-AFED-21B6D159728E}" type="sibTrans" cxnId="{4D89AE1A-0CF5-4AC9-A2E3-DDAB42BD6406}">
      <dgm:prSet/>
      <dgm:spPr/>
      <dgm:t>
        <a:bodyPr/>
        <a:lstStyle/>
        <a:p>
          <a:endParaRPr lang="en-US"/>
        </a:p>
      </dgm:t>
    </dgm:pt>
    <dgm:pt modelId="{318B63EE-8F7E-41BE-A8B9-FD4719683C50}">
      <dgm:prSet phldrT="[Text]" custT="1"/>
      <dgm:spPr/>
      <dgm:t>
        <a:bodyPr/>
        <a:lstStyle/>
        <a:p>
          <a:r>
            <a:rPr lang="en-US" sz="2400" dirty="0">
              <a:latin typeface="Comic Sans MS" panose="030F0702030302020204" pitchFamily="66" charset="0"/>
            </a:rPr>
            <a:t>Story map confidence </a:t>
          </a:r>
        </a:p>
      </dgm:t>
    </dgm:pt>
    <dgm:pt modelId="{5E2DFD37-F8CE-45C8-B15D-184B2C0562BE}" type="parTrans" cxnId="{706256B5-0E50-4A82-930D-C1BF9D8AFE04}">
      <dgm:prSet/>
      <dgm:spPr/>
      <dgm:t>
        <a:bodyPr/>
        <a:lstStyle/>
        <a:p>
          <a:endParaRPr lang="en-US"/>
        </a:p>
      </dgm:t>
    </dgm:pt>
    <dgm:pt modelId="{FE47835F-84A3-4086-8D6D-D186EE991B6E}" type="sibTrans" cxnId="{706256B5-0E50-4A82-930D-C1BF9D8AFE04}">
      <dgm:prSet/>
      <dgm:spPr/>
      <dgm:t>
        <a:bodyPr/>
        <a:lstStyle/>
        <a:p>
          <a:endParaRPr lang="en-US"/>
        </a:p>
      </dgm:t>
    </dgm:pt>
    <dgm:pt modelId="{4DAB5AAB-ED3B-4ECD-9A20-50F5A69B0555}">
      <dgm:prSet phldrT="[Text]" custT="1"/>
      <dgm:spPr/>
      <dgm:t>
        <a:bodyPr/>
        <a:lstStyle/>
        <a:p>
          <a:r>
            <a:rPr lang="en-US" sz="2400" dirty="0">
              <a:latin typeface="Comic Sans MS" panose="030F0702030302020204" pitchFamily="66" charset="0"/>
            </a:rPr>
            <a:t>Range of genres</a:t>
          </a:r>
        </a:p>
      </dgm:t>
    </dgm:pt>
    <dgm:pt modelId="{371D3430-AE68-4D76-867D-FBF24B9098DD}" type="parTrans" cxnId="{CD929D79-AF91-4B2C-8809-C317F31D3A0E}">
      <dgm:prSet/>
      <dgm:spPr/>
      <dgm:t>
        <a:bodyPr/>
        <a:lstStyle/>
        <a:p>
          <a:endParaRPr lang="en-US"/>
        </a:p>
      </dgm:t>
    </dgm:pt>
    <dgm:pt modelId="{BAD28403-DBA8-41EE-B60B-DAD648A6018C}" type="sibTrans" cxnId="{CD929D79-AF91-4B2C-8809-C317F31D3A0E}">
      <dgm:prSet/>
      <dgm:spPr/>
      <dgm:t>
        <a:bodyPr/>
        <a:lstStyle/>
        <a:p>
          <a:endParaRPr lang="en-US"/>
        </a:p>
      </dgm:t>
    </dgm:pt>
    <dgm:pt modelId="{8375F6E9-5CE4-4FD2-9C89-C3A834B59B5E}">
      <dgm:prSet phldrT="[Text]" custT="1"/>
      <dgm:spPr/>
      <dgm:t>
        <a:bodyPr/>
        <a:lstStyle/>
        <a:p>
          <a:r>
            <a:rPr lang="en-US" sz="2000" dirty="0">
              <a:latin typeface="Comic Sans MS" panose="030F0702030302020204" pitchFamily="66" charset="0"/>
            </a:rPr>
            <a:t>Additional support – word mats, checklists </a:t>
          </a:r>
        </a:p>
      </dgm:t>
    </dgm:pt>
    <dgm:pt modelId="{628ABF29-EF28-49D7-B52E-1F239ED2399E}" type="parTrans" cxnId="{D3A64160-9FE0-487C-A4AD-2278C8E70E88}">
      <dgm:prSet/>
      <dgm:spPr/>
      <dgm:t>
        <a:bodyPr/>
        <a:lstStyle/>
        <a:p>
          <a:endParaRPr lang="en-US"/>
        </a:p>
      </dgm:t>
    </dgm:pt>
    <dgm:pt modelId="{2E1A2534-462B-46CD-B73F-E5F8CF416E71}" type="sibTrans" cxnId="{D3A64160-9FE0-487C-A4AD-2278C8E70E88}">
      <dgm:prSet/>
      <dgm:spPr/>
      <dgm:t>
        <a:bodyPr/>
        <a:lstStyle/>
        <a:p>
          <a:endParaRPr lang="en-US"/>
        </a:p>
      </dgm:t>
    </dgm:pt>
    <dgm:pt modelId="{5207558A-1266-43E7-A8D5-F436181C4F66}">
      <dgm:prSet phldrT="[Text]" custT="1"/>
      <dgm:spPr/>
      <dgm:t>
        <a:bodyPr/>
        <a:lstStyle/>
        <a:p>
          <a:r>
            <a:rPr lang="en-US" sz="2000" dirty="0">
              <a:latin typeface="Comic Sans MS" panose="030F0702030302020204" pitchFamily="66" charset="0"/>
            </a:rPr>
            <a:t>Recycling ideas  </a:t>
          </a:r>
        </a:p>
      </dgm:t>
    </dgm:pt>
    <dgm:pt modelId="{2C401AE8-E56F-44C3-B1D2-6A8EAE6CD623}" type="parTrans" cxnId="{037BF226-90EF-48AB-97A9-D602DE1883F6}">
      <dgm:prSet/>
      <dgm:spPr/>
      <dgm:t>
        <a:bodyPr/>
        <a:lstStyle/>
        <a:p>
          <a:endParaRPr lang="en-US"/>
        </a:p>
      </dgm:t>
    </dgm:pt>
    <dgm:pt modelId="{13DEA8C9-09A0-4816-9291-6324F4BD4F26}" type="sibTrans" cxnId="{037BF226-90EF-48AB-97A9-D602DE1883F6}">
      <dgm:prSet/>
      <dgm:spPr/>
      <dgm:t>
        <a:bodyPr/>
        <a:lstStyle/>
        <a:p>
          <a:endParaRPr lang="en-US"/>
        </a:p>
      </dgm:t>
    </dgm:pt>
    <dgm:pt modelId="{BC0CB29F-DEB4-45AD-93D6-61D08F7D8CA7}" type="pres">
      <dgm:prSet presAssocID="{4328A10A-C2F2-4AF4-92EF-E1B70A7A853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C7D8398-EA9B-4741-9022-8A57728ED26C}" type="pres">
      <dgm:prSet presAssocID="{2AA519C1-92EA-4219-8225-DADE61E901EE}" presName="centerShape" presStyleLbl="node0" presStyleIdx="0" presStyleCnt="1"/>
      <dgm:spPr/>
    </dgm:pt>
    <dgm:pt modelId="{983E4A7A-8439-410A-B7B0-7C9D136F8C41}" type="pres">
      <dgm:prSet presAssocID="{962256DF-3142-42C4-BD63-1C711D4FB2EC}" presName="Name9" presStyleLbl="parChTrans1D2" presStyleIdx="0" presStyleCnt="7"/>
      <dgm:spPr/>
    </dgm:pt>
    <dgm:pt modelId="{90CB671D-1FAA-40FA-886D-8927AE21E809}" type="pres">
      <dgm:prSet presAssocID="{962256DF-3142-42C4-BD63-1C711D4FB2EC}" presName="connTx" presStyleLbl="parChTrans1D2" presStyleIdx="0" presStyleCnt="7"/>
      <dgm:spPr/>
    </dgm:pt>
    <dgm:pt modelId="{97BB55D9-05FF-4C96-91C2-2F99F3D605C8}" type="pres">
      <dgm:prSet presAssocID="{3004D3C4-065C-482B-8DFF-58A0AB8DDD26}" presName="node" presStyleLbl="node1" presStyleIdx="0" presStyleCnt="7" custScaleX="285838" custScaleY="65143" custRadScaleRad="97004" custRadScaleInc="-93906">
        <dgm:presLayoutVars>
          <dgm:bulletEnabled val="1"/>
        </dgm:presLayoutVars>
      </dgm:prSet>
      <dgm:spPr/>
    </dgm:pt>
    <dgm:pt modelId="{402AD765-7280-49E4-91F1-D5F82AB94198}" type="pres">
      <dgm:prSet presAssocID="{B4057F28-F7F0-49CB-BDAE-6202C87263A0}" presName="Name9" presStyleLbl="parChTrans1D2" presStyleIdx="1" presStyleCnt="7"/>
      <dgm:spPr/>
    </dgm:pt>
    <dgm:pt modelId="{451AC012-E7C3-45C5-8DCE-ED80096A0BDF}" type="pres">
      <dgm:prSet presAssocID="{B4057F28-F7F0-49CB-BDAE-6202C87263A0}" presName="connTx" presStyleLbl="parChTrans1D2" presStyleIdx="1" presStyleCnt="7"/>
      <dgm:spPr/>
    </dgm:pt>
    <dgm:pt modelId="{BBD7BAD7-131C-4085-B593-835DE7B4B14E}" type="pres">
      <dgm:prSet presAssocID="{03A663BA-4213-4F49-8A1F-078757724E28}" presName="node" presStyleLbl="node1" presStyleIdx="1" presStyleCnt="7" custScaleX="304469" custScaleY="67695" custRadScaleRad="186549" custRadScaleInc="25627">
        <dgm:presLayoutVars>
          <dgm:bulletEnabled val="1"/>
        </dgm:presLayoutVars>
      </dgm:prSet>
      <dgm:spPr/>
    </dgm:pt>
    <dgm:pt modelId="{124E198F-AA90-4232-9754-C35DE5C58E40}" type="pres">
      <dgm:prSet presAssocID="{F130D331-A136-491F-8E95-386BBFA3C2B8}" presName="Name9" presStyleLbl="parChTrans1D2" presStyleIdx="2" presStyleCnt="7"/>
      <dgm:spPr/>
    </dgm:pt>
    <dgm:pt modelId="{FFF7DA51-9831-4BF3-907B-E3B0726F4716}" type="pres">
      <dgm:prSet presAssocID="{F130D331-A136-491F-8E95-386BBFA3C2B8}" presName="connTx" presStyleLbl="parChTrans1D2" presStyleIdx="2" presStyleCnt="7"/>
      <dgm:spPr/>
    </dgm:pt>
    <dgm:pt modelId="{2466F4FD-343B-48B4-9560-EA338A261A79}" type="pres">
      <dgm:prSet presAssocID="{0AAC9E9F-8655-413E-BCB5-EC30F8015EF5}" presName="node" presStyleLbl="node1" presStyleIdx="2" presStyleCnt="7" custScaleX="302364" custScaleY="109606" custRadScaleRad="177443" custRadScaleInc="-72611">
        <dgm:presLayoutVars>
          <dgm:bulletEnabled val="1"/>
        </dgm:presLayoutVars>
      </dgm:prSet>
      <dgm:spPr/>
    </dgm:pt>
    <dgm:pt modelId="{3979DB84-18DC-4FBA-83BD-4D9A371AD388}" type="pres">
      <dgm:prSet presAssocID="{5E2DFD37-F8CE-45C8-B15D-184B2C0562BE}" presName="Name9" presStyleLbl="parChTrans1D2" presStyleIdx="3" presStyleCnt="7"/>
      <dgm:spPr/>
    </dgm:pt>
    <dgm:pt modelId="{20525F85-383C-412F-9A2D-5E93D1276EAD}" type="pres">
      <dgm:prSet presAssocID="{5E2DFD37-F8CE-45C8-B15D-184B2C0562BE}" presName="connTx" presStyleLbl="parChTrans1D2" presStyleIdx="3" presStyleCnt="7"/>
      <dgm:spPr/>
    </dgm:pt>
    <dgm:pt modelId="{FBCB68A4-87A9-4DB6-9BF1-C0F0EDBFA2CB}" type="pres">
      <dgm:prSet presAssocID="{318B63EE-8F7E-41BE-A8B9-FD4719683C50}" presName="node" presStyleLbl="node1" presStyleIdx="3" presStyleCnt="7" custScaleX="294152" custScaleY="79105" custRadScaleRad="121101" custRadScaleInc="-128763">
        <dgm:presLayoutVars>
          <dgm:bulletEnabled val="1"/>
        </dgm:presLayoutVars>
      </dgm:prSet>
      <dgm:spPr/>
    </dgm:pt>
    <dgm:pt modelId="{F0684954-A259-4423-A669-E51E09972F25}" type="pres">
      <dgm:prSet presAssocID="{371D3430-AE68-4D76-867D-FBF24B9098DD}" presName="Name9" presStyleLbl="parChTrans1D2" presStyleIdx="4" presStyleCnt="7"/>
      <dgm:spPr/>
    </dgm:pt>
    <dgm:pt modelId="{545A52E3-1ADB-40B7-83FF-6A68E34E246F}" type="pres">
      <dgm:prSet presAssocID="{371D3430-AE68-4D76-867D-FBF24B9098DD}" presName="connTx" presStyleLbl="parChTrans1D2" presStyleIdx="4" presStyleCnt="7"/>
      <dgm:spPr/>
    </dgm:pt>
    <dgm:pt modelId="{582BEB01-7EED-434F-BB48-9279BA0492EA}" type="pres">
      <dgm:prSet presAssocID="{4DAB5AAB-ED3B-4ECD-9A20-50F5A69B0555}" presName="node" presStyleLbl="node1" presStyleIdx="4" presStyleCnt="7" custScaleX="185139" custScaleY="76143" custRadScaleRad="134227" custRadScaleInc="-4192">
        <dgm:presLayoutVars>
          <dgm:bulletEnabled val="1"/>
        </dgm:presLayoutVars>
      </dgm:prSet>
      <dgm:spPr/>
    </dgm:pt>
    <dgm:pt modelId="{9B45956E-C14F-46B7-AC0A-A2011DBD3F65}" type="pres">
      <dgm:prSet presAssocID="{628ABF29-EF28-49D7-B52E-1F239ED2399E}" presName="Name9" presStyleLbl="parChTrans1D2" presStyleIdx="5" presStyleCnt="7"/>
      <dgm:spPr/>
    </dgm:pt>
    <dgm:pt modelId="{AD91E4B7-B202-4B4B-814A-A9B1338B2788}" type="pres">
      <dgm:prSet presAssocID="{628ABF29-EF28-49D7-B52E-1F239ED2399E}" presName="connTx" presStyleLbl="parChTrans1D2" presStyleIdx="5" presStyleCnt="7"/>
      <dgm:spPr/>
    </dgm:pt>
    <dgm:pt modelId="{9B73262E-55AD-4F50-9FF0-4C2B76820175}" type="pres">
      <dgm:prSet presAssocID="{8375F6E9-5CE4-4FD2-9C89-C3A834B59B5E}" presName="node" presStyleLbl="node1" presStyleIdx="5" presStyleCnt="7" custScaleX="272833" custRadScaleRad="179414" custRadScaleInc="-1196">
        <dgm:presLayoutVars>
          <dgm:bulletEnabled val="1"/>
        </dgm:presLayoutVars>
      </dgm:prSet>
      <dgm:spPr/>
    </dgm:pt>
    <dgm:pt modelId="{94046141-E8DC-4805-A9F3-C8DEB480EC3C}" type="pres">
      <dgm:prSet presAssocID="{2C401AE8-E56F-44C3-B1D2-6A8EAE6CD623}" presName="Name9" presStyleLbl="parChTrans1D2" presStyleIdx="6" presStyleCnt="7"/>
      <dgm:spPr/>
    </dgm:pt>
    <dgm:pt modelId="{8FC73A16-70DF-46E2-B55D-B331FCA11EDE}" type="pres">
      <dgm:prSet presAssocID="{2C401AE8-E56F-44C3-B1D2-6A8EAE6CD623}" presName="connTx" presStyleLbl="parChTrans1D2" presStyleIdx="6" presStyleCnt="7"/>
      <dgm:spPr/>
    </dgm:pt>
    <dgm:pt modelId="{BB087D14-CE4F-42E6-8FE4-10C4B02A9479}" type="pres">
      <dgm:prSet presAssocID="{5207558A-1266-43E7-A8D5-F436181C4F66}" presName="node" presStyleLbl="node1" presStyleIdx="6" presStyleCnt="7" custScaleX="252796" custScaleY="65853" custRadScaleRad="168423" custRadScaleInc="-96515">
        <dgm:presLayoutVars>
          <dgm:bulletEnabled val="1"/>
        </dgm:presLayoutVars>
      </dgm:prSet>
      <dgm:spPr/>
    </dgm:pt>
  </dgm:ptLst>
  <dgm:cxnLst>
    <dgm:cxn modelId="{D529A301-72D8-41AC-B77F-09D518F7ABE6}" type="presOf" srcId="{5E2DFD37-F8CE-45C8-B15D-184B2C0562BE}" destId="{3979DB84-18DC-4FBA-83BD-4D9A371AD388}" srcOrd="0" destOrd="0" presId="urn:microsoft.com/office/officeart/2005/8/layout/radial1"/>
    <dgm:cxn modelId="{93F1F30E-81F5-4EBD-90B5-B3F5259D3DDC}" type="presOf" srcId="{0AAC9E9F-8655-413E-BCB5-EC30F8015EF5}" destId="{2466F4FD-343B-48B4-9560-EA338A261A79}" srcOrd="0" destOrd="0" presId="urn:microsoft.com/office/officeart/2005/8/layout/radial1"/>
    <dgm:cxn modelId="{4D89AE1A-0CF5-4AC9-A2E3-DDAB42BD6406}" srcId="{2AA519C1-92EA-4219-8225-DADE61E901EE}" destId="{0AAC9E9F-8655-413E-BCB5-EC30F8015EF5}" srcOrd="2" destOrd="0" parTransId="{F130D331-A136-491F-8E95-386BBFA3C2B8}" sibTransId="{356F96CE-87A8-4C87-AFED-21B6D159728E}"/>
    <dgm:cxn modelId="{2D1CC125-1625-4AF4-BF7E-79CC670B17AA}" srcId="{2AA519C1-92EA-4219-8225-DADE61E901EE}" destId="{3004D3C4-065C-482B-8DFF-58A0AB8DDD26}" srcOrd="0" destOrd="0" parTransId="{962256DF-3142-42C4-BD63-1C711D4FB2EC}" sibTransId="{8BDBDA69-EBFC-477B-9AEA-8CA306CFA3D6}"/>
    <dgm:cxn modelId="{037BF226-90EF-48AB-97A9-D602DE1883F6}" srcId="{2AA519C1-92EA-4219-8225-DADE61E901EE}" destId="{5207558A-1266-43E7-A8D5-F436181C4F66}" srcOrd="6" destOrd="0" parTransId="{2C401AE8-E56F-44C3-B1D2-6A8EAE6CD623}" sibTransId="{13DEA8C9-09A0-4816-9291-6324F4BD4F26}"/>
    <dgm:cxn modelId="{72ECEF31-CA69-4B4D-9180-795BA3F977A8}" type="presOf" srcId="{318B63EE-8F7E-41BE-A8B9-FD4719683C50}" destId="{FBCB68A4-87A9-4DB6-9BF1-C0F0EDBFA2CB}" srcOrd="0" destOrd="0" presId="urn:microsoft.com/office/officeart/2005/8/layout/radial1"/>
    <dgm:cxn modelId="{0EEE3033-F339-4B06-8D34-D376A5C68D63}" type="presOf" srcId="{2C401AE8-E56F-44C3-B1D2-6A8EAE6CD623}" destId="{8FC73A16-70DF-46E2-B55D-B331FCA11EDE}" srcOrd="1" destOrd="0" presId="urn:microsoft.com/office/officeart/2005/8/layout/radial1"/>
    <dgm:cxn modelId="{51DF0737-6937-481E-9039-9B563DBC152F}" type="presOf" srcId="{03A663BA-4213-4F49-8A1F-078757724E28}" destId="{BBD7BAD7-131C-4085-B593-835DE7B4B14E}" srcOrd="0" destOrd="0" presId="urn:microsoft.com/office/officeart/2005/8/layout/radial1"/>
    <dgm:cxn modelId="{669A193D-1889-4C15-BF86-4F8725A84CEE}" type="presOf" srcId="{962256DF-3142-42C4-BD63-1C711D4FB2EC}" destId="{90CB671D-1FAA-40FA-886D-8927AE21E809}" srcOrd="1" destOrd="0" presId="urn:microsoft.com/office/officeart/2005/8/layout/radial1"/>
    <dgm:cxn modelId="{D3A64160-9FE0-487C-A4AD-2278C8E70E88}" srcId="{2AA519C1-92EA-4219-8225-DADE61E901EE}" destId="{8375F6E9-5CE4-4FD2-9C89-C3A834B59B5E}" srcOrd="5" destOrd="0" parTransId="{628ABF29-EF28-49D7-B52E-1F239ED2399E}" sibTransId="{2E1A2534-462B-46CD-B73F-E5F8CF416E71}"/>
    <dgm:cxn modelId="{B3E3B660-29F8-44E6-B780-BE00C45AE7D4}" type="presOf" srcId="{2C401AE8-E56F-44C3-B1D2-6A8EAE6CD623}" destId="{94046141-E8DC-4805-A9F3-C8DEB480EC3C}" srcOrd="0" destOrd="0" presId="urn:microsoft.com/office/officeart/2005/8/layout/radial1"/>
    <dgm:cxn modelId="{D64C1646-DC6D-4132-B13D-840B4FE0AB5B}" type="presOf" srcId="{8375F6E9-5CE4-4FD2-9C89-C3A834B59B5E}" destId="{9B73262E-55AD-4F50-9FF0-4C2B76820175}" srcOrd="0" destOrd="0" presId="urn:microsoft.com/office/officeart/2005/8/layout/radial1"/>
    <dgm:cxn modelId="{6095B64D-735A-4388-937A-FBEB0105C8AC}" type="presOf" srcId="{5207558A-1266-43E7-A8D5-F436181C4F66}" destId="{BB087D14-CE4F-42E6-8FE4-10C4B02A9479}" srcOrd="0" destOrd="0" presId="urn:microsoft.com/office/officeart/2005/8/layout/radial1"/>
    <dgm:cxn modelId="{EFFA8E6E-EE61-49B3-B96E-F54C20798447}" srcId="{2AA519C1-92EA-4219-8225-DADE61E901EE}" destId="{03A663BA-4213-4F49-8A1F-078757724E28}" srcOrd="1" destOrd="0" parTransId="{B4057F28-F7F0-49CB-BDAE-6202C87263A0}" sibTransId="{773A736B-3A8E-4797-ADB2-168DBDCACFA4}"/>
    <dgm:cxn modelId="{5BE17459-0CDA-4315-9104-F566981D2DEA}" type="presOf" srcId="{F130D331-A136-491F-8E95-386BBFA3C2B8}" destId="{FFF7DA51-9831-4BF3-907B-E3B0726F4716}" srcOrd="1" destOrd="0" presId="urn:microsoft.com/office/officeart/2005/8/layout/radial1"/>
    <dgm:cxn modelId="{DCD17C59-F6B6-4D65-84A1-083D01E76130}" type="presOf" srcId="{5E2DFD37-F8CE-45C8-B15D-184B2C0562BE}" destId="{20525F85-383C-412F-9A2D-5E93D1276EAD}" srcOrd="1" destOrd="0" presId="urn:microsoft.com/office/officeart/2005/8/layout/radial1"/>
    <dgm:cxn modelId="{CD929D79-AF91-4B2C-8809-C317F31D3A0E}" srcId="{2AA519C1-92EA-4219-8225-DADE61E901EE}" destId="{4DAB5AAB-ED3B-4ECD-9A20-50F5A69B0555}" srcOrd="4" destOrd="0" parTransId="{371D3430-AE68-4D76-867D-FBF24B9098DD}" sibTransId="{BAD28403-DBA8-41EE-B60B-DAD648A6018C}"/>
    <dgm:cxn modelId="{BD79699F-D242-4953-8CF9-5F6637EDEA61}" type="presOf" srcId="{371D3430-AE68-4D76-867D-FBF24B9098DD}" destId="{545A52E3-1ADB-40B7-83FF-6A68E34E246F}" srcOrd="1" destOrd="0" presId="urn:microsoft.com/office/officeart/2005/8/layout/radial1"/>
    <dgm:cxn modelId="{70048FA2-50F0-4AB4-98A9-04C93EA93FCC}" type="presOf" srcId="{371D3430-AE68-4D76-867D-FBF24B9098DD}" destId="{F0684954-A259-4423-A669-E51E09972F25}" srcOrd="0" destOrd="0" presId="urn:microsoft.com/office/officeart/2005/8/layout/radial1"/>
    <dgm:cxn modelId="{17BF88A3-D64C-4C30-877C-B8653681A1B4}" srcId="{4328A10A-C2F2-4AF4-92EF-E1B70A7A853C}" destId="{2AA519C1-92EA-4219-8225-DADE61E901EE}" srcOrd="0" destOrd="0" parTransId="{7F313851-E4E2-4EA8-A3FA-A056E69828B6}" sibTransId="{6EDB4B1F-D0A8-4B8B-8B2A-EC384038FB3E}"/>
    <dgm:cxn modelId="{3A545FA5-B8D0-445F-A84F-9048C555C56A}" type="presOf" srcId="{B4057F28-F7F0-49CB-BDAE-6202C87263A0}" destId="{451AC012-E7C3-45C5-8DCE-ED80096A0BDF}" srcOrd="1" destOrd="0" presId="urn:microsoft.com/office/officeart/2005/8/layout/radial1"/>
    <dgm:cxn modelId="{496263B1-A28F-4EBC-BF74-8C0383F4B020}" type="presOf" srcId="{4328A10A-C2F2-4AF4-92EF-E1B70A7A853C}" destId="{BC0CB29F-DEB4-45AD-93D6-61D08F7D8CA7}" srcOrd="0" destOrd="0" presId="urn:microsoft.com/office/officeart/2005/8/layout/radial1"/>
    <dgm:cxn modelId="{E913C8B1-D799-4B4F-842C-94BEE7D462B5}" type="presOf" srcId="{628ABF29-EF28-49D7-B52E-1F239ED2399E}" destId="{9B45956E-C14F-46B7-AC0A-A2011DBD3F65}" srcOrd="0" destOrd="0" presId="urn:microsoft.com/office/officeart/2005/8/layout/radial1"/>
    <dgm:cxn modelId="{706256B5-0E50-4A82-930D-C1BF9D8AFE04}" srcId="{2AA519C1-92EA-4219-8225-DADE61E901EE}" destId="{318B63EE-8F7E-41BE-A8B9-FD4719683C50}" srcOrd="3" destOrd="0" parTransId="{5E2DFD37-F8CE-45C8-B15D-184B2C0562BE}" sibTransId="{FE47835F-84A3-4086-8D6D-D186EE991B6E}"/>
    <dgm:cxn modelId="{06BA1FC8-6205-4A66-928B-5B24E30DDDC9}" type="presOf" srcId="{3004D3C4-065C-482B-8DFF-58A0AB8DDD26}" destId="{97BB55D9-05FF-4C96-91C2-2F99F3D605C8}" srcOrd="0" destOrd="0" presId="urn:microsoft.com/office/officeart/2005/8/layout/radial1"/>
    <dgm:cxn modelId="{1C457DC8-F52E-4B5A-9359-3598108A9E1A}" type="presOf" srcId="{B4057F28-F7F0-49CB-BDAE-6202C87263A0}" destId="{402AD765-7280-49E4-91F1-D5F82AB94198}" srcOrd="0" destOrd="0" presId="urn:microsoft.com/office/officeart/2005/8/layout/radial1"/>
    <dgm:cxn modelId="{C90C87CA-2D3E-407B-B063-3140369207C2}" type="presOf" srcId="{2AA519C1-92EA-4219-8225-DADE61E901EE}" destId="{CC7D8398-EA9B-4741-9022-8A57728ED26C}" srcOrd="0" destOrd="0" presId="urn:microsoft.com/office/officeart/2005/8/layout/radial1"/>
    <dgm:cxn modelId="{FFAFDDDD-D1D8-4BD7-ADAD-51DEB457E320}" type="presOf" srcId="{962256DF-3142-42C4-BD63-1C711D4FB2EC}" destId="{983E4A7A-8439-410A-B7B0-7C9D136F8C41}" srcOrd="0" destOrd="0" presId="urn:microsoft.com/office/officeart/2005/8/layout/radial1"/>
    <dgm:cxn modelId="{C729D9E6-1E8C-40F1-B0AA-26E05005C60E}" type="presOf" srcId="{628ABF29-EF28-49D7-B52E-1F239ED2399E}" destId="{AD91E4B7-B202-4B4B-814A-A9B1338B2788}" srcOrd="1" destOrd="0" presId="urn:microsoft.com/office/officeart/2005/8/layout/radial1"/>
    <dgm:cxn modelId="{9BCA32F7-5FE7-41A6-841B-3C7675D185B8}" type="presOf" srcId="{F130D331-A136-491F-8E95-386BBFA3C2B8}" destId="{124E198F-AA90-4232-9754-C35DE5C58E40}" srcOrd="0" destOrd="0" presId="urn:microsoft.com/office/officeart/2005/8/layout/radial1"/>
    <dgm:cxn modelId="{084B94FC-735A-4754-B385-9381DB451A6B}" type="presOf" srcId="{4DAB5AAB-ED3B-4ECD-9A20-50F5A69B0555}" destId="{582BEB01-7EED-434F-BB48-9279BA0492EA}" srcOrd="0" destOrd="0" presId="urn:microsoft.com/office/officeart/2005/8/layout/radial1"/>
    <dgm:cxn modelId="{DCA058ED-E77B-4B3B-9602-53D3083108CC}" type="presParOf" srcId="{BC0CB29F-DEB4-45AD-93D6-61D08F7D8CA7}" destId="{CC7D8398-EA9B-4741-9022-8A57728ED26C}" srcOrd="0" destOrd="0" presId="urn:microsoft.com/office/officeart/2005/8/layout/radial1"/>
    <dgm:cxn modelId="{75F1617B-3ECC-41BF-B46E-83F09378EEDE}" type="presParOf" srcId="{BC0CB29F-DEB4-45AD-93D6-61D08F7D8CA7}" destId="{983E4A7A-8439-410A-B7B0-7C9D136F8C41}" srcOrd="1" destOrd="0" presId="urn:microsoft.com/office/officeart/2005/8/layout/radial1"/>
    <dgm:cxn modelId="{ED6B5B24-ED42-44AE-82CB-2D8E93DFC310}" type="presParOf" srcId="{983E4A7A-8439-410A-B7B0-7C9D136F8C41}" destId="{90CB671D-1FAA-40FA-886D-8927AE21E809}" srcOrd="0" destOrd="0" presId="urn:microsoft.com/office/officeart/2005/8/layout/radial1"/>
    <dgm:cxn modelId="{6E92D287-3C84-42CC-B46D-FB00C3A9AB16}" type="presParOf" srcId="{BC0CB29F-DEB4-45AD-93D6-61D08F7D8CA7}" destId="{97BB55D9-05FF-4C96-91C2-2F99F3D605C8}" srcOrd="2" destOrd="0" presId="urn:microsoft.com/office/officeart/2005/8/layout/radial1"/>
    <dgm:cxn modelId="{F9C8624B-9A9F-40A7-A6EC-DEF1E623B69E}" type="presParOf" srcId="{BC0CB29F-DEB4-45AD-93D6-61D08F7D8CA7}" destId="{402AD765-7280-49E4-91F1-D5F82AB94198}" srcOrd="3" destOrd="0" presId="urn:microsoft.com/office/officeart/2005/8/layout/radial1"/>
    <dgm:cxn modelId="{2A65E15F-369E-46B7-B705-F1F331AC1F0C}" type="presParOf" srcId="{402AD765-7280-49E4-91F1-D5F82AB94198}" destId="{451AC012-E7C3-45C5-8DCE-ED80096A0BDF}" srcOrd="0" destOrd="0" presId="urn:microsoft.com/office/officeart/2005/8/layout/radial1"/>
    <dgm:cxn modelId="{D5C4E255-8875-4149-A30C-D2D597360D86}" type="presParOf" srcId="{BC0CB29F-DEB4-45AD-93D6-61D08F7D8CA7}" destId="{BBD7BAD7-131C-4085-B593-835DE7B4B14E}" srcOrd="4" destOrd="0" presId="urn:microsoft.com/office/officeart/2005/8/layout/radial1"/>
    <dgm:cxn modelId="{F612289A-F502-4550-B8A5-BDA97D956F69}" type="presParOf" srcId="{BC0CB29F-DEB4-45AD-93D6-61D08F7D8CA7}" destId="{124E198F-AA90-4232-9754-C35DE5C58E40}" srcOrd="5" destOrd="0" presId="urn:microsoft.com/office/officeart/2005/8/layout/radial1"/>
    <dgm:cxn modelId="{87E44771-F941-4D75-969B-CEC0D3DE6A3D}" type="presParOf" srcId="{124E198F-AA90-4232-9754-C35DE5C58E40}" destId="{FFF7DA51-9831-4BF3-907B-E3B0726F4716}" srcOrd="0" destOrd="0" presId="urn:microsoft.com/office/officeart/2005/8/layout/radial1"/>
    <dgm:cxn modelId="{2837059C-7B37-4FD6-A4BD-F332CDB8C305}" type="presParOf" srcId="{BC0CB29F-DEB4-45AD-93D6-61D08F7D8CA7}" destId="{2466F4FD-343B-48B4-9560-EA338A261A79}" srcOrd="6" destOrd="0" presId="urn:microsoft.com/office/officeart/2005/8/layout/radial1"/>
    <dgm:cxn modelId="{3CC46977-45EE-4A25-9245-95A20584CC0E}" type="presParOf" srcId="{BC0CB29F-DEB4-45AD-93D6-61D08F7D8CA7}" destId="{3979DB84-18DC-4FBA-83BD-4D9A371AD388}" srcOrd="7" destOrd="0" presId="urn:microsoft.com/office/officeart/2005/8/layout/radial1"/>
    <dgm:cxn modelId="{B13B53B8-EED7-40F6-900D-C9ABE7BD05AF}" type="presParOf" srcId="{3979DB84-18DC-4FBA-83BD-4D9A371AD388}" destId="{20525F85-383C-412F-9A2D-5E93D1276EAD}" srcOrd="0" destOrd="0" presId="urn:microsoft.com/office/officeart/2005/8/layout/radial1"/>
    <dgm:cxn modelId="{CC969287-DD69-4D82-980C-341771418305}" type="presParOf" srcId="{BC0CB29F-DEB4-45AD-93D6-61D08F7D8CA7}" destId="{FBCB68A4-87A9-4DB6-9BF1-C0F0EDBFA2CB}" srcOrd="8" destOrd="0" presId="urn:microsoft.com/office/officeart/2005/8/layout/radial1"/>
    <dgm:cxn modelId="{C66122B4-8A41-4C79-8064-49E64354B42C}" type="presParOf" srcId="{BC0CB29F-DEB4-45AD-93D6-61D08F7D8CA7}" destId="{F0684954-A259-4423-A669-E51E09972F25}" srcOrd="9" destOrd="0" presId="urn:microsoft.com/office/officeart/2005/8/layout/radial1"/>
    <dgm:cxn modelId="{62F6FD96-CEF9-463E-AD7B-7AE9E9196136}" type="presParOf" srcId="{F0684954-A259-4423-A669-E51E09972F25}" destId="{545A52E3-1ADB-40B7-83FF-6A68E34E246F}" srcOrd="0" destOrd="0" presId="urn:microsoft.com/office/officeart/2005/8/layout/radial1"/>
    <dgm:cxn modelId="{89AA2A3A-1492-40A8-ADD7-94182A4BEF1B}" type="presParOf" srcId="{BC0CB29F-DEB4-45AD-93D6-61D08F7D8CA7}" destId="{582BEB01-7EED-434F-BB48-9279BA0492EA}" srcOrd="10" destOrd="0" presId="urn:microsoft.com/office/officeart/2005/8/layout/radial1"/>
    <dgm:cxn modelId="{1168EBBD-798E-47DA-9C12-081F668B3353}" type="presParOf" srcId="{BC0CB29F-DEB4-45AD-93D6-61D08F7D8CA7}" destId="{9B45956E-C14F-46B7-AC0A-A2011DBD3F65}" srcOrd="11" destOrd="0" presId="urn:microsoft.com/office/officeart/2005/8/layout/radial1"/>
    <dgm:cxn modelId="{51B5BB48-4C21-4E9B-B50C-6E5E96D80FF2}" type="presParOf" srcId="{9B45956E-C14F-46B7-AC0A-A2011DBD3F65}" destId="{AD91E4B7-B202-4B4B-814A-A9B1338B2788}" srcOrd="0" destOrd="0" presId="urn:microsoft.com/office/officeart/2005/8/layout/radial1"/>
    <dgm:cxn modelId="{AA547ADA-ED6F-4DEA-B699-D9C7C83D2088}" type="presParOf" srcId="{BC0CB29F-DEB4-45AD-93D6-61D08F7D8CA7}" destId="{9B73262E-55AD-4F50-9FF0-4C2B76820175}" srcOrd="12" destOrd="0" presId="urn:microsoft.com/office/officeart/2005/8/layout/radial1"/>
    <dgm:cxn modelId="{AF729E56-8363-408D-9191-CF8FF21D1F8D}" type="presParOf" srcId="{BC0CB29F-DEB4-45AD-93D6-61D08F7D8CA7}" destId="{94046141-E8DC-4805-A9F3-C8DEB480EC3C}" srcOrd="13" destOrd="0" presId="urn:microsoft.com/office/officeart/2005/8/layout/radial1"/>
    <dgm:cxn modelId="{202B2A3B-6595-4603-AD7C-3B18B113682C}" type="presParOf" srcId="{94046141-E8DC-4805-A9F3-C8DEB480EC3C}" destId="{8FC73A16-70DF-46E2-B55D-B331FCA11EDE}" srcOrd="0" destOrd="0" presId="urn:microsoft.com/office/officeart/2005/8/layout/radial1"/>
    <dgm:cxn modelId="{CF44EB42-722D-4CAA-B574-81A7D48378FB}" type="presParOf" srcId="{BC0CB29F-DEB4-45AD-93D6-61D08F7D8CA7}" destId="{BB087D14-CE4F-42E6-8FE4-10C4B02A9479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7D8398-EA9B-4741-9022-8A57728ED26C}">
      <dsp:nvSpPr>
        <dsp:cNvPr id="0" name=""/>
        <dsp:cNvSpPr/>
      </dsp:nvSpPr>
      <dsp:spPr>
        <a:xfrm>
          <a:off x="3939520" y="1618201"/>
          <a:ext cx="1092925" cy="10929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>
              <a:sym typeface="Wingdings" panose="05000000000000000000" pitchFamily="2" charset="2"/>
            </a:rPr>
            <a:t></a:t>
          </a:r>
          <a:endParaRPr lang="en-US" sz="5000" kern="1200" dirty="0"/>
        </a:p>
      </dsp:txBody>
      <dsp:txXfrm>
        <a:off x="4099575" y="1778256"/>
        <a:ext cx="772815" cy="772815"/>
      </dsp:txXfrm>
    </dsp:sp>
    <dsp:sp modelId="{983E4A7A-8439-410A-B7B0-7C9D136F8C41}">
      <dsp:nvSpPr>
        <dsp:cNvPr id="0" name=""/>
        <dsp:cNvSpPr/>
      </dsp:nvSpPr>
      <dsp:spPr>
        <a:xfrm rot="14751165">
          <a:off x="3800287" y="1355971"/>
          <a:ext cx="655954" cy="21539"/>
        </a:xfrm>
        <a:custGeom>
          <a:avLst/>
          <a:gdLst/>
          <a:ahLst/>
          <a:cxnLst/>
          <a:rect l="0" t="0" r="0" b="0"/>
          <a:pathLst>
            <a:path>
              <a:moveTo>
                <a:pt x="0" y="10769"/>
              </a:moveTo>
              <a:lnTo>
                <a:pt x="655954" y="1076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4111865" y="1350341"/>
        <a:ext cx="32797" cy="32797"/>
      </dsp:txXfrm>
    </dsp:sp>
    <dsp:sp modelId="{97BB55D9-05FF-4C96-91C2-2F99F3D605C8}">
      <dsp:nvSpPr>
        <dsp:cNvPr id="0" name=""/>
        <dsp:cNvSpPr/>
      </dsp:nvSpPr>
      <dsp:spPr>
        <a:xfrm>
          <a:off x="2273332" y="357341"/>
          <a:ext cx="3123995" cy="7119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Comic Sans MS" panose="030F0702030302020204" pitchFamily="66" charset="0"/>
            </a:rPr>
            <a:t>Model texts </a:t>
          </a:r>
        </a:p>
      </dsp:txBody>
      <dsp:txXfrm>
        <a:off x="2730830" y="461606"/>
        <a:ext cx="2208999" cy="503434"/>
      </dsp:txXfrm>
    </dsp:sp>
    <dsp:sp modelId="{402AD765-7280-49E4-91F1-D5F82AB94198}">
      <dsp:nvSpPr>
        <dsp:cNvPr id="0" name=""/>
        <dsp:cNvSpPr/>
      </dsp:nvSpPr>
      <dsp:spPr>
        <a:xfrm rot="19681102">
          <a:off x="4808778" y="1373402"/>
          <a:ext cx="1854291" cy="21539"/>
        </a:xfrm>
        <a:custGeom>
          <a:avLst/>
          <a:gdLst/>
          <a:ahLst/>
          <a:cxnLst/>
          <a:rect l="0" t="0" r="0" b="0"/>
          <a:pathLst>
            <a:path>
              <a:moveTo>
                <a:pt x="0" y="10769"/>
              </a:moveTo>
              <a:lnTo>
                <a:pt x="1854291" y="1076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5689567" y="1337814"/>
        <a:ext cx="92714" cy="92714"/>
      </dsp:txXfrm>
    </dsp:sp>
    <dsp:sp modelId="{BBD7BAD7-131C-4085-B593-835DE7B4B14E}">
      <dsp:nvSpPr>
        <dsp:cNvPr id="0" name=""/>
        <dsp:cNvSpPr/>
      </dsp:nvSpPr>
      <dsp:spPr>
        <a:xfrm>
          <a:off x="5416643" y="174688"/>
          <a:ext cx="3327618" cy="7398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Comic Sans MS" panose="030F0702030302020204" pitchFamily="66" charset="0"/>
            </a:rPr>
            <a:t>Differentiation</a:t>
          </a:r>
        </a:p>
      </dsp:txBody>
      <dsp:txXfrm>
        <a:off x="5903961" y="283037"/>
        <a:ext cx="2352982" cy="523157"/>
      </dsp:txXfrm>
    </dsp:sp>
    <dsp:sp modelId="{124E198F-AA90-4232-9754-C35DE5C58E40}">
      <dsp:nvSpPr>
        <dsp:cNvPr id="0" name=""/>
        <dsp:cNvSpPr/>
      </dsp:nvSpPr>
      <dsp:spPr>
        <a:xfrm rot="21251145">
          <a:off x="5027669" y="2059838"/>
          <a:ext cx="763999" cy="21539"/>
        </a:xfrm>
        <a:custGeom>
          <a:avLst/>
          <a:gdLst/>
          <a:ahLst/>
          <a:cxnLst/>
          <a:rect l="0" t="0" r="0" b="0"/>
          <a:pathLst>
            <a:path>
              <a:moveTo>
                <a:pt x="0" y="10769"/>
              </a:moveTo>
              <a:lnTo>
                <a:pt x="763999" y="1076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390569" y="2051507"/>
        <a:ext cx="38199" cy="38199"/>
      </dsp:txXfrm>
    </dsp:sp>
    <dsp:sp modelId="{2466F4FD-343B-48B4-9560-EA338A261A79}">
      <dsp:nvSpPr>
        <dsp:cNvPr id="0" name=""/>
        <dsp:cNvSpPr/>
      </dsp:nvSpPr>
      <dsp:spPr>
        <a:xfrm>
          <a:off x="5728133" y="1270972"/>
          <a:ext cx="3304612" cy="11979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Comic Sans MS" panose="030F0702030302020204" pitchFamily="66" charset="0"/>
            </a:rPr>
            <a:t>Links to other curriculum areas</a:t>
          </a:r>
        </a:p>
      </dsp:txBody>
      <dsp:txXfrm>
        <a:off x="6212082" y="1446402"/>
        <a:ext cx="2336714" cy="847051"/>
      </dsp:txXfrm>
    </dsp:sp>
    <dsp:sp modelId="{3979DB84-18DC-4FBA-83BD-4D9A371AD388}">
      <dsp:nvSpPr>
        <dsp:cNvPr id="0" name=""/>
        <dsp:cNvSpPr/>
      </dsp:nvSpPr>
      <dsp:spPr>
        <a:xfrm rot="1870514">
          <a:off x="4904713" y="2611761"/>
          <a:ext cx="676071" cy="21539"/>
        </a:xfrm>
        <a:custGeom>
          <a:avLst/>
          <a:gdLst/>
          <a:ahLst/>
          <a:cxnLst/>
          <a:rect l="0" t="0" r="0" b="0"/>
          <a:pathLst>
            <a:path>
              <a:moveTo>
                <a:pt x="0" y="10769"/>
              </a:moveTo>
              <a:lnTo>
                <a:pt x="676071" y="1076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25847" y="2605629"/>
        <a:ext cx="33803" cy="33803"/>
      </dsp:txXfrm>
    </dsp:sp>
    <dsp:sp modelId="{FBCB68A4-87A9-4DB6-9BF1-C0F0EDBFA2CB}">
      <dsp:nvSpPr>
        <dsp:cNvPr id="0" name=""/>
        <dsp:cNvSpPr/>
      </dsp:nvSpPr>
      <dsp:spPr>
        <a:xfrm>
          <a:off x="4577424" y="2760255"/>
          <a:ext cx="3214861" cy="8645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Comic Sans MS" panose="030F0702030302020204" pitchFamily="66" charset="0"/>
            </a:rPr>
            <a:t>Story map confidence </a:t>
          </a:r>
        </a:p>
      </dsp:txBody>
      <dsp:txXfrm>
        <a:off x="5048229" y="2886867"/>
        <a:ext cx="2273251" cy="611334"/>
      </dsp:txXfrm>
    </dsp:sp>
    <dsp:sp modelId="{F0684954-A259-4423-A669-E51E09972F25}">
      <dsp:nvSpPr>
        <dsp:cNvPr id="0" name=""/>
        <dsp:cNvSpPr/>
      </dsp:nvSpPr>
      <dsp:spPr>
        <a:xfrm rot="7133509">
          <a:off x="3562756" y="3021478"/>
          <a:ext cx="888913" cy="21539"/>
        </a:xfrm>
        <a:custGeom>
          <a:avLst/>
          <a:gdLst/>
          <a:ahLst/>
          <a:cxnLst/>
          <a:rect l="0" t="0" r="0" b="0"/>
          <a:pathLst>
            <a:path>
              <a:moveTo>
                <a:pt x="0" y="10769"/>
              </a:moveTo>
              <a:lnTo>
                <a:pt x="888913" y="1076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984990" y="3010024"/>
        <a:ext cx="44445" cy="44445"/>
      </dsp:txXfrm>
    </dsp:sp>
    <dsp:sp modelId="{582BEB01-7EED-434F-BB48-9279BA0492EA}">
      <dsp:nvSpPr>
        <dsp:cNvPr id="0" name=""/>
        <dsp:cNvSpPr/>
      </dsp:nvSpPr>
      <dsp:spPr>
        <a:xfrm>
          <a:off x="2556831" y="3411064"/>
          <a:ext cx="2023430" cy="8321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Comic Sans MS" panose="030F0702030302020204" pitchFamily="66" charset="0"/>
            </a:rPr>
            <a:t>Range of genres</a:t>
          </a:r>
        </a:p>
      </dsp:txBody>
      <dsp:txXfrm>
        <a:off x="2853155" y="3532935"/>
        <a:ext cx="1430782" cy="588444"/>
      </dsp:txXfrm>
    </dsp:sp>
    <dsp:sp modelId="{9B45956E-C14F-46B7-AC0A-A2011DBD3F65}">
      <dsp:nvSpPr>
        <dsp:cNvPr id="0" name=""/>
        <dsp:cNvSpPr/>
      </dsp:nvSpPr>
      <dsp:spPr>
        <a:xfrm rot="10010119">
          <a:off x="2863860" y="2404131"/>
          <a:ext cx="1104535" cy="21539"/>
        </a:xfrm>
        <a:custGeom>
          <a:avLst/>
          <a:gdLst/>
          <a:ahLst/>
          <a:cxnLst/>
          <a:rect l="0" t="0" r="0" b="0"/>
          <a:pathLst>
            <a:path>
              <a:moveTo>
                <a:pt x="0" y="10769"/>
              </a:moveTo>
              <a:lnTo>
                <a:pt x="1104535" y="1076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388514" y="2387287"/>
        <a:ext cx="55226" cy="55226"/>
      </dsp:txXfrm>
    </dsp:sp>
    <dsp:sp modelId="{9B73262E-55AD-4F50-9FF0-4C2B76820175}">
      <dsp:nvSpPr>
        <dsp:cNvPr id="0" name=""/>
        <dsp:cNvSpPr/>
      </dsp:nvSpPr>
      <dsp:spPr>
        <a:xfrm>
          <a:off x="130621" y="2288185"/>
          <a:ext cx="2981860" cy="10929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omic Sans MS" panose="030F0702030302020204" pitchFamily="66" charset="0"/>
            </a:rPr>
            <a:t>Additional support – word mats, checklists </a:t>
          </a:r>
        </a:p>
      </dsp:txBody>
      <dsp:txXfrm>
        <a:off x="567304" y="2448240"/>
        <a:ext cx="2108494" cy="772815"/>
      </dsp:txXfrm>
    </dsp:sp>
    <dsp:sp modelId="{94046141-E8DC-4805-A9F3-C8DEB480EC3C}">
      <dsp:nvSpPr>
        <dsp:cNvPr id="0" name=""/>
        <dsp:cNvSpPr/>
      </dsp:nvSpPr>
      <dsp:spPr>
        <a:xfrm rot="11625197">
          <a:off x="2793498" y="1883878"/>
          <a:ext cx="1178585" cy="21539"/>
        </a:xfrm>
        <a:custGeom>
          <a:avLst/>
          <a:gdLst/>
          <a:ahLst/>
          <a:cxnLst/>
          <a:rect l="0" t="0" r="0" b="0"/>
          <a:pathLst>
            <a:path>
              <a:moveTo>
                <a:pt x="0" y="10769"/>
              </a:moveTo>
              <a:lnTo>
                <a:pt x="1178585" y="1076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353326" y="1865183"/>
        <a:ext cx="58929" cy="58929"/>
      </dsp:txXfrm>
    </dsp:sp>
    <dsp:sp modelId="{BB087D14-CE4F-42E6-8FE4-10C4B02A9479}">
      <dsp:nvSpPr>
        <dsp:cNvPr id="0" name=""/>
        <dsp:cNvSpPr/>
      </dsp:nvSpPr>
      <dsp:spPr>
        <a:xfrm>
          <a:off x="422195" y="1148272"/>
          <a:ext cx="2762871" cy="7197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omic Sans MS" panose="030F0702030302020204" pitchFamily="66" charset="0"/>
            </a:rPr>
            <a:t>Recycling ideas  </a:t>
          </a:r>
        </a:p>
      </dsp:txBody>
      <dsp:txXfrm>
        <a:off x="826808" y="1253673"/>
        <a:ext cx="1953645" cy="5089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364BC369-3FF4-44F6-B46D-DE04CC6D21C3}" type="datetimeFigureOut">
              <a:rPr lang="en-GB" smtClean="0"/>
              <a:t>25/09/2022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CCC06D7F-C430-4946-9500-A9FF8D692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19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C369-3FF4-44F6-B46D-DE04CC6D21C3}" type="datetimeFigureOut">
              <a:rPr lang="en-GB" smtClean="0"/>
              <a:t>25/09/2022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06D7F-C430-4946-9500-A9FF8D692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474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C369-3FF4-44F6-B46D-DE04CC6D21C3}" type="datetimeFigureOut">
              <a:rPr lang="en-GB" smtClean="0"/>
              <a:t>25/09/2022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06D7F-C430-4946-9500-A9FF8D692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68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C369-3FF4-44F6-B46D-DE04CC6D21C3}" type="datetimeFigureOut">
              <a:rPr lang="en-GB" smtClean="0"/>
              <a:t>25/09/2022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06D7F-C430-4946-9500-A9FF8D692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6001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C369-3FF4-44F6-B46D-DE04CC6D21C3}" type="datetimeFigureOut">
              <a:rPr lang="en-GB" smtClean="0"/>
              <a:t>25/09/2022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06D7F-C430-4946-9500-A9FF8D692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4157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C369-3FF4-44F6-B46D-DE04CC6D21C3}" type="datetimeFigureOut">
              <a:rPr lang="en-GB" smtClean="0"/>
              <a:t>25/09/2022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06D7F-C430-4946-9500-A9FF8D692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989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C369-3FF4-44F6-B46D-DE04CC6D21C3}" type="datetimeFigureOut">
              <a:rPr lang="en-GB" smtClean="0"/>
              <a:t>25/09/2022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06D7F-C430-4946-9500-A9FF8D692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398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C369-3FF4-44F6-B46D-DE04CC6D21C3}" type="datetimeFigureOut">
              <a:rPr lang="en-GB" smtClean="0"/>
              <a:t>25/09/2022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06D7F-C430-4946-9500-A9FF8D692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34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C369-3FF4-44F6-B46D-DE04CC6D21C3}" type="datetimeFigureOut">
              <a:rPr lang="en-GB" smtClean="0"/>
              <a:t>25/09/2022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06D7F-C430-4946-9500-A9FF8D692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445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C369-3FF4-44F6-B46D-DE04CC6D21C3}" type="datetimeFigureOut">
              <a:rPr lang="en-GB" smtClean="0"/>
              <a:t>25/09/2022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06D7F-C430-4946-9500-A9FF8D692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515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C369-3FF4-44F6-B46D-DE04CC6D21C3}" type="datetimeFigureOut">
              <a:rPr lang="en-GB" smtClean="0"/>
              <a:t>25/09/2022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06D7F-C430-4946-9500-A9FF8D692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131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C369-3FF4-44F6-B46D-DE04CC6D21C3}" type="datetimeFigureOut">
              <a:rPr lang="en-GB" smtClean="0"/>
              <a:t>25/09/2022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06D7F-C430-4946-9500-A9FF8D692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006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C369-3FF4-44F6-B46D-DE04CC6D21C3}" type="datetimeFigureOut">
              <a:rPr lang="en-GB" smtClean="0"/>
              <a:t>25/09/2022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06D7F-C430-4946-9500-A9FF8D692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552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C369-3FF4-44F6-B46D-DE04CC6D21C3}" type="datetimeFigureOut">
              <a:rPr lang="en-GB" smtClean="0"/>
              <a:t>25/09/2022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06D7F-C430-4946-9500-A9FF8D692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852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C369-3FF4-44F6-B46D-DE04CC6D21C3}" type="datetimeFigureOut">
              <a:rPr lang="en-GB" smtClean="0"/>
              <a:t>25/09/2022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06D7F-C430-4946-9500-A9FF8D692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401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C369-3FF4-44F6-B46D-DE04CC6D21C3}" type="datetimeFigureOut">
              <a:rPr lang="en-GB" smtClean="0"/>
              <a:t>25/09/2022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06D7F-C430-4946-9500-A9FF8D692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85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C369-3FF4-44F6-B46D-DE04CC6D21C3}" type="datetimeFigureOut">
              <a:rPr lang="en-GB" smtClean="0"/>
              <a:t>25/09/2022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06D7F-C430-4946-9500-A9FF8D692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395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64BC369-3FF4-44F6-B46D-DE04CC6D21C3}" type="datetimeFigureOut">
              <a:rPr lang="en-GB" smtClean="0"/>
              <a:t>25/09/2022</a:t>
            </a:fld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CC06D7F-C430-4946-9500-A9FF8D692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583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2296" y="821918"/>
            <a:ext cx="10167257" cy="3802334"/>
          </a:xfrm>
        </p:spPr>
        <p:txBody>
          <a:bodyPr>
            <a:normAutofit/>
          </a:bodyPr>
          <a:lstStyle/>
          <a:p>
            <a:r>
              <a:rPr lang="en-GB" dirty="0">
                <a:latin typeface="Comic Sans MS" panose="030F0702030302020204" pitchFamily="66" charset="0"/>
                <a:cs typeface="Calibri" panose="020F0502020204030204" pitchFamily="34" charset="0"/>
              </a:rPr>
              <a:t>Storytelling </a:t>
            </a:r>
            <a:br>
              <a:rPr lang="en-GB" dirty="0">
                <a:latin typeface="Comic Sans MS" panose="030F0702030302020204" pitchFamily="66" charset="0"/>
                <a:cs typeface="Calibri" panose="020F0502020204030204" pitchFamily="34" charset="0"/>
              </a:rPr>
            </a:br>
            <a:r>
              <a:rPr lang="en-GB" dirty="0">
                <a:latin typeface="Comic Sans MS" panose="030F0702030302020204" pitchFamily="66" charset="0"/>
                <a:cs typeface="Calibri" panose="020F0502020204030204" pitchFamily="34" charset="0"/>
              </a:rPr>
              <a:t>at </a:t>
            </a:r>
            <a:br>
              <a:rPr lang="en-GB" dirty="0">
                <a:latin typeface="Comic Sans MS" panose="030F0702030302020204" pitchFamily="66" charset="0"/>
                <a:cs typeface="Calibri" panose="020F0502020204030204" pitchFamily="34" charset="0"/>
              </a:rPr>
            </a:br>
            <a:r>
              <a:rPr lang="en-GB" dirty="0">
                <a:latin typeface="Comic Sans MS" panose="030F0702030302020204" pitchFamily="66" charset="0"/>
                <a:cs typeface="Calibri" panose="020F0502020204030204" pitchFamily="34" charset="0"/>
              </a:rPr>
              <a:t>Repton Manor Primary School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4089" y="445078"/>
            <a:ext cx="2442482" cy="293425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4279" y="5152935"/>
            <a:ext cx="2602101" cy="1378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580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Deepening activities</a:t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>- at least 3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285" y="3122499"/>
            <a:ext cx="11480914" cy="3302249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Deepening should be where the children apply the language and content of the story in a variety of creative ways. </a:t>
            </a:r>
          </a:p>
          <a:p>
            <a:r>
              <a:rPr lang="en-GB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It should expand their vocabulary, deepen their imaginations and continue a lively style of learning as from the ‘Tell’ stage.</a:t>
            </a:r>
          </a:p>
          <a:p>
            <a:r>
              <a:rPr lang="en-GB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 It should develop ideas and content to enable them to write more effectively at the writing stage. </a:t>
            </a:r>
          </a:p>
          <a:p>
            <a:pPr marL="0" indent="0">
              <a:buNone/>
            </a:pP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1726" y="46583"/>
            <a:ext cx="6185807" cy="271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832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451" y="1039360"/>
            <a:ext cx="11234058" cy="728480"/>
          </a:xfrm>
        </p:spPr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Let’s take a familiar story: Little Red Riding Hood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5943" y="2098553"/>
            <a:ext cx="470262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From the middle of the story: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i="1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Inside the forest, she began to worry. There was a rustling sound and a howling noise and she imagined all sort of creatures hiding and watching  her. 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In the forest, what would LRRH hear, see, think and feel. Fill with words/phrases. </a:t>
            </a:r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4953275"/>
              </p:ext>
            </p:extLst>
          </p:nvPr>
        </p:nvGraphicFramePr>
        <p:xfrm>
          <a:off x="4898570" y="1998614"/>
          <a:ext cx="6844938" cy="4624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2469">
                  <a:extLst>
                    <a:ext uri="{9D8B030D-6E8A-4147-A177-3AD203B41FA5}">
                      <a16:colId xmlns:a16="http://schemas.microsoft.com/office/drawing/2014/main" val="361061698"/>
                    </a:ext>
                  </a:extLst>
                </a:gridCol>
                <a:gridCol w="3422469">
                  <a:extLst>
                    <a:ext uri="{9D8B030D-6E8A-4147-A177-3AD203B41FA5}">
                      <a16:colId xmlns:a16="http://schemas.microsoft.com/office/drawing/2014/main" val="139230400"/>
                    </a:ext>
                  </a:extLst>
                </a:gridCol>
              </a:tblGrid>
              <a:tr h="2312127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HEAR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SEE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344240"/>
                  </a:ext>
                </a:extLst>
              </a:tr>
              <a:tr h="2312127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THINK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Comic Sans MS" panose="030F0702030302020204" pitchFamily="66" charset="0"/>
                        </a:rPr>
                        <a:t>FEEL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93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2911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Poetry creation – 3434 (words per line)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4052689"/>
              </p:ext>
            </p:extLst>
          </p:nvPr>
        </p:nvGraphicFramePr>
        <p:xfrm>
          <a:off x="770707" y="1950720"/>
          <a:ext cx="6701246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0623">
                  <a:extLst>
                    <a:ext uri="{9D8B030D-6E8A-4147-A177-3AD203B41FA5}">
                      <a16:colId xmlns:a16="http://schemas.microsoft.com/office/drawing/2014/main" val="361061698"/>
                    </a:ext>
                  </a:extLst>
                </a:gridCol>
                <a:gridCol w="3350623">
                  <a:extLst>
                    <a:ext uri="{9D8B030D-6E8A-4147-A177-3AD203B41FA5}">
                      <a16:colId xmlns:a16="http://schemas.microsoft.com/office/drawing/2014/main" val="139230400"/>
                    </a:ext>
                  </a:extLst>
                </a:gridCol>
              </a:tblGrid>
              <a:tr h="231648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HEAR</a:t>
                      </a:r>
                    </a:p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Leaves rustle,</a:t>
                      </a:r>
                      <a:r>
                        <a:rPr lang="en-GB" b="0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creaking branches, howling noise, 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SEE</a:t>
                      </a:r>
                    </a:p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Towering tall</a:t>
                      </a:r>
                      <a:r>
                        <a:rPr lang="en-GB" b="0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trees, </a:t>
                      </a:r>
                    </a:p>
                    <a:p>
                      <a:pPr algn="ctr"/>
                      <a:r>
                        <a:rPr lang="en-GB" b="0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eyes glistening, animal tails, </a:t>
                      </a:r>
                    </a:p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344240"/>
                  </a:ext>
                </a:extLst>
              </a:tr>
              <a:tr h="231648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THINK</a:t>
                      </a:r>
                    </a:p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</a:t>
                      </a:r>
                      <a:r>
                        <a:rPr lang="en-GB" b="0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wonder if there’s anything here, </a:t>
                      </a:r>
                    </a:p>
                    <a:p>
                      <a:pPr algn="ctr"/>
                      <a:r>
                        <a:rPr lang="en-GB" b="0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What if something gets me, 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Comic Sans MS" panose="030F0702030302020204" pitchFamily="66" charset="0"/>
                        </a:rPr>
                        <a:t>FEEL</a:t>
                      </a:r>
                    </a:p>
                    <a:p>
                      <a:pPr algn="ctr"/>
                      <a:r>
                        <a:rPr lang="en-GB" b="0" dirty="0">
                          <a:latin typeface="Comic Sans MS" panose="030F0702030302020204" pitchFamily="66" charset="0"/>
                        </a:rPr>
                        <a:t>frightened,</a:t>
                      </a:r>
                      <a:r>
                        <a:rPr lang="en-GB" b="0" baseline="0" dirty="0">
                          <a:latin typeface="Comic Sans MS" panose="030F0702030302020204" pitchFamily="66" charset="0"/>
                        </a:rPr>
                        <a:t> afraid, nervous, cold, shaky, shivering </a:t>
                      </a:r>
                      <a:endParaRPr lang="en-GB" b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9395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989596" y="2829227"/>
            <a:ext cx="38535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Rustle! Creak! Howl!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I see eyes glistening 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Is anything here?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Nervous. Cold. Shaking. 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8407608" y="5094515"/>
            <a:ext cx="3435530" cy="1423851"/>
          </a:xfrm>
          <a:prstGeom prst="wedgeEllipseCallout">
            <a:avLst>
              <a:gd name="adj1" fmla="val 54996"/>
              <a:gd name="adj2" fmla="val 5671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Put it to the tune of Twinkle, Twinkle, Little Star and you have a mini song!</a:t>
            </a:r>
          </a:p>
        </p:txBody>
      </p:sp>
    </p:spTree>
    <p:extLst>
      <p:ext uri="{BB962C8B-B14F-4D97-AF65-F5344CB8AC3E}">
        <p14:creationId xmlns:p14="http://schemas.microsoft.com/office/powerpoint/2010/main" val="2108808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Role play in character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944" y="2172606"/>
            <a:ext cx="11996056" cy="805906"/>
          </a:xfrm>
        </p:spPr>
        <p:txBody>
          <a:bodyPr>
            <a:noAutofit/>
          </a:bodyPr>
          <a:lstStyle/>
          <a:p>
            <a:r>
              <a:rPr lang="en-GB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Pick an emotion or characteristic of one particular character </a:t>
            </a:r>
          </a:p>
          <a:p>
            <a:pPr marL="0" indent="0">
              <a:buNone/>
            </a:pPr>
            <a:r>
              <a:rPr lang="en-GB" sz="24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eg</a:t>
            </a:r>
            <a:r>
              <a:rPr lang="en-GB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: angry and impatient (the wolf’s perspective). </a:t>
            </a:r>
          </a:p>
          <a:p>
            <a:r>
              <a:rPr lang="en-GB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Complete the grid then act in role or freeze frame in role.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2299653"/>
              </p:ext>
            </p:extLst>
          </p:nvPr>
        </p:nvGraphicFramePr>
        <p:xfrm>
          <a:off x="1242627" y="3644536"/>
          <a:ext cx="8673740" cy="2984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6870">
                  <a:extLst>
                    <a:ext uri="{9D8B030D-6E8A-4147-A177-3AD203B41FA5}">
                      <a16:colId xmlns:a16="http://schemas.microsoft.com/office/drawing/2014/main" val="361061698"/>
                    </a:ext>
                  </a:extLst>
                </a:gridCol>
                <a:gridCol w="4336870">
                  <a:extLst>
                    <a:ext uri="{9D8B030D-6E8A-4147-A177-3AD203B41FA5}">
                      <a16:colId xmlns:a16="http://schemas.microsoft.com/office/drawing/2014/main" val="139230400"/>
                    </a:ext>
                  </a:extLst>
                </a:gridCol>
              </a:tblGrid>
              <a:tr h="1436915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Speech</a:t>
                      </a:r>
                    </a:p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“I’ve got</a:t>
                      </a:r>
                      <a:r>
                        <a:rPr lang="en-GB" b="0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 plan to catch that silly girl”</a:t>
                      </a:r>
                    </a:p>
                    <a:p>
                      <a:pPr algn="ctr"/>
                      <a:r>
                        <a:rPr lang="en-GB" b="0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“She’ll never notice me here”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Thought</a:t>
                      </a:r>
                    </a:p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I’ll get her, She’s done</a:t>
                      </a:r>
                      <a:r>
                        <a:rPr lang="en-GB" b="0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for, 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344240"/>
                  </a:ext>
                </a:extLst>
              </a:tr>
              <a:tr h="1547949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Appearance</a:t>
                      </a:r>
                      <a:r>
                        <a:rPr lang="en-GB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endParaRPr lang="en-GB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Gnarling teeth, red face, </a:t>
                      </a:r>
                    </a:p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glaring eyes, sweaty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Comic Sans MS" panose="030F0702030302020204" pitchFamily="66" charset="0"/>
                        </a:rPr>
                        <a:t>Action</a:t>
                      </a:r>
                    </a:p>
                    <a:p>
                      <a:pPr algn="ctr"/>
                      <a:r>
                        <a:rPr lang="en-GB" b="0" dirty="0">
                          <a:latin typeface="Comic Sans MS" panose="030F0702030302020204" pitchFamily="66" charset="0"/>
                        </a:rPr>
                        <a:t>Stamp feet, clench</a:t>
                      </a:r>
                      <a:r>
                        <a:rPr lang="en-GB" b="0" baseline="0" dirty="0">
                          <a:latin typeface="Comic Sans MS" panose="030F0702030302020204" pitchFamily="66" charset="0"/>
                        </a:rPr>
                        <a:t> fists, </a:t>
                      </a:r>
                      <a:endParaRPr lang="en-GB" b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93951"/>
                  </a:ext>
                </a:extLst>
              </a:tr>
            </a:tbl>
          </a:graphicData>
        </a:graphic>
      </p:graphicFrame>
      <p:sp>
        <p:nvSpPr>
          <p:cNvPr id="5" name="Cloud Callout 4"/>
          <p:cNvSpPr/>
          <p:nvPr/>
        </p:nvSpPr>
        <p:spPr>
          <a:xfrm>
            <a:off x="4307751" y="4545874"/>
            <a:ext cx="2455817" cy="927463"/>
          </a:xfrm>
          <a:prstGeom prst="cloudCallout">
            <a:avLst>
              <a:gd name="adj1" fmla="val -11178"/>
              <a:gd name="adj2" fmla="val 1038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ANGRY &amp; IMPATIENT</a:t>
            </a:r>
          </a:p>
        </p:txBody>
      </p:sp>
    </p:spTree>
    <p:extLst>
      <p:ext uri="{BB962C8B-B14F-4D97-AF65-F5344CB8AC3E}">
        <p14:creationId xmlns:p14="http://schemas.microsoft.com/office/powerpoint/2010/main" val="3031597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Character deepening: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9194" y="2312126"/>
            <a:ext cx="11045755" cy="2390503"/>
          </a:xfrm>
        </p:spPr>
        <p:txBody>
          <a:bodyPr>
            <a:noAutofit/>
          </a:bodyPr>
          <a:lstStyle/>
          <a:p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Hot seat using specific words and from picking a point in the story. 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Ask the character ‘What did you …say, do, think, feel’ </a:t>
            </a:r>
          </a:p>
          <a:p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Phone home – a key character calls a parent and explains what is happening, and how they feel, from their perspective. Also try from ‘secondary’ characters. (Past tense)</a:t>
            </a:r>
          </a:p>
          <a:p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Make a ‘inside/outside’ poster – life size, to represent feelings and actions – all can contribute. </a:t>
            </a:r>
          </a:p>
          <a:p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Hold a press conference for different characters.</a:t>
            </a:r>
          </a:p>
          <a:p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Diary/Social media entries </a:t>
            </a:r>
          </a:p>
          <a:p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Puppet show for re-enactment </a:t>
            </a:r>
          </a:p>
          <a:p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Speech bubbles </a:t>
            </a:r>
          </a:p>
          <a:p>
            <a:endParaRPr lang="en-GB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7028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Extra deepening: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685" y="2577375"/>
            <a:ext cx="11572623" cy="3416300"/>
          </a:xfrm>
        </p:spPr>
        <p:txBody>
          <a:bodyPr>
            <a:noAutofit/>
          </a:bodyPr>
          <a:lstStyle/>
          <a:p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Plot matrix – this can deepen the understanding of a more complex story, especially for KS2. pg58/59</a:t>
            </a:r>
          </a:p>
          <a:p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Mood map – plot for a useful way to see the emotional range of the story and guide recycling/replication. pg61 </a:t>
            </a:r>
          </a:p>
          <a:p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Variety of poem types pg63-68</a:t>
            </a:r>
          </a:p>
          <a:p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Song/Movement/Dance</a:t>
            </a:r>
          </a:p>
          <a:p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Object or setting study – can you bring an object in for them to study or take them to a setting? </a:t>
            </a:r>
          </a:p>
          <a:p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Non-Fiction links – we will study in another section!</a:t>
            </a:r>
          </a:p>
        </p:txBody>
      </p:sp>
    </p:spTree>
    <p:extLst>
      <p:ext uri="{BB962C8B-B14F-4D97-AF65-F5344CB8AC3E}">
        <p14:creationId xmlns:p14="http://schemas.microsoft.com/office/powerpoint/2010/main" val="37898588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Deepening activities</a:t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>- at least 3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285" y="2965745"/>
            <a:ext cx="11480914" cy="33022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KEY POINTS FOR DEEPENING:</a:t>
            </a:r>
          </a:p>
          <a:p>
            <a:r>
              <a:rPr lang="en-GB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Keep it relevant to your purpose/learning focus </a:t>
            </a:r>
          </a:p>
          <a:p>
            <a:pPr marL="0" indent="0">
              <a:buNone/>
            </a:pPr>
            <a:r>
              <a:rPr lang="en-GB" sz="24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eg</a:t>
            </a:r>
            <a:r>
              <a:rPr lang="en-GB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: if you have chosen to create </a:t>
            </a:r>
            <a:r>
              <a:rPr lang="en-GB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characters that we care about</a:t>
            </a:r>
            <a:r>
              <a:rPr lang="en-GB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, role play which considers: action, speech, thought and appearance will be crucial. 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If you have chosen to make a </a:t>
            </a:r>
            <a:r>
              <a:rPr lang="en-GB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middle that builds drama</a:t>
            </a:r>
            <a:r>
              <a:rPr lang="en-GB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, a poem or song of a particular picture or section on the story map will be crucial.  </a:t>
            </a:r>
          </a:p>
          <a:p>
            <a:pPr marL="0" indent="0">
              <a:buNone/>
            </a:pP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*Add actions/gestures as much as possible to help support their story recall. </a:t>
            </a:r>
          </a:p>
          <a:p>
            <a:pPr marL="0" indent="0">
              <a:buNone/>
            </a:pP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1209" y="0"/>
            <a:ext cx="6185807" cy="271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7460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628" y="830354"/>
            <a:ext cx="9439023" cy="728480"/>
          </a:xfrm>
        </p:spPr>
        <p:txBody>
          <a:bodyPr/>
          <a:lstStyle/>
          <a:p>
            <a:r>
              <a:rPr lang="en-GB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Choose at least </a:t>
            </a:r>
            <a:r>
              <a:rPr lang="en-GB" sz="28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3</a:t>
            </a:r>
            <a:r>
              <a:rPr lang="en-GB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deepening activities to go with your next story – use the yellow book to help too. </a:t>
            </a:r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436768"/>
              </p:ext>
            </p:extLst>
          </p:nvPr>
        </p:nvGraphicFramePr>
        <p:xfrm>
          <a:off x="470264" y="2233387"/>
          <a:ext cx="11364685" cy="4341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720">
                  <a:extLst>
                    <a:ext uri="{9D8B030D-6E8A-4147-A177-3AD203B41FA5}">
                      <a16:colId xmlns:a16="http://schemas.microsoft.com/office/drawing/2014/main" val="3680955652"/>
                    </a:ext>
                  </a:extLst>
                </a:gridCol>
                <a:gridCol w="3145473">
                  <a:extLst>
                    <a:ext uri="{9D8B030D-6E8A-4147-A177-3AD203B41FA5}">
                      <a16:colId xmlns:a16="http://schemas.microsoft.com/office/drawing/2014/main" val="3491463569"/>
                    </a:ext>
                  </a:extLst>
                </a:gridCol>
                <a:gridCol w="4258492">
                  <a:extLst>
                    <a:ext uri="{9D8B030D-6E8A-4147-A177-3AD203B41FA5}">
                      <a16:colId xmlns:a16="http://schemas.microsoft.com/office/drawing/2014/main" val="816349536"/>
                    </a:ext>
                  </a:extLst>
                </a:gridCol>
              </a:tblGrid>
              <a:tr h="1345836">
                <a:tc gridSpan="2"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Atmosphere:</a:t>
                      </a:r>
                    </a:p>
                    <a:p>
                      <a:endParaRPr lang="en-GB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Performance:</a:t>
                      </a:r>
                    </a:p>
                    <a:p>
                      <a:endParaRPr lang="en-GB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865952"/>
                  </a:ext>
                </a:extLst>
              </a:tr>
              <a:tr h="1484696">
                <a:tc rowSpan="2"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Learning focus:</a:t>
                      </a:r>
                    </a:p>
                    <a:p>
                      <a:endParaRPr lang="en-GB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latin typeface="Comic Sans MS" panose="030F0702030302020204" pitchFamily="66" charset="0"/>
                        </a:rPr>
                        <a:t>Story: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77811"/>
                  </a:ext>
                </a:extLst>
              </a:tr>
              <a:tr h="1510743">
                <a:tc vMerge="1"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Deepening</a:t>
                      </a:r>
                      <a:r>
                        <a:rPr lang="en-GB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activities:</a:t>
                      </a:r>
                      <a:endParaRPr lang="en-GB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033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9450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830355"/>
            <a:ext cx="8761413" cy="728480"/>
          </a:xfrm>
        </p:spPr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What are we great at?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1771294"/>
              </p:ext>
            </p:extLst>
          </p:nvPr>
        </p:nvGraphicFramePr>
        <p:xfrm>
          <a:off x="1155701" y="2103120"/>
          <a:ext cx="9133342" cy="42432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829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What will we work on developing this year?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193" y="2603500"/>
            <a:ext cx="11834949" cy="3416300"/>
          </a:xfrm>
        </p:spPr>
        <p:txBody>
          <a:bodyPr>
            <a:normAutofit fontScale="92500"/>
          </a:bodyPr>
          <a:lstStyle/>
          <a:p>
            <a:r>
              <a:rPr lang="en-GB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Recap the structure (+support anyone new to Storytelling at Repton)</a:t>
            </a:r>
          </a:p>
          <a:p>
            <a:r>
              <a:rPr lang="en-GB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‘Performance’, awe and wonder!</a:t>
            </a:r>
          </a:p>
          <a:p>
            <a:r>
              <a:rPr lang="en-GB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Deepening activities </a:t>
            </a:r>
          </a:p>
          <a:p>
            <a:r>
              <a:rPr lang="en-GB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Non-fiction links and opportunities within stories (multiple story uses)</a:t>
            </a:r>
          </a:p>
          <a:p>
            <a:r>
              <a:rPr lang="en-GB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Increasing the purpose of our published pieces</a:t>
            </a:r>
          </a:p>
          <a:p>
            <a:pPr marL="0" indent="0">
              <a:buNone/>
            </a:pP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OUR AIM: for every child to re-tell a story completely by heart at the end of the year!</a:t>
            </a:r>
          </a:p>
        </p:txBody>
      </p:sp>
    </p:spTree>
    <p:extLst>
      <p:ext uri="{BB962C8B-B14F-4D97-AF65-F5344CB8AC3E}">
        <p14:creationId xmlns:p14="http://schemas.microsoft.com/office/powerpoint/2010/main" val="1791509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812" y="882606"/>
            <a:ext cx="8761413" cy="728480"/>
          </a:xfrm>
        </p:spPr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The Storytelling Teaching Model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0071" y="0"/>
            <a:ext cx="4561929" cy="6824449"/>
          </a:xfrm>
          <a:prstGeom prst="rect">
            <a:avLst/>
          </a:prstGeom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397726" y="2603500"/>
            <a:ext cx="4833257" cy="3416300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Play to the audience with ‘tell’. How will you capture them all? How will you set the scene? How do they children know it’s story telling time? </a:t>
            </a:r>
          </a:p>
          <a:p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‘Map’ between </a:t>
            </a:r>
            <a:r>
              <a:rPr lang="en-GB" b="1" dirty="0">
                <a:solidFill>
                  <a:schemeClr val="tx1"/>
                </a:solidFill>
                <a:latin typeface="Comic Sans MS" panose="030F0702030302020204" pitchFamily="66" charset="0"/>
              </a:rPr>
              <a:t>8-12 pictures </a:t>
            </a:r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– Chris Smith recommends no more than this or they lose ability to do it themselves and add their own ‘voice’ to it.</a:t>
            </a:r>
          </a:p>
          <a:p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How can you help them ‘step’ and ‘speak’ it? The ultimate goal is they can do it without the map! </a:t>
            </a:r>
          </a:p>
        </p:txBody>
      </p:sp>
    </p:spTree>
    <p:extLst>
      <p:ext uri="{BB962C8B-B14F-4D97-AF65-F5344CB8AC3E}">
        <p14:creationId xmlns:p14="http://schemas.microsoft.com/office/powerpoint/2010/main" val="1122443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381" y="595222"/>
            <a:ext cx="8761413" cy="728480"/>
          </a:xfrm>
        </p:spPr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How can we get the ‘awe’?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8462" y="1558472"/>
            <a:ext cx="8761413" cy="440145"/>
          </a:xfrm>
        </p:spPr>
        <p:txBody>
          <a:bodyPr>
            <a:norm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Comic Sans MS" panose="030F0702030302020204" pitchFamily="66" charset="0"/>
              </a:rPr>
              <a:t>Identify your next story and plan the wow factor.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139521"/>
              </p:ext>
            </p:extLst>
          </p:nvPr>
        </p:nvGraphicFramePr>
        <p:xfrm>
          <a:off x="470264" y="2233387"/>
          <a:ext cx="11364685" cy="4341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720">
                  <a:extLst>
                    <a:ext uri="{9D8B030D-6E8A-4147-A177-3AD203B41FA5}">
                      <a16:colId xmlns:a16="http://schemas.microsoft.com/office/drawing/2014/main" val="3680955652"/>
                    </a:ext>
                  </a:extLst>
                </a:gridCol>
                <a:gridCol w="3145473">
                  <a:extLst>
                    <a:ext uri="{9D8B030D-6E8A-4147-A177-3AD203B41FA5}">
                      <a16:colId xmlns:a16="http://schemas.microsoft.com/office/drawing/2014/main" val="3491463569"/>
                    </a:ext>
                  </a:extLst>
                </a:gridCol>
                <a:gridCol w="4258492">
                  <a:extLst>
                    <a:ext uri="{9D8B030D-6E8A-4147-A177-3AD203B41FA5}">
                      <a16:colId xmlns:a16="http://schemas.microsoft.com/office/drawing/2014/main" val="816349536"/>
                    </a:ext>
                  </a:extLst>
                </a:gridCol>
              </a:tblGrid>
              <a:tr h="1345836">
                <a:tc gridSpan="2"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Atmosphere:</a:t>
                      </a:r>
                    </a:p>
                    <a:p>
                      <a:endParaRPr lang="en-GB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Music? Lights?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Performance:</a:t>
                      </a:r>
                    </a:p>
                    <a:p>
                      <a:endParaRPr lang="en-GB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Costume?</a:t>
                      </a:r>
                      <a:r>
                        <a:rPr lang="en-GB" b="0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Voices? You or someone else?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865952"/>
                  </a:ext>
                </a:extLst>
              </a:tr>
              <a:tr h="1484696">
                <a:tc rowSpan="2"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Learning focus:</a:t>
                      </a:r>
                    </a:p>
                    <a:p>
                      <a:endParaRPr lang="en-GB" dirty="0">
                        <a:solidFill>
                          <a:schemeClr val="bg1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(3max) +</a:t>
                      </a:r>
                      <a:r>
                        <a:rPr lang="en-GB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 toolkit</a:t>
                      </a:r>
                      <a:r>
                        <a:rPr lang="en-GB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latin typeface="Comic Sans MS" panose="030F0702030302020204" pitchFamily="66" charset="0"/>
                        </a:rPr>
                        <a:t>Story: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77811"/>
                  </a:ext>
                </a:extLst>
              </a:tr>
              <a:tr h="1510743">
                <a:tc vMerge="1"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Deepening</a:t>
                      </a:r>
                      <a:r>
                        <a:rPr lang="en-GB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 activities:</a:t>
                      </a:r>
                      <a:endParaRPr lang="en-GB" dirty="0">
                        <a:solidFill>
                          <a:schemeClr val="bg1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033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8018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383671"/>
              </p:ext>
            </p:extLst>
          </p:nvPr>
        </p:nvGraphicFramePr>
        <p:xfrm>
          <a:off x="248194" y="130628"/>
          <a:ext cx="11782697" cy="6570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402">
                  <a:extLst>
                    <a:ext uri="{9D8B030D-6E8A-4147-A177-3AD203B41FA5}">
                      <a16:colId xmlns:a16="http://schemas.microsoft.com/office/drawing/2014/main" val="3680955652"/>
                    </a:ext>
                  </a:extLst>
                </a:gridCol>
                <a:gridCol w="3261169">
                  <a:extLst>
                    <a:ext uri="{9D8B030D-6E8A-4147-A177-3AD203B41FA5}">
                      <a16:colId xmlns:a16="http://schemas.microsoft.com/office/drawing/2014/main" val="3491463569"/>
                    </a:ext>
                  </a:extLst>
                </a:gridCol>
                <a:gridCol w="4415126">
                  <a:extLst>
                    <a:ext uri="{9D8B030D-6E8A-4147-A177-3AD203B41FA5}">
                      <a16:colId xmlns:a16="http://schemas.microsoft.com/office/drawing/2014/main" val="816349536"/>
                    </a:ext>
                  </a:extLst>
                </a:gridCol>
              </a:tblGrid>
              <a:tr h="2108062">
                <a:tc gridSpan="2"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Atmosphere:</a:t>
                      </a:r>
                    </a:p>
                    <a:p>
                      <a:endParaRPr lang="en-GB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Performance:</a:t>
                      </a:r>
                    </a:p>
                    <a:p>
                      <a:endParaRPr lang="en-GB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865952"/>
                  </a:ext>
                </a:extLst>
              </a:tr>
              <a:tr h="2096191">
                <a:tc rowSpan="2">
                  <a:txBody>
                    <a:bodyPr/>
                    <a:lstStyle/>
                    <a:p>
                      <a:r>
                        <a:rPr lang="en-GB" b="1" dirty="0">
                          <a:latin typeface="Comic Sans MS" panose="030F0702030302020204" pitchFamily="66" charset="0"/>
                        </a:rPr>
                        <a:t>Learning focus:</a:t>
                      </a: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latin typeface="Comic Sans MS" panose="030F0702030302020204" pitchFamily="66" charset="0"/>
                        </a:rPr>
                        <a:t>Story: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77811"/>
                  </a:ext>
                </a:extLst>
              </a:tr>
              <a:tr h="2366365">
                <a:tc vMerge="1"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b="1" dirty="0">
                          <a:latin typeface="Comic Sans MS" panose="030F0702030302020204" pitchFamily="66" charset="0"/>
                        </a:rPr>
                        <a:t>Deepening</a:t>
                      </a:r>
                      <a:r>
                        <a:rPr lang="en-GB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="1" baseline="0" dirty="0">
                          <a:latin typeface="Comic Sans MS" panose="030F0702030302020204" pitchFamily="66" charset="0"/>
                        </a:rPr>
                        <a:t>activities: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033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3093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709552"/>
              </p:ext>
            </p:extLst>
          </p:nvPr>
        </p:nvGraphicFramePr>
        <p:xfrm>
          <a:off x="248194" y="130628"/>
          <a:ext cx="11782697" cy="6570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402">
                  <a:extLst>
                    <a:ext uri="{9D8B030D-6E8A-4147-A177-3AD203B41FA5}">
                      <a16:colId xmlns:a16="http://schemas.microsoft.com/office/drawing/2014/main" val="3680955652"/>
                    </a:ext>
                  </a:extLst>
                </a:gridCol>
                <a:gridCol w="3261169">
                  <a:extLst>
                    <a:ext uri="{9D8B030D-6E8A-4147-A177-3AD203B41FA5}">
                      <a16:colId xmlns:a16="http://schemas.microsoft.com/office/drawing/2014/main" val="3491463569"/>
                    </a:ext>
                  </a:extLst>
                </a:gridCol>
                <a:gridCol w="4415126">
                  <a:extLst>
                    <a:ext uri="{9D8B030D-6E8A-4147-A177-3AD203B41FA5}">
                      <a16:colId xmlns:a16="http://schemas.microsoft.com/office/drawing/2014/main" val="816349536"/>
                    </a:ext>
                  </a:extLst>
                </a:gridCol>
              </a:tblGrid>
              <a:tr h="2108062">
                <a:tc gridSpan="2"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Atmosphere:</a:t>
                      </a:r>
                    </a:p>
                    <a:p>
                      <a:endParaRPr lang="en-GB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Performance:</a:t>
                      </a:r>
                    </a:p>
                    <a:p>
                      <a:endParaRPr lang="en-GB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865952"/>
                  </a:ext>
                </a:extLst>
              </a:tr>
              <a:tr h="2096191">
                <a:tc rowSpan="2">
                  <a:txBody>
                    <a:bodyPr/>
                    <a:lstStyle/>
                    <a:p>
                      <a:r>
                        <a:rPr lang="en-GB" b="1" dirty="0">
                          <a:latin typeface="Comic Sans MS" panose="030F0702030302020204" pitchFamily="66" charset="0"/>
                        </a:rPr>
                        <a:t>ELG focus:</a:t>
                      </a:r>
                    </a:p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latin typeface="Comic Sans MS" panose="030F0702030302020204" pitchFamily="66" charset="0"/>
                        </a:rPr>
                        <a:t>EYFS</a:t>
                      </a:r>
                      <a:r>
                        <a:rPr lang="en-GB" b="1" baseline="0" dirty="0">
                          <a:latin typeface="Comic Sans MS" panose="030F0702030302020204" pitchFamily="66" charset="0"/>
                        </a:rPr>
                        <a:t> s</a:t>
                      </a:r>
                      <a:r>
                        <a:rPr lang="en-GB" b="1" dirty="0">
                          <a:latin typeface="Comic Sans MS" panose="030F0702030302020204" pitchFamily="66" charset="0"/>
                        </a:rPr>
                        <a:t>tory: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77811"/>
                  </a:ext>
                </a:extLst>
              </a:tr>
              <a:tr h="2366365">
                <a:tc vMerge="1"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b="1" baseline="0" dirty="0">
                          <a:latin typeface="Comic Sans MS" panose="030F0702030302020204" pitchFamily="66" charset="0"/>
                        </a:rPr>
                        <a:t>Provision</a:t>
                      </a:r>
                      <a:r>
                        <a:rPr lang="en-GB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="1" baseline="0" dirty="0">
                          <a:latin typeface="Comic Sans MS" panose="030F0702030302020204" pitchFamily="66" charset="0"/>
                        </a:rPr>
                        <a:t>activities: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033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128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760" y="791166"/>
            <a:ext cx="8761413" cy="728480"/>
          </a:xfrm>
        </p:spPr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What do ‘great stories need’?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1458" y="0"/>
            <a:ext cx="4529817" cy="6893738"/>
          </a:xfrm>
          <a:prstGeom prst="rect">
            <a:avLst/>
          </a:prstGeom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54954" y="2969260"/>
            <a:ext cx="6212497" cy="3416300"/>
          </a:xfrm>
        </p:spPr>
        <p:txBody>
          <a:bodyPr>
            <a:normAutofit fontScale="92500"/>
          </a:bodyPr>
          <a:lstStyle/>
          <a:p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Refine our purpose by choosing a </a:t>
            </a:r>
            <a:r>
              <a:rPr lang="en-GB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learning focus </a:t>
            </a:r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for a narrative piece.</a:t>
            </a:r>
          </a:p>
          <a:p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Decide whether you are writing a start, a middle, an ending or the whole story – do what suits your cohort and their needs! </a:t>
            </a:r>
          </a:p>
          <a:p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Explore the 9 story building blocks from page </a:t>
            </a:r>
            <a:r>
              <a:rPr lang="en-GB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22</a:t>
            </a:r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 of the Method handbook and identify the </a:t>
            </a:r>
            <a:r>
              <a:rPr lang="en-GB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toolkit</a:t>
            </a:r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</a:p>
          <a:p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Keep this at the forefront of story creation to really refine what we are asking of the children.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601970">
            <a:off x="365975" y="1820293"/>
            <a:ext cx="1483463" cy="1088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171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628" y="830354"/>
            <a:ext cx="9439023" cy="728480"/>
          </a:xfrm>
        </p:spPr>
        <p:txBody>
          <a:bodyPr/>
          <a:lstStyle/>
          <a:p>
            <a:r>
              <a:rPr lang="en-GB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Use pg22-25* to help identify what the learning focus will be for your next story</a:t>
            </a:r>
            <a:r>
              <a:rPr lang="en-GB" dirty="0">
                <a:latin typeface="Comic Sans MS" panose="030F0702030302020204" pitchFamily="66" charset="0"/>
              </a:rPr>
              <a:t>. </a:t>
            </a:r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*</a:t>
            </a:r>
            <a:r>
              <a:rPr lang="en-GB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Further notes on page 27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093138"/>
              </p:ext>
            </p:extLst>
          </p:nvPr>
        </p:nvGraphicFramePr>
        <p:xfrm>
          <a:off x="470264" y="2233387"/>
          <a:ext cx="11364685" cy="4341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720">
                  <a:extLst>
                    <a:ext uri="{9D8B030D-6E8A-4147-A177-3AD203B41FA5}">
                      <a16:colId xmlns:a16="http://schemas.microsoft.com/office/drawing/2014/main" val="3680955652"/>
                    </a:ext>
                  </a:extLst>
                </a:gridCol>
                <a:gridCol w="3145473">
                  <a:extLst>
                    <a:ext uri="{9D8B030D-6E8A-4147-A177-3AD203B41FA5}">
                      <a16:colId xmlns:a16="http://schemas.microsoft.com/office/drawing/2014/main" val="3491463569"/>
                    </a:ext>
                  </a:extLst>
                </a:gridCol>
                <a:gridCol w="4258492">
                  <a:extLst>
                    <a:ext uri="{9D8B030D-6E8A-4147-A177-3AD203B41FA5}">
                      <a16:colId xmlns:a16="http://schemas.microsoft.com/office/drawing/2014/main" val="816349536"/>
                    </a:ext>
                  </a:extLst>
                </a:gridCol>
              </a:tblGrid>
              <a:tr h="1345836">
                <a:tc gridSpan="2"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Atmosphere:</a:t>
                      </a:r>
                    </a:p>
                    <a:p>
                      <a:endParaRPr lang="en-GB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Performance:</a:t>
                      </a:r>
                    </a:p>
                    <a:p>
                      <a:endParaRPr lang="en-GB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865952"/>
                  </a:ext>
                </a:extLst>
              </a:tr>
              <a:tr h="1484696">
                <a:tc rowSpan="2"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Learning focus:</a:t>
                      </a:r>
                    </a:p>
                    <a:p>
                      <a:endParaRPr lang="en-GB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(3max) +</a:t>
                      </a:r>
                      <a:r>
                        <a:rPr lang="en-GB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toolkit</a:t>
                      </a:r>
                      <a:endParaRPr lang="en-GB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latin typeface="Comic Sans MS" panose="030F0702030302020204" pitchFamily="66" charset="0"/>
                        </a:rPr>
                        <a:t>Story: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77811"/>
                  </a:ext>
                </a:extLst>
              </a:tr>
              <a:tr h="1510743">
                <a:tc vMerge="1"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Deepening</a:t>
                      </a:r>
                      <a:r>
                        <a:rPr lang="en-GB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 activities:</a:t>
                      </a:r>
                      <a:endParaRPr lang="en-GB" dirty="0">
                        <a:solidFill>
                          <a:schemeClr val="bg1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033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25762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309</TotalTime>
  <Words>1047</Words>
  <Application>Microsoft Office PowerPoint</Application>
  <PresentationFormat>Widescreen</PresentationFormat>
  <Paragraphs>132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Century Gothic</vt:lpstr>
      <vt:lpstr>Comic Sans MS</vt:lpstr>
      <vt:lpstr>Wingdings</vt:lpstr>
      <vt:lpstr>Wingdings 3</vt:lpstr>
      <vt:lpstr>Ion Boardroom</vt:lpstr>
      <vt:lpstr>Storytelling  at  Repton Manor Primary School </vt:lpstr>
      <vt:lpstr>What are we great at?</vt:lpstr>
      <vt:lpstr>What will we work on developing this year?</vt:lpstr>
      <vt:lpstr>The Storytelling Teaching Model </vt:lpstr>
      <vt:lpstr>How can we get the ‘awe’?</vt:lpstr>
      <vt:lpstr>PowerPoint Presentation</vt:lpstr>
      <vt:lpstr>PowerPoint Presentation</vt:lpstr>
      <vt:lpstr>What do ‘great stories need’?</vt:lpstr>
      <vt:lpstr>Use pg22-25* to help identify what the learning focus will be for your next story. *Further notes on page 27</vt:lpstr>
      <vt:lpstr>Deepening activities - at least 3 </vt:lpstr>
      <vt:lpstr>Let’s take a familiar story: Little Red Riding Hood  </vt:lpstr>
      <vt:lpstr>Poetry creation – 3434 (words per line) </vt:lpstr>
      <vt:lpstr>Role play in character </vt:lpstr>
      <vt:lpstr>Character deepening:</vt:lpstr>
      <vt:lpstr>Extra deepening:</vt:lpstr>
      <vt:lpstr>Deepening activities - at least 3 </vt:lpstr>
      <vt:lpstr>Choose at least 3 deepening activities to go with your next story – use the yellow book to help too. </vt:lpstr>
    </vt:vector>
  </TitlesOfParts>
  <Company>Repton Manor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Storytelling  at  Repton Manor Primary School</dc:title>
  <dc:creator>j Farmer</dc:creator>
  <cp:lastModifiedBy>Mrs J Chambers</cp:lastModifiedBy>
  <cp:revision>29</cp:revision>
  <dcterms:created xsi:type="dcterms:W3CDTF">2022-02-24T10:38:27Z</dcterms:created>
  <dcterms:modified xsi:type="dcterms:W3CDTF">2022-09-25T20:44:07Z</dcterms:modified>
</cp:coreProperties>
</file>