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20"/>
  </p:notesMasterIdLst>
  <p:sldIdLst>
    <p:sldId id="256" r:id="rId2"/>
    <p:sldId id="284" r:id="rId3"/>
    <p:sldId id="277" r:id="rId4"/>
    <p:sldId id="280" r:id="rId5"/>
    <p:sldId id="266" r:id="rId6"/>
    <p:sldId id="276" r:id="rId7"/>
    <p:sldId id="275" r:id="rId8"/>
    <p:sldId id="278" r:id="rId9"/>
    <p:sldId id="268" r:id="rId10"/>
    <p:sldId id="279" r:id="rId11"/>
    <p:sldId id="281" r:id="rId12"/>
    <p:sldId id="282" r:id="rId13"/>
    <p:sldId id="283" r:id="rId14"/>
    <p:sldId id="285" r:id="rId15"/>
    <p:sldId id="286" r:id="rId16"/>
    <p:sldId id="272" r:id="rId17"/>
    <p:sldId id="273" r:id="rId18"/>
    <p:sldId id="287"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6A6EDE-DF31-4868-B0CC-484D7719C52D}" type="datetimeFigureOut">
              <a:rPr lang="en-GB" smtClean="0"/>
              <a:t>18/02/2024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1D684A-6680-420B-A188-F71234BB21C8}" type="slidenum">
              <a:rPr lang="en-GB" smtClean="0"/>
              <a:t>‹#›</a:t>
            </a:fld>
            <a:endParaRPr lang="en-GB"/>
          </a:p>
        </p:txBody>
      </p:sp>
    </p:spTree>
    <p:extLst>
      <p:ext uri="{BB962C8B-B14F-4D97-AF65-F5344CB8AC3E}">
        <p14:creationId xmlns:p14="http://schemas.microsoft.com/office/powerpoint/2010/main" val="2317811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3" name="Google Shape;5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24079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 name="Google Shape;5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2433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 name="Google Shape;5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89237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 name="Google Shape;5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02954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 name="Google Shape;5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54586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 name="Google Shape;5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77625483"/>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82762"/>
            <a:ext cx="10222992"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5000"/>
              </a:lnSpc>
              <a:defRPr sz="7200" b="1" cap="none"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000" b="1">
                <a:solidFill>
                  <a:schemeClr val="accent2">
                    <a:lumMod val="75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91B805F-FF0F-4BAA-A3A3-E4F945D687F8}" type="datetimeFigureOut">
              <a:rPr lang="en-US" dirty="0"/>
              <a:t>2/18/2024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b="1"/>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0B5C51-60B3-48EF-AA78-DB950F30DBA2}" type="datetimeFigureOut">
              <a:rPr lang="en-US" dirty="0"/>
              <a:t>2/18/2024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5D676B-6E73-4E3B-A9B3-4966DB9B52A5}" type="datetimeFigureOut">
              <a:rPr lang="en-US" dirty="0"/>
              <a:t>2/18/2024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61F3A6-CC5D-4649-8527-DB0C21FDDFD9}" type="datetimeFigureOut">
              <a:rPr lang="en-US" dirty="0"/>
              <a:t>2/18/2024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5000"/>
              </a:lnSpc>
              <a:defRPr sz="7200" b="1"/>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b="1">
                <a:solidFill>
                  <a:schemeClr val="accent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593667" y="6272784"/>
            <a:ext cx="2644309" cy="365125"/>
          </a:xfrm>
        </p:spPr>
        <p:txBody>
          <a:bodyPr/>
          <a:lstStyle>
            <a:lvl1pPr>
              <a:defRPr>
                <a:solidFill>
                  <a:schemeClr val="accent2">
                    <a:lumMod val="50000"/>
                  </a:schemeClr>
                </a:solidFill>
              </a:defRPr>
            </a:lvl1pPr>
          </a:lstStyle>
          <a:p>
            <a:fld id="{5B6F927C-B73E-4F9D-ADFE-F6E23BD7CEE8}" type="datetimeFigureOut">
              <a:rPr lang="en-US" dirty="0"/>
              <a:t>2/18/2024</a:t>
            </a:fld>
            <a:endParaRPr lang="en-US" dirty="0"/>
          </a:p>
        </p:txBody>
      </p:sp>
      <p:sp>
        <p:nvSpPr>
          <p:cNvPr id="5" name="Footer Placeholder 4"/>
          <p:cNvSpPr>
            <a:spLocks noGrp="1"/>
          </p:cNvSpPr>
          <p:nvPr>
            <p:ph type="ftr" sz="quarter" idx="11"/>
          </p:nvPr>
        </p:nvSpPr>
        <p:spPr>
          <a:xfrm>
            <a:off x="2182708" y="6272784"/>
            <a:ext cx="6327648" cy="365125"/>
          </a:xfrm>
        </p:spPr>
        <p:txBody>
          <a:bodyPr/>
          <a:lstStyle>
            <a:lvl1pPr>
              <a:defRPr>
                <a:solidFill>
                  <a:schemeClr val="accent2">
                    <a:lumMod val="50000"/>
                  </a:schemeClr>
                </a:solidFill>
              </a:defRPr>
            </a:lvl1p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5B1FFFF-984A-4EE5-9BF2-EC9310C878F1}" type="datetimeFigureOut">
              <a:rPr lang="en-US" dirty="0"/>
              <a:t>2/18/2024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03271C1-B42E-4A60-A25F-0185B888604B}" type="datetimeFigureOut">
              <a:rPr lang="en-US" dirty="0"/>
              <a:t>2/18/2024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0416292-3725-4763-8973-4C59F0403D99}" type="datetimeFigureOut">
              <a:rPr lang="en-US" dirty="0"/>
              <a:t>2/18/2024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6996D1-8909-469F-911A-4C12C68BF5D9}" type="datetimeFigureOut">
              <a:rPr lang="en-US" dirty="0"/>
              <a:t>2/18/2024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16A73BC-5D11-4675-B334-102E1E8C9B50}" type="datetimeFigureOut">
              <a:rPr lang="en-US" dirty="0"/>
              <a:t>2/18/2024</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2">
                    <a:lumMod val="75000"/>
                  </a:schemeClr>
                </a:solidFill>
              </a:defRPr>
            </a:lvl1pPr>
          </a:lstStyle>
          <a:p>
            <a:fld id="{27B8E45F-652B-4E89-8925-000B0AB8FD98}" type="datetimeFigureOut">
              <a:rPr lang="en-US" dirty="0"/>
              <a:t>2/18/2024</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accent2">
                    <a:lumMod val="50000"/>
                  </a:schemeClr>
                </a:solidFill>
              </a:defRPr>
            </a:lvl1pPr>
          </a:lstStyle>
          <a:p>
            <a:fld id="{C4A3462A-2D5B-48AF-A3D4-EF8A90A50A80}" type="datetimeFigureOut">
              <a:rPr lang="en-US" dirty="0"/>
              <a:t>2/18/2024</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accent2">
                    <a:lumMod val="50000"/>
                  </a:schemeClr>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2">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4800" b="1"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2"/>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robsonc@greatstoneschool.co.uk" TargetMode="External"/><Relationship Id="rId2" Type="http://schemas.openxmlformats.org/officeDocument/2006/relationships/hyperlink" Target="http://www.primarypeplanning.com/" TargetMode="Externa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slide" Target="slide2.xm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1A71E-8C0B-4D23-AAA0-00CC055046BD}"/>
              </a:ext>
            </a:extLst>
          </p:cNvPr>
          <p:cNvSpPr>
            <a:spLocks noGrp="1"/>
          </p:cNvSpPr>
          <p:nvPr>
            <p:ph type="ctrTitle"/>
          </p:nvPr>
        </p:nvSpPr>
        <p:spPr/>
        <p:txBody>
          <a:bodyPr/>
          <a:lstStyle/>
          <a:p>
            <a:r>
              <a:rPr lang="en-GB" dirty="0"/>
              <a:t>PE Staff Meeting</a:t>
            </a:r>
          </a:p>
        </p:txBody>
      </p:sp>
      <p:sp>
        <p:nvSpPr>
          <p:cNvPr id="3" name="Subtitle 2">
            <a:extLst>
              <a:ext uri="{FF2B5EF4-FFF2-40B4-BE49-F238E27FC236}">
                <a16:creationId xmlns:a16="http://schemas.microsoft.com/office/drawing/2014/main" id="{E5B2FB14-0CBA-4B88-9750-130033DAB103}"/>
              </a:ext>
            </a:extLst>
          </p:cNvPr>
          <p:cNvSpPr>
            <a:spLocks noGrp="1"/>
          </p:cNvSpPr>
          <p:nvPr>
            <p:ph type="subTitle" idx="1"/>
          </p:nvPr>
        </p:nvSpPr>
        <p:spPr/>
        <p:txBody>
          <a:bodyPr/>
          <a:lstStyle/>
          <a:p>
            <a:r>
              <a:rPr lang="en-GB" dirty="0"/>
              <a:t>28</a:t>
            </a:r>
            <a:r>
              <a:rPr lang="en-GB" baseline="30000" dirty="0"/>
              <a:t>th</a:t>
            </a:r>
            <a:r>
              <a:rPr lang="en-GB" dirty="0"/>
              <a:t> February 2024</a:t>
            </a:r>
          </a:p>
        </p:txBody>
      </p:sp>
    </p:spTree>
    <p:extLst>
      <p:ext uri="{BB962C8B-B14F-4D97-AF65-F5344CB8AC3E}">
        <p14:creationId xmlns:p14="http://schemas.microsoft.com/office/powerpoint/2010/main" val="1603123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74D95D9-03E5-4104-9BEA-0D808259EE6D}"/>
              </a:ext>
            </a:extLst>
          </p:cNvPr>
          <p:cNvPicPr>
            <a:picLocks noChangeAspect="1"/>
          </p:cNvPicPr>
          <p:nvPr/>
        </p:nvPicPr>
        <p:blipFill>
          <a:blip r:embed="rId2"/>
          <a:stretch>
            <a:fillRect/>
          </a:stretch>
        </p:blipFill>
        <p:spPr>
          <a:xfrm>
            <a:off x="374468" y="139432"/>
            <a:ext cx="7010401" cy="3472543"/>
          </a:xfrm>
          <a:prstGeom prst="rect">
            <a:avLst/>
          </a:prstGeom>
        </p:spPr>
      </p:pic>
      <p:pic>
        <p:nvPicPr>
          <p:cNvPr id="3" name="Picture 2">
            <a:extLst>
              <a:ext uri="{FF2B5EF4-FFF2-40B4-BE49-F238E27FC236}">
                <a16:creationId xmlns:a16="http://schemas.microsoft.com/office/drawing/2014/main" id="{A6C5665C-A7A6-4C23-B85E-1564463C71C6}"/>
              </a:ext>
            </a:extLst>
          </p:cNvPr>
          <p:cNvPicPr>
            <a:picLocks noChangeAspect="1"/>
          </p:cNvPicPr>
          <p:nvPr/>
        </p:nvPicPr>
        <p:blipFill>
          <a:blip r:embed="rId3"/>
          <a:stretch>
            <a:fillRect/>
          </a:stretch>
        </p:blipFill>
        <p:spPr>
          <a:xfrm>
            <a:off x="5338354" y="3365730"/>
            <a:ext cx="6853646" cy="3492270"/>
          </a:xfrm>
          <a:prstGeom prst="rect">
            <a:avLst/>
          </a:prstGeom>
        </p:spPr>
      </p:pic>
      <p:sp>
        <p:nvSpPr>
          <p:cNvPr id="4" name="TextBox 3">
            <a:extLst>
              <a:ext uri="{FF2B5EF4-FFF2-40B4-BE49-F238E27FC236}">
                <a16:creationId xmlns:a16="http://schemas.microsoft.com/office/drawing/2014/main" id="{CD8BB0C3-0B9F-4E9E-818B-121CDAC0C948}"/>
              </a:ext>
            </a:extLst>
          </p:cNvPr>
          <p:cNvSpPr txBox="1"/>
          <p:nvPr/>
        </p:nvSpPr>
        <p:spPr>
          <a:xfrm>
            <a:off x="7829006" y="753692"/>
            <a:ext cx="3918857" cy="1077218"/>
          </a:xfrm>
          <a:prstGeom prst="rect">
            <a:avLst/>
          </a:prstGeom>
          <a:solidFill>
            <a:schemeClr val="accent4">
              <a:lumMod val="20000"/>
              <a:lumOff val="80000"/>
            </a:schemeClr>
          </a:solidFill>
        </p:spPr>
        <p:txBody>
          <a:bodyPr wrap="square" rtlCol="0">
            <a:spAutoFit/>
          </a:bodyPr>
          <a:lstStyle/>
          <a:p>
            <a:r>
              <a:rPr lang="en-GB" sz="3200" dirty="0"/>
              <a:t>Repton’s new PE Long Term Plan</a:t>
            </a:r>
          </a:p>
        </p:txBody>
      </p:sp>
      <p:sp>
        <p:nvSpPr>
          <p:cNvPr id="5" name="TextBox 4">
            <a:extLst>
              <a:ext uri="{FF2B5EF4-FFF2-40B4-BE49-F238E27FC236}">
                <a16:creationId xmlns:a16="http://schemas.microsoft.com/office/drawing/2014/main" id="{80099586-C71B-4A12-9AB3-29B874B54604}"/>
              </a:ext>
            </a:extLst>
          </p:cNvPr>
          <p:cNvSpPr txBox="1"/>
          <p:nvPr/>
        </p:nvSpPr>
        <p:spPr>
          <a:xfrm>
            <a:off x="261257" y="3749457"/>
            <a:ext cx="4685212" cy="3108543"/>
          </a:xfrm>
          <a:prstGeom prst="rect">
            <a:avLst/>
          </a:prstGeom>
          <a:noFill/>
        </p:spPr>
        <p:txBody>
          <a:bodyPr wrap="square" rtlCol="0">
            <a:spAutoFit/>
          </a:bodyPr>
          <a:lstStyle/>
          <a:p>
            <a:r>
              <a:rPr lang="en-GB" sz="1400" dirty="0"/>
              <a:t>Rationale:</a:t>
            </a:r>
          </a:p>
          <a:p>
            <a:pPr marL="285750" indent="-285750">
              <a:buFont typeface="Wingdings" panose="05000000000000000000" pitchFamily="2" charset="2"/>
              <a:buChar char="§"/>
            </a:pPr>
            <a:r>
              <a:rPr lang="en-GB" sz="1400" dirty="0"/>
              <a:t>Organised into themes</a:t>
            </a:r>
          </a:p>
          <a:p>
            <a:pPr marL="285750" indent="-285750">
              <a:buFont typeface="Wingdings" panose="05000000000000000000" pitchFamily="2" charset="2"/>
              <a:buChar char="§"/>
            </a:pPr>
            <a:r>
              <a:rPr lang="en-GB" sz="1400" dirty="0"/>
              <a:t>Units broken down into two parts:</a:t>
            </a:r>
          </a:p>
          <a:p>
            <a:r>
              <a:rPr lang="en-GB" sz="1400" dirty="0"/>
              <a:t>	1) Physical Education (PE)</a:t>
            </a:r>
          </a:p>
          <a:p>
            <a:r>
              <a:rPr lang="en-GB" sz="1400" dirty="0"/>
              <a:t>	2) Games</a:t>
            </a:r>
          </a:p>
          <a:p>
            <a:pPr marL="285750" indent="-285750">
              <a:buFont typeface="Wingdings" panose="05000000000000000000" pitchFamily="2" charset="2"/>
              <a:buChar char="§"/>
            </a:pPr>
            <a:r>
              <a:rPr lang="en-GB" sz="1400" dirty="0"/>
              <a:t>Physical Education should provide teachers with the flexibility to teach skills that children need more practise with using different contexts.</a:t>
            </a:r>
          </a:p>
          <a:p>
            <a:pPr marL="285750" indent="-285750">
              <a:buFont typeface="Wingdings" panose="05000000000000000000" pitchFamily="2" charset="2"/>
              <a:buChar char="§"/>
            </a:pPr>
            <a:r>
              <a:rPr lang="en-GB" sz="1400" dirty="0"/>
              <a:t>Move away from schemes to develop staff’s confidence and repertoire to teach different elements of PE.</a:t>
            </a:r>
          </a:p>
          <a:p>
            <a:pPr marL="285750" indent="-285750">
              <a:buFont typeface="Wingdings" panose="05000000000000000000" pitchFamily="2" charset="2"/>
              <a:buChar char="§"/>
            </a:pPr>
            <a:r>
              <a:rPr lang="en-GB" sz="1400" dirty="0"/>
              <a:t>Use assessment to inform planning for next PE unit.</a:t>
            </a:r>
          </a:p>
        </p:txBody>
      </p:sp>
    </p:spTree>
    <p:extLst>
      <p:ext uri="{BB962C8B-B14F-4D97-AF65-F5344CB8AC3E}">
        <p14:creationId xmlns:p14="http://schemas.microsoft.com/office/powerpoint/2010/main" val="2061251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7879E-F460-425D-A93F-17F59E96A9D4}"/>
              </a:ext>
            </a:extLst>
          </p:cNvPr>
          <p:cNvSpPr>
            <a:spLocks noGrp="1"/>
          </p:cNvSpPr>
          <p:nvPr>
            <p:ph type="title"/>
          </p:nvPr>
        </p:nvSpPr>
        <p:spPr>
          <a:xfrm>
            <a:off x="904385" y="118872"/>
            <a:ext cx="10058400" cy="865197"/>
          </a:xfrm>
        </p:spPr>
        <p:txBody>
          <a:bodyPr/>
          <a:lstStyle/>
          <a:p>
            <a:pPr algn="ctr"/>
            <a:r>
              <a:rPr lang="en-GB" dirty="0"/>
              <a:t>P.E. or Games?</a:t>
            </a:r>
          </a:p>
        </p:txBody>
      </p:sp>
      <p:sp>
        <p:nvSpPr>
          <p:cNvPr id="3" name="Content Placeholder 2">
            <a:extLst>
              <a:ext uri="{FF2B5EF4-FFF2-40B4-BE49-F238E27FC236}">
                <a16:creationId xmlns:a16="http://schemas.microsoft.com/office/drawing/2014/main" id="{66F1FFA0-A34F-4D82-BDBB-33B37F6C5827}"/>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0943EE37-B9A4-4905-AEB2-1B350130AD7B}"/>
              </a:ext>
            </a:extLst>
          </p:cNvPr>
          <p:cNvPicPr>
            <a:picLocks noChangeAspect="1"/>
          </p:cNvPicPr>
          <p:nvPr/>
        </p:nvPicPr>
        <p:blipFill>
          <a:blip r:embed="rId2"/>
          <a:stretch>
            <a:fillRect/>
          </a:stretch>
        </p:blipFill>
        <p:spPr>
          <a:xfrm>
            <a:off x="121344" y="984069"/>
            <a:ext cx="4118335" cy="5873931"/>
          </a:xfrm>
          <a:prstGeom prst="rect">
            <a:avLst/>
          </a:prstGeom>
        </p:spPr>
      </p:pic>
      <p:pic>
        <p:nvPicPr>
          <p:cNvPr id="5" name="Picture 4">
            <a:extLst>
              <a:ext uri="{FF2B5EF4-FFF2-40B4-BE49-F238E27FC236}">
                <a16:creationId xmlns:a16="http://schemas.microsoft.com/office/drawing/2014/main" id="{CEBA6854-84F7-43B4-B0A3-65AAD8F0E418}"/>
              </a:ext>
            </a:extLst>
          </p:cNvPr>
          <p:cNvPicPr>
            <a:picLocks noChangeAspect="1"/>
          </p:cNvPicPr>
          <p:nvPr/>
        </p:nvPicPr>
        <p:blipFill rotWithShape="1">
          <a:blip r:embed="rId3"/>
          <a:srcRect t="1584"/>
          <a:stretch/>
        </p:blipFill>
        <p:spPr>
          <a:xfrm>
            <a:off x="8427142" y="905691"/>
            <a:ext cx="3484147" cy="5952309"/>
          </a:xfrm>
          <a:prstGeom prst="rect">
            <a:avLst/>
          </a:prstGeom>
        </p:spPr>
      </p:pic>
      <p:pic>
        <p:nvPicPr>
          <p:cNvPr id="6" name="Picture 5">
            <a:extLst>
              <a:ext uri="{FF2B5EF4-FFF2-40B4-BE49-F238E27FC236}">
                <a16:creationId xmlns:a16="http://schemas.microsoft.com/office/drawing/2014/main" id="{30F1854A-C22A-4F2A-A994-A620D7A900A8}"/>
              </a:ext>
            </a:extLst>
          </p:cNvPr>
          <p:cNvPicPr>
            <a:picLocks noChangeAspect="1"/>
          </p:cNvPicPr>
          <p:nvPr/>
        </p:nvPicPr>
        <p:blipFill>
          <a:blip r:embed="rId4"/>
          <a:stretch>
            <a:fillRect/>
          </a:stretch>
        </p:blipFill>
        <p:spPr>
          <a:xfrm>
            <a:off x="4904985" y="905691"/>
            <a:ext cx="2739116" cy="5952309"/>
          </a:xfrm>
          <a:prstGeom prst="rect">
            <a:avLst/>
          </a:prstGeom>
        </p:spPr>
      </p:pic>
    </p:spTree>
    <p:extLst>
      <p:ext uri="{BB962C8B-B14F-4D97-AF65-F5344CB8AC3E}">
        <p14:creationId xmlns:p14="http://schemas.microsoft.com/office/powerpoint/2010/main" val="3383796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63528-B063-46F1-891F-05E5CDE7353B}"/>
              </a:ext>
            </a:extLst>
          </p:cNvPr>
          <p:cNvSpPr>
            <a:spLocks noGrp="1"/>
          </p:cNvSpPr>
          <p:nvPr>
            <p:ph type="title"/>
          </p:nvPr>
        </p:nvSpPr>
        <p:spPr>
          <a:xfrm>
            <a:off x="930511" y="179832"/>
            <a:ext cx="10058400" cy="1609344"/>
          </a:xfrm>
        </p:spPr>
        <p:txBody>
          <a:bodyPr>
            <a:noAutofit/>
          </a:bodyPr>
          <a:lstStyle/>
          <a:p>
            <a:r>
              <a:rPr lang="en-GB" sz="3600" dirty="0"/>
              <a:t>It will be up to teachers and Keir to decide which element they would like to teach – PE or Games.</a:t>
            </a:r>
          </a:p>
        </p:txBody>
      </p:sp>
      <p:sp>
        <p:nvSpPr>
          <p:cNvPr id="3" name="Content Placeholder 2">
            <a:extLst>
              <a:ext uri="{FF2B5EF4-FFF2-40B4-BE49-F238E27FC236}">
                <a16:creationId xmlns:a16="http://schemas.microsoft.com/office/drawing/2014/main" id="{F404FE5A-46EB-47A3-85FE-080A56F670AB}"/>
              </a:ext>
            </a:extLst>
          </p:cNvPr>
          <p:cNvSpPr>
            <a:spLocks noGrp="1"/>
          </p:cNvSpPr>
          <p:nvPr>
            <p:ph idx="1"/>
          </p:nvPr>
        </p:nvSpPr>
        <p:spPr>
          <a:xfrm>
            <a:off x="468957" y="1997311"/>
            <a:ext cx="6323729" cy="2949158"/>
          </a:xfrm>
        </p:spPr>
        <p:txBody>
          <a:bodyPr/>
          <a:lstStyle/>
          <a:p>
            <a:r>
              <a:rPr lang="en-GB" dirty="0"/>
              <a:t>Usually, it will be Keir teaching the PE (skill) elements, but it doesn’t have to be depending on the unit.</a:t>
            </a:r>
          </a:p>
          <a:p>
            <a:r>
              <a:rPr lang="en-GB" dirty="0"/>
              <a:t>All Games units and some PE units are on the new Primary PE Planning Website.</a:t>
            </a:r>
          </a:p>
          <a:p>
            <a:r>
              <a:rPr lang="en-GB" dirty="0"/>
              <a:t>If you are teaching a PE element, then we have created a skills breakdown document to support your planning (there may also be supportive ideas or planning on the website).</a:t>
            </a:r>
          </a:p>
        </p:txBody>
      </p:sp>
      <p:pic>
        <p:nvPicPr>
          <p:cNvPr id="3074" name="Picture 2" descr="What makes a good PE lesson? The PE Hub">
            <a:extLst>
              <a:ext uri="{FF2B5EF4-FFF2-40B4-BE49-F238E27FC236}">
                <a16:creationId xmlns:a16="http://schemas.microsoft.com/office/drawing/2014/main" id="{A48C1A38-7F86-49B9-8DCD-3E39835D63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4521" y="1789176"/>
            <a:ext cx="3656537" cy="3234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05903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7D650-AC51-42C8-8685-F1ADB21D915D}"/>
              </a:ext>
            </a:extLst>
          </p:cNvPr>
          <p:cNvSpPr>
            <a:spLocks noGrp="1"/>
          </p:cNvSpPr>
          <p:nvPr>
            <p:ph type="title"/>
          </p:nvPr>
        </p:nvSpPr>
        <p:spPr>
          <a:xfrm>
            <a:off x="251243" y="127581"/>
            <a:ext cx="10058400" cy="1609344"/>
          </a:xfrm>
        </p:spPr>
        <p:txBody>
          <a:bodyPr>
            <a:noAutofit/>
          </a:bodyPr>
          <a:lstStyle/>
          <a:p>
            <a:r>
              <a:rPr lang="en-GB" sz="2400" dirty="0"/>
              <a:t>“Skill breakdown is breaking down the two or more components that execute a skill, in some cases you may need to look at the supporting skills that assist with execution of the desired skill.” Such as evade and then the kick.</a:t>
            </a:r>
            <a:br>
              <a:rPr lang="en-GB" sz="2400" dirty="0"/>
            </a:br>
            <a:endParaRPr lang="en-GB" sz="2400" dirty="0"/>
          </a:p>
        </p:txBody>
      </p:sp>
      <p:pic>
        <p:nvPicPr>
          <p:cNvPr id="4" name="Picture 3">
            <a:extLst>
              <a:ext uri="{FF2B5EF4-FFF2-40B4-BE49-F238E27FC236}">
                <a16:creationId xmlns:a16="http://schemas.microsoft.com/office/drawing/2014/main" id="{AD9BA908-058B-4A90-A984-251D4C639E92}"/>
              </a:ext>
            </a:extLst>
          </p:cNvPr>
          <p:cNvPicPr>
            <a:picLocks noChangeAspect="1"/>
          </p:cNvPicPr>
          <p:nvPr/>
        </p:nvPicPr>
        <p:blipFill>
          <a:blip r:embed="rId2"/>
          <a:stretch>
            <a:fillRect/>
          </a:stretch>
        </p:blipFill>
        <p:spPr>
          <a:xfrm>
            <a:off x="400185" y="1736925"/>
            <a:ext cx="6454794" cy="1835767"/>
          </a:xfrm>
          <a:prstGeom prst="rect">
            <a:avLst/>
          </a:prstGeom>
        </p:spPr>
      </p:pic>
      <p:pic>
        <p:nvPicPr>
          <p:cNvPr id="5" name="Picture 4">
            <a:extLst>
              <a:ext uri="{FF2B5EF4-FFF2-40B4-BE49-F238E27FC236}">
                <a16:creationId xmlns:a16="http://schemas.microsoft.com/office/drawing/2014/main" id="{AF6BE303-56C7-4FCE-BC6B-128B7E9D7D59}"/>
              </a:ext>
            </a:extLst>
          </p:cNvPr>
          <p:cNvPicPr>
            <a:picLocks noChangeAspect="1"/>
          </p:cNvPicPr>
          <p:nvPr/>
        </p:nvPicPr>
        <p:blipFill>
          <a:blip r:embed="rId3"/>
          <a:stretch>
            <a:fillRect/>
          </a:stretch>
        </p:blipFill>
        <p:spPr>
          <a:xfrm>
            <a:off x="5397410" y="4031932"/>
            <a:ext cx="5954474" cy="2003271"/>
          </a:xfrm>
          <a:prstGeom prst="rect">
            <a:avLst/>
          </a:prstGeom>
        </p:spPr>
      </p:pic>
      <p:sp>
        <p:nvSpPr>
          <p:cNvPr id="6" name="TextBox 5">
            <a:extLst>
              <a:ext uri="{FF2B5EF4-FFF2-40B4-BE49-F238E27FC236}">
                <a16:creationId xmlns:a16="http://schemas.microsoft.com/office/drawing/2014/main" id="{59D1BA19-3C9E-468F-9CFB-4411D1BB882C}"/>
              </a:ext>
            </a:extLst>
          </p:cNvPr>
          <p:cNvSpPr txBox="1"/>
          <p:nvPr/>
        </p:nvSpPr>
        <p:spPr>
          <a:xfrm>
            <a:off x="400185" y="4955177"/>
            <a:ext cx="3039701" cy="923330"/>
          </a:xfrm>
          <a:prstGeom prst="rect">
            <a:avLst/>
          </a:prstGeom>
          <a:noFill/>
        </p:spPr>
        <p:txBody>
          <a:bodyPr wrap="square" rtlCol="0">
            <a:spAutoFit/>
          </a:bodyPr>
          <a:lstStyle/>
          <a:p>
            <a:r>
              <a:rPr lang="en-GB" dirty="0"/>
              <a:t>Example of the breakdown of skills from the Invasion Games unit.</a:t>
            </a:r>
          </a:p>
        </p:txBody>
      </p:sp>
    </p:spTree>
    <p:extLst>
      <p:ext uri="{BB962C8B-B14F-4D97-AF65-F5344CB8AC3E}">
        <p14:creationId xmlns:p14="http://schemas.microsoft.com/office/powerpoint/2010/main" val="11270236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B46A5-64B1-4295-BC91-96BD1F3F2888}"/>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3F7BEEE2-CCC0-437F-808D-1724206167F2}"/>
              </a:ext>
            </a:extLst>
          </p:cNvPr>
          <p:cNvSpPr>
            <a:spLocks noGrp="1"/>
          </p:cNvSpPr>
          <p:nvPr>
            <p:ph idx="1"/>
          </p:nvPr>
        </p:nvSpPr>
        <p:spPr>
          <a:xfrm>
            <a:off x="0" y="3722382"/>
            <a:ext cx="10058400" cy="2145018"/>
          </a:xfrm>
        </p:spPr>
        <p:txBody>
          <a:bodyPr/>
          <a:lstStyle/>
          <a:p>
            <a:r>
              <a:rPr lang="en-GB" dirty="0"/>
              <a:t>New PE planning website!</a:t>
            </a:r>
          </a:p>
          <a:p>
            <a:r>
              <a:rPr lang="en-GB" dirty="0">
                <a:hlinkClick r:id="rId2"/>
              </a:rPr>
              <a:t>www.primarypeplanning.com</a:t>
            </a:r>
            <a:endParaRPr lang="en-GB" dirty="0"/>
          </a:p>
          <a:p>
            <a:r>
              <a:rPr lang="en-GB" dirty="0"/>
              <a:t>Username: </a:t>
            </a:r>
            <a:r>
              <a:rPr lang="en-GB" dirty="0">
                <a:hlinkClick r:id="rId3"/>
              </a:rPr>
              <a:t>robsonc@greatstoneschool.co.uk</a:t>
            </a:r>
            <a:endParaRPr lang="en-GB" dirty="0"/>
          </a:p>
          <a:p>
            <a:r>
              <a:rPr lang="en-GB" dirty="0"/>
              <a:t>Password: </a:t>
            </a:r>
            <a:r>
              <a:rPr lang="en-GB" dirty="0" err="1"/>
              <a:t>crpe</a:t>
            </a:r>
            <a:endParaRPr lang="en-GB" dirty="0"/>
          </a:p>
        </p:txBody>
      </p:sp>
      <p:pic>
        <p:nvPicPr>
          <p:cNvPr id="4" name="Picture 3">
            <a:extLst>
              <a:ext uri="{FF2B5EF4-FFF2-40B4-BE49-F238E27FC236}">
                <a16:creationId xmlns:a16="http://schemas.microsoft.com/office/drawing/2014/main" id="{3B5B895F-780D-4F9F-A1D4-39EC4C878958}"/>
              </a:ext>
            </a:extLst>
          </p:cNvPr>
          <p:cNvPicPr>
            <a:picLocks noChangeAspect="1"/>
          </p:cNvPicPr>
          <p:nvPr/>
        </p:nvPicPr>
        <p:blipFill>
          <a:blip r:embed="rId4"/>
          <a:stretch>
            <a:fillRect/>
          </a:stretch>
        </p:blipFill>
        <p:spPr>
          <a:xfrm>
            <a:off x="0" y="0"/>
            <a:ext cx="12192000" cy="3542550"/>
          </a:xfrm>
          <a:prstGeom prst="rect">
            <a:avLst/>
          </a:prstGeom>
        </p:spPr>
      </p:pic>
    </p:spTree>
    <p:extLst>
      <p:ext uri="{BB962C8B-B14F-4D97-AF65-F5344CB8AC3E}">
        <p14:creationId xmlns:p14="http://schemas.microsoft.com/office/powerpoint/2010/main" val="995547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50589-D41C-4E8A-9E35-B35190A190B6}"/>
              </a:ext>
            </a:extLst>
          </p:cNvPr>
          <p:cNvSpPr>
            <a:spLocks noGrp="1"/>
          </p:cNvSpPr>
          <p:nvPr>
            <p:ph type="title"/>
          </p:nvPr>
        </p:nvSpPr>
        <p:spPr/>
        <p:txBody>
          <a:bodyPr/>
          <a:lstStyle/>
          <a:p>
            <a:r>
              <a:rPr lang="en-GB" dirty="0"/>
              <a:t>Pedagogy in PE</a:t>
            </a:r>
          </a:p>
        </p:txBody>
      </p:sp>
      <p:sp>
        <p:nvSpPr>
          <p:cNvPr id="3" name="Content Placeholder 2">
            <a:extLst>
              <a:ext uri="{FF2B5EF4-FFF2-40B4-BE49-F238E27FC236}">
                <a16:creationId xmlns:a16="http://schemas.microsoft.com/office/drawing/2014/main" id="{D48C9B59-EC2C-48BD-895E-01DAD3940279}"/>
              </a:ext>
            </a:extLst>
          </p:cNvPr>
          <p:cNvSpPr>
            <a:spLocks noGrp="1"/>
          </p:cNvSpPr>
          <p:nvPr>
            <p:ph idx="1"/>
          </p:nvPr>
        </p:nvSpPr>
        <p:spPr>
          <a:xfrm>
            <a:off x="355746" y="2093976"/>
            <a:ext cx="4433969" cy="4050792"/>
          </a:xfrm>
        </p:spPr>
        <p:txBody>
          <a:bodyPr/>
          <a:lstStyle/>
          <a:p>
            <a:r>
              <a:rPr lang="en-GB" dirty="0"/>
              <a:t>Or……</a:t>
            </a:r>
          </a:p>
          <a:p>
            <a:endParaRPr lang="en-GB" dirty="0"/>
          </a:p>
          <a:p>
            <a:r>
              <a:rPr lang="en-GB" dirty="0"/>
              <a:t>How to teach a good PE lesson!</a:t>
            </a:r>
          </a:p>
        </p:txBody>
      </p:sp>
      <p:pic>
        <p:nvPicPr>
          <p:cNvPr id="5122" name="Picture 2" descr="What to teach during a wet weather PE lesson - The PE Hub">
            <a:extLst>
              <a:ext uri="{FF2B5EF4-FFF2-40B4-BE49-F238E27FC236}">
                <a16:creationId xmlns:a16="http://schemas.microsoft.com/office/drawing/2014/main" id="{029D0B51-CDA1-4991-8EBA-7351B0013C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890086"/>
            <a:ext cx="5671109" cy="4050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3332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p4"/>
          <p:cNvSpPr/>
          <p:nvPr/>
        </p:nvSpPr>
        <p:spPr>
          <a:xfrm>
            <a:off x="1524000" y="57210"/>
            <a:ext cx="9144000" cy="6870128"/>
          </a:xfrm>
          <a:prstGeom prst="rect">
            <a:avLst/>
          </a:prstGeom>
          <a:solidFill>
            <a:schemeClr val="lt1">
              <a:alpha val="84705"/>
            </a:schemeClr>
          </a:solidFill>
          <a:ln>
            <a:noFill/>
          </a:ln>
        </p:spPr>
        <p:txBody>
          <a:bodyPr spcFirstLastPara="1" wrap="square" lIns="91425" tIns="45700" rIns="91425" bIns="45700" anchor="ctr" anchorCtr="0">
            <a:noAutofit/>
          </a:bodyPr>
          <a:lstStyle/>
          <a:p>
            <a:pPr algn="ctr"/>
            <a:endParaRPr>
              <a:solidFill>
                <a:schemeClr val="lt1"/>
              </a:solidFill>
              <a:latin typeface="Roboto"/>
              <a:ea typeface="Roboto"/>
              <a:cs typeface="Roboto"/>
              <a:sym typeface="Roboto"/>
            </a:endParaRPr>
          </a:p>
        </p:txBody>
      </p:sp>
      <p:sp>
        <p:nvSpPr>
          <p:cNvPr id="56" name="Google Shape;56;p4"/>
          <p:cNvSpPr txBox="1"/>
          <p:nvPr/>
        </p:nvSpPr>
        <p:spPr>
          <a:xfrm>
            <a:off x="1823405" y="398349"/>
            <a:ext cx="8539794" cy="1051772"/>
          </a:xfrm>
          <a:prstGeom prst="rect">
            <a:avLst/>
          </a:prstGeom>
          <a:solidFill>
            <a:srgbClr val="FDE7CF"/>
          </a:solidFill>
          <a:ln>
            <a:noFill/>
          </a:ln>
        </p:spPr>
        <p:txBody>
          <a:bodyPr spcFirstLastPara="1" wrap="square" lIns="216000" tIns="216000" rIns="216000" bIns="216000" anchor="t" anchorCtr="0">
            <a:spAutoFit/>
          </a:bodyPr>
          <a:lstStyle/>
          <a:p>
            <a:pPr marL="285750" indent="-285750" algn="just">
              <a:buClr>
                <a:schemeClr val="dk1"/>
              </a:buClr>
              <a:buSzPts val="2400"/>
              <a:buFont typeface="Roboto Black"/>
              <a:buChar char="•"/>
            </a:pPr>
            <a:r>
              <a:rPr lang="en-GB" sz="2400" dirty="0">
                <a:solidFill>
                  <a:schemeClr val="dk1"/>
                </a:solidFill>
                <a:latin typeface="Roboto Black"/>
                <a:ea typeface="Roboto Black"/>
                <a:cs typeface="Roboto Black"/>
                <a:sym typeface="Roboto Black"/>
              </a:rPr>
              <a:t>Pedagogy – Belief, Demonstration and Feedback</a:t>
            </a:r>
            <a:endParaRPr lang="en-GB" sz="2400" dirty="0"/>
          </a:p>
          <a:p>
            <a:pPr lvl="0" algn="just"/>
            <a:r>
              <a:rPr lang="en-GB" sz="1600" dirty="0">
                <a:solidFill>
                  <a:schemeClr val="dk1"/>
                </a:solidFill>
                <a:latin typeface="Roboto"/>
                <a:ea typeface="Roboto"/>
                <a:cs typeface="Roboto"/>
                <a:sym typeface="Roboto"/>
              </a:rPr>
              <a:t>Some key concepts include: </a:t>
            </a:r>
          </a:p>
        </p:txBody>
      </p:sp>
      <p:sp>
        <p:nvSpPr>
          <p:cNvPr id="60" name="Google Shape;60;p4">
            <a:hlinkClick r:id="rId3" action="ppaction://hlinksldjump"/>
          </p:cNvPr>
          <p:cNvSpPr/>
          <p:nvPr/>
        </p:nvSpPr>
        <p:spPr>
          <a:xfrm rot="16200000" flipH="1">
            <a:off x="1814896" y="6605685"/>
            <a:ext cx="123384" cy="106366"/>
          </a:xfrm>
          <a:prstGeom prst="triangle">
            <a:avLst>
              <a:gd name="adj" fmla="val 50000"/>
            </a:avLst>
          </a:prstGeom>
          <a:solidFill>
            <a:srgbClr val="2A294C"/>
          </a:solidFill>
          <a:ln>
            <a:noFill/>
          </a:ln>
        </p:spPr>
        <p:txBody>
          <a:bodyPr spcFirstLastPara="1" wrap="square" lIns="91425" tIns="45700" rIns="91425" bIns="45700" anchor="ctr" anchorCtr="0">
            <a:noAutofit/>
          </a:bodyPr>
          <a:lstStyle/>
          <a:p>
            <a:pPr algn="ctr"/>
            <a:endParaRPr>
              <a:solidFill>
                <a:schemeClr val="lt1"/>
              </a:solidFill>
              <a:latin typeface="Roboto"/>
              <a:ea typeface="Roboto"/>
              <a:cs typeface="Roboto"/>
              <a:sym typeface="Roboto"/>
            </a:endParaRPr>
          </a:p>
        </p:txBody>
      </p:sp>
      <p:sp>
        <p:nvSpPr>
          <p:cNvPr id="65" name="Google Shape;65;p4"/>
          <p:cNvSpPr txBox="1"/>
          <p:nvPr/>
        </p:nvSpPr>
        <p:spPr>
          <a:xfrm>
            <a:off x="1823405" y="1514090"/>
            <a:ext cx="3011966" cy="2439711"/>
          </a:xfrm>
          <a:prstGeom prst="rect">
            <a:avLst/>
          </a:prstGeom>
          <a:solidFill>
            <a:schemeClr val="accent3"/>
          </a:solidFill>
          <a:ln>
            <a:noFill/>
          </a:ln>
        </p:spPr>
        <p:txBody>
          <a:bodyPr spcFirstLastPara="1" wrap="square" lIns="108000" tIns="108000" rIns="108000" bIns="108000" anchor="ctr" anchorCtr="0">
            <a:noAutofit/>
          </a:bodyPr>
          <a:lstStyle/>
          <a:p>
            <a:pPr lvl="0" algn="ctr"/>
            <a:r>
              <a:rPr lang="en-GB" sz="1600" dirty="0">
                <a:solidFill>
                  <a:schemeClr val="lt2"/>
                </a:solidFill>
                <a:latin typeface="Roboto"/>
                <a:ea typeface="Roboto"/>
                <a:cs typeface="Roboto"/>
                <a:sym typeface="Roboto"/>
              </a:rPr>
              <a:t>It is important that pupils do not see their attainment as fixed. Feedback that pupils receive within lessons should enable them to develop their competency and empower them to feel that they can improve.</a:t>
            </a:r>
          </a:p>
        </p:txBody>
      </p:sp>
      <p:sp>
        <p:nvSpPr>
          <p:cNvPr id="16" name="Google Shape;65;p4">
            <a:extLst>
              <a:ext uri="{FF2B5EF4-FFF2-40B4-BE49-F238E27FC236}">
                <a16:creationId xmlns:a16="http://schemas.microsoft.com/office/drawing/2014/main" id="{E5058FB1-4BE3-42A1-A4B6-12CF4D924227}"/>
              </a:ext>
            </a:extLst>
          </p:cNvPr>
          <p:cNvSpPr txBox="1"/>
          <p:nvPr/>
        </p:nvSpPr>
        <p:spPr>
          <a:xfrm>
            <a:off x="7351234" y="1514090"/>
            <a:ext cx="3011965" cy="2439711"/>
          </a:xfrm>
          <a:prstGeom prst="rect">
            <a:avLst/>
          </a:prstGeom>
          <a:solidFill>
            <a:schemeClr val="accent3"/>
          </a:solidFill>
          <a:ln>
            <a:noFill/>
          </a:ln>
        </p:spPr>
        <p:txBody>
          <a:bodyPr spcFirstLastPara="1" wrap="square" lIns="108000" tIns="108000" rIns="108000" bIns="108000" anchor="ctr" anchorCtr="0">
            <a:noAutofit/>
          </a:bodyPr>
          <a:lstStyle/>
          <a:p>
            <a:pPr lvl="0" algn="ctr"/>
            <a:r>
              <a:rPr lang="en-GB" sz="1600" dirty="0">
                <a:solidFill>
                  <a:schemeClr val="lt2"/>
                </a:solidFill>
                <a:latin typeface="Roboto"/>
                <a:ea typeface="Roboto"/>
                <a:cs typeface="Roboto"/>
                <a:sym typeface="Roboto"/>
              </a:rPr>
              <a:t>Modelling and demonstrations can provide pupils with clear visuals of motor patterns, in order for them to imitate and to compare with their own actions, allowing them to practise, receive feedback and improve.</a:t>
            </a:r>
          </a:p>
        </p:txBody>
      </p:sp>
      <p:sp>
        <p:nvSpPr>
          <p:cNvPr id="19" name="Google Shape;65;p4">
            <a:extLst>
              <a:ext uri="{FF2B5EF4-FFF2-40B4-BE49-F238E27FC236}">
                <a16:creationId xmlns:a16="http://schemas.microsoft.com/office/drawing/2014/main" id="{29740B7A-8F51-4F3A-8C9C-3992BAC45D52}"/>
              </a:ext>
            </a:extLst>
          </p:cNvPr>
          <p:cNvSpPr txBox="1"/>
          <p:nvPr/>
        </p:nvSpPr>
        <p:spPr>
          <a:xfrm>
            <a:off x="1823405" y="4029431"/>
            <a:ext cx="3011966" cy="2439711"/>
          </a:xfrm>
          <a:prstGeom prst="rect">
            <a:avLst/>
          </a:prstGeom>
          <a:solidFill>
            <a:schemeClr val="accent3"/>
          </a:solidFill>
          <a:ln>
            <a:noFill/>
          </a:ln>
        </p:spPr>
        <p:txBody>
          <a:bodyPr spcFirstLastPara="1" wrap="square" lIns="108000" tIns="108000" rIns="108000" bIns="108000" anchor="ctr" anchorCtr="0">
            <a:noAutofit/>
          </a:bodyPr>
          <a:lstStyle/>
          <a:p>
            <a:pPr lvl="0" algn="ctr"/>
            <a:r>
              <a:rPr lang="en-GB" sz="1600" dirty="0">
                <a:solidFill>
                  <a:schemeClr val="lt2"/>
                </a:solidFill>
                <a:latin typeface="Roboto"/>
                <a:ea typeface="Roboto"/>
                <a:cs typeface="Roboto"/>
                <a:sym typeface="Roboto"/>
              </a:rPr>
              <a:t>Practice should be sequential; they should be structured, from simple to complex, giving pupils sufficient time to practise precisely and with increasing independence.</a:t>
            </a:r>
          </a:p>
        </p:txBody>
      </p:sp>
      <p:sp>
        <p:nvSpPr>
          <p:cNvPr id="21" name="Google Shape;65;p4">
            <a:extLst>
              <a:ext uri="{FF2B5EF4-FFF2-40B4-BE49-F238E27FC236}">
                <a16:creationId xmlns:a16="http://schemas.microsoft.com/office/drawing/2014/main" id="{297E2B04-03D6-4ADF-98B4-635097DE8A4C}"/>
              </a:ext>
            </a:extLst>
          </p:cNvPr>
          <p:cNvSpPr txBox="1"/>
          <p:nvPr/>
        </p:nvSpPr>
        <p:spPr>
          <a:xfrm>
            <a:off x="7342044" y="4035040"/>
            <a:ext cx="3011965" cy="2439711"/>
          </a:xfrm>
          <a:prstGeom prst="rect">
            <a:avLst/>
          </a:prstGeom>
          <a:solidFill>
            <a:schemeClr val="accent3"/>
          </a:solidFill>
          <a:ln>
            <a:noFill/>
          </a:ln>
        </p:spPr>
        <p:txBody>
          <a:bodyPr spcFirstLastPara="1" wrap="square" lIns="108000" tIns="108000" rIns="108000" bIns="108000" anchor="ctr" anchorCtr="0">
            <a:noAutofit/>
          </a:bodyPr>
          <a:lstStyle/>
          <a:p>
            <a:pPr lvl="0" algn="ctr"/>
            <a:r>
              <a:rPr lang="en-GB" sz="1600" dirty="0">
                <a:solidFill>
                  <a:schemeClr val="lt2"/>
                </a:solidFill>
                <a:latin typeface="Roboto"/>
                <a:ea typeface="Roboto"/>
                <a:cs typeface="Roboto"/>
                <a:sym typeface="Roboto"/>
              </a:rPr>
              <a:t>Not all practice is effective; teachers need to carefully monitor practice, making adjustments to practice situations that provide additional support or challenge where required.</a:t>
            </a:r>
          </a:p>
        </p:txBody>
      </p:sp>
      <p:pic>
        <p:nvPicPr>
          <p:cNvPr id="3" name="Picture 2">
            <a:extLst>
              <a:ext uri="{FF2B5EF4-FFF2-40B4-BE49-F238E27FC236}">
                <a16:creationId xmlns:a16="http://schemas.microsoft.com/office/drawing/2014/main" id="{8E663CEA-9FF0-47E8-989B-F359BD5B841A}"/>
              </a:ext>
            </a:extLst>
          </p:cNvPr>
          <p:cNvPicPr>
            <a:picLocks noChangeAspect="1"/>
          </p:cNvPicPr>
          <p:nvPr/>
        </p:nvPicPr>
        <p:blipFill rotWithShape="1">
          <a:blip r:embed="rId4"/>
          <a:srcRect l="24145" r="45023"/>
          <a:stretch/>
        </p:blipFill>
        <p:spPr>
          <a:xfrm>
            <a:off x="4939205" y="1514090"/>
            <a:ext cx="2308194" cy="4990861"/>
          </a:xfrm>
          <a:prstGeom prst="rect">
            <a:avLst/>
          </a:prstGeom>
        </p:spPr>
      </p:pic>
    </p:spTree>
    <p:extLst>
      <p:ext uri="{BB962C8B-B14F-4D97-AF65-F5344CB8AC3E}">
        <p14:creationId xmlns:p14="http://schemas.microsoft.com/office/powerpoint/2010/main" val="2292350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1000"/>
                                        <p:tgtEl>
                                          <p:spTgt spid="56"/>
                                        </p:tgtEl>
                                      </p:cBhvr>
                                    </p:animEffect>
                                  </p:childTnLst>
                                </p:cTn>
                              </p:par>
                              <p:par>
                                <p:cTn id="8" presetID="10" presetClass="entr" presetSubtype="0" fill="hold" nodeType="withEffect">
                                  <p:stCondLst>
                                    <p:cond delay="1000"/>
                                  </p:stCondLst>
                                  <p:childTnLst>
                                    <p:set>
                                      <p:cBhvr>
                                        <p:cTn id="9" dur="1" fill="hold">
                                          <p:stCondLst>
                                            <p:cond delay="0"/>
                                          </p:stCondLst>
                                        </p:cTn>
                                        <p:tgtEl>
                                          <p:spTgt spid="56">
                                            <p:txEl>
                                              <p:pRg st="0" end="0"/>
                                            </p:txEl>
                                          </p:spTgt>
                                        </p:tgtEl>
                                        <p:attrNameLst>
                                          <p:attrName>style.visibility</p:attrName>
                                        </p:attrNameLst>
                                      </p:cBhvr>
                                      <p:to>
                                        <p:strVal val="visible"/>
                                      </p:to>
                                    </p:set>
                                    <p:animEffect transition="in" filter="fade">
                                      <p:cBhvr>
                                        <p:cTn id="10" dur="500"/>
                                        <p:tgtEl>
                                          <p:spTgt spid="56">
                                            <p:txEl>
                                              <p:pRg st="0" end="0"/>
                                            </p:txEl>
                                          </p:spTgt>
                                        </p:tgtEl>
                                      </p:cBhvr>
                                    </p:animEffect>
                                  </p:childTnLst>
                                </p:cTn>
                              </p:par>
                              <p:par>
                                <p:cTn id="11" presetID="10" presetClass="entr" presetSubtype="0" fill="hold" nodeType="withEffect">
                                  <p:stCondLst>
                                    <p:cond delay="1000"/>
                                  </p:stCondLst>
                                  <p:childTnLst>
                                    <p:set>
                                      <p:cBhvr>
                                        <p:cTn id="12" dur="1" fill="hold">
                                          <p:stCondLst>
                                            <p:cond delay="0"/>
                                          </p:stCondLst>
                                        </p:cTn>
                                        <p:tgtEl>
                                          <p:spTgt spid="56">
                                            <p:txEl>
                                              <p:pRg st="1" end="1"/>
                                            </p:txEl>
                                          </p:spTgt>
                                        </p:tgtEl>
                                        <p:attrNameLst>
                                          <p:attrName>style.visibility</p:attrName>
                                        </p:attrNameLst>
                                      </p:cBhvr>
                                      <p:to>
                                        <p:strVal val="visible"/>
                                      </p:to>
                                    </p:set>
                                    <p:animEffect transition="in" filter="fade">
                                      <p:cBhvr>
                                        <p:cTn id="13" dur="500"/>
                                        <p:tgtEl>
                                          <p:spTgt spid="56">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5"/>
                                        </p:tgtEl>
                                        <p:attrNameLst>
                                          <p:attrName>style.visibility</p:attrName>
                                        </p:attrNameLst>
                                      </p:cBhvr>
                                      <p:to>
                                        <p:strVal val="visible"/>
                                      </p:to>
                                    </p:set>
                                    <p:animEffect transition="in" filter="fade">
                                      <p:cBhvr>
                                        <p:cTn id="18" dur="500"/>
                                        <p:tgtEl>
                                          <p:spTgt spid="6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16" grpId="0" animBg="1"/>
      <p:bldP spid="19" grpId="0" animBg="1"/>
      <p:bldP spid="2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p4"/>
          <p:cNvSpPr/>
          <p:nvPr/>
        </p:nvSpPr>
        <p:spPr>
          <a:xfrm>
            <a:off x="1524000" y="57210"/>
            <a:ext cx="9144000" cy="6870128"/>
          </a:xfrm>
          <a:prstGeom prst="rect">
            <a:avLst/>
          </a:prstGeom>
          <a:solidFill>
            <a:schemeClr val="lt1">
              <a:alpha val="84705"/>
            </a:schemeClr>
          </a:solidFill>
          <a:ln>
            <a:noFill/>
          </a:ln>
        </p:spPr>
        <p:txBody>
          <a:bodyPr spcFirstLastPara="1" wrap="square" lIns="91425" tIns="45700" rIns="91425" bIns="45700" anchor="ctr" anchorCtr="0">
            <a:noAutofit/>
          </a:bodyPr>
          <a:lstStyle/>
          <a:p>
            <a:pPr algn="ctr"/>
            <a:endParaRPr>
              <a:solidFill>
                <a:schemeClr val="lt1"/>
              </a:solidFill>
              <a:latin typeface="Roboto"/>
              <a:ea typeface="Roboto"/>
              <a:cs typeface="Roboto"/>
              <a:sym typeface="Roboto"/>
            </a:endParaRPr>
          </a:p>
        </p:txBody>
      </p:sp>
      <p:sp>
        <p:nvSpPr>
          <p:cNvPr id="56" name="Google Shape;56;p4"/>
          <p:cNvSpPr txBox="1"/>
          <p:nvPr/>
        </p:nvSpPr>
        <p:spPr>
          <a:xfrm>
            <a:off x="1823405" y="398349"/>
            <a:ext cx="8539794" cy="1051772"/>
          </a:xfrm>
          <a:prstGeom prst="rect">
            <a:avLst/>
          </a:prstGeom>
          <a:solidFill>
            <a:srgbClr val="FDE7CF"/>
          </a:solidFill>
          <a:ln>
            <a:noFill/>
          </a:ln>
        </p:spPr>
        <p:txBody>
          <a:bodyPr spcFirstLastPara="1" wrap="square" lIns="216000" tIns="216000" rIns="216000" bIns="216000" anchor="t" anchorCtr="0">
            <a:spAutoFit/>
          </a:bodyPr>
          <a:lstStyle/>
          <a:p>
            <a:pPr marL="285750" indent="-285750" algn="just">
              <a:buClr>
                <a:schemeClr val="dk1"/>
              </a:buClr>
              <a:buSzPts val="2400"/>
              <a:buFont typeface="Roboto Black"/>
              <a:buChar char="•"/>
            </a:pPr>
            <a:r>
              <a:rPr lang="en-GB" sz="2400" dirty="0">
                <a:solidFill>
                  <a:schemeClr val="dk1"/>
                </a:solidFill>
                <a:latin typeface="Roboto Black"/>
                <a:ea typeface="Roboto Black"/>
                <a:cs typeface="Roboto Black"/>
                <a:sym typeface="Roboto Black"/>
              </a:rPr>
              <a:t>Pedagogy – Time Spent Being Physically Active in PE</a:t>
            </a:r>
            <a:endParaRPr lang="en-GB" sz="2400" dirty="0"/>
          </a:p>
          <a:p>
            <a:pPr lvl="0" algn="just"/>
            <a:r>
              <a:rPr lang="en-GB" sz="1600" dirty="0">
                <a:solidFill>
                  <a:schemeClr val="dk1"/>
                </a:solidFill>
                <a:latin typeface="Roboto"/>
                <a:ea typeface="Roboto"/>
                <a:cs typeface="Roboto"/>
                <a:sym typeface="Roboto"/>
              </a:rPr>
              <a:t>Some key concepts include: </a:t>
            </a:r>
          </a:p>
        </p:txBody>
      </p:sp>
      <p:sp>
        <p:nvSpPr>
          <p:cNvPr id="65" name="Google Shape;65;p4"/>
          <p:cNvSpPr txBox="1"/>
          <p:nvPr/>
        </p:nvSpPr>
        <p:spPr>
          <a:xfrm>
            <a:off x="1823405" y="1514090"/>
            <a:ext cx="3011966" cy="2439711"/>
          </a:xfrm>
          <a:prstGeom prst="rect">
            <a:avLst/>
          </a:prstGeom>
          <a:solidFill>
            <a:schemeClr val="accent3"/>
          </a:solidFill>
          <a:ln>
            <a:noFill/>
          </a:ln>
        </p:spPr>
        <p:txBody>
          <a:bodyPr spcFirstLastPara="1" wrap="square" lIns="108000" tIns="108000" rIns="108000" bIns="108000" anchor="ctr" anchorCtr="0">
            <a:noAutofit/>
          </a:bodyPr>
          <a:lstStyle/>
          <a:p>
            <a:pPr lvl="0" algn="ctr"/>
            <a:r>
              <a:rPr lang="en-GB" sz="1600" dirty="0">
                <a:solidFill>
                  <a:schemeClr val="lt2"/>
                </a:solidFill>
                <a:latin typeface="Roboto"/>
                <a:ea typeface="Roboto"/>
                <a:cs typeface="Roboto"/>
                <a:sym typeface="Roboto"/>
              </a:rPr>
              <a:t>The Association for PE recommends that pupils actively move for 50% to 80% of the available learning time, although research shows that, on average, this is currently 40%.</a:t>
            </a:r>
          </a:p>
        </p:txBody>
      </p:sp>
      <p:sp>
        <p:nvSpPr>
          <p:cNvPr id="16" name="Google Shape;65;p4">
            <a:extLst>
              <a:ext uri="{FF2B5EF4-FFF2-40B4-BE49-F238E27FC236}">
                <a16:creationId xmlns:a16="http://schemas.microsoft.com/office/drawing/2014/main" id="{E5058FB1-4BE3-42A1-A4B6-12CF4D924227}"/>
              </a:ext>
            </a:extLst>
          </p:cNvPr>
          <p:cNvSpPr txBox="1"/>
          <p:nvPr/>
        </p:nvSpPr>
        <p:spPr>
          <a:xfrm>
            <a:off x="4968537" y="1514090"/>
            <a:ext cx="5394662" cy="2439711"/>
          </a:xfrm>
          <a:prstGeom prst="rect">
            <a:avLst/>
          </a:prstGeom>
          <a:solidFill>
            <a:schemeClr val="accent3"/>
          </a:solidFill>
          <a:ln>
            <a:noFill/>
          </a:ln>
        </p:spPr>
        <p:txBody>
          <a:bodyPr spcFirstLastPara="1" wrap="square" lIns="108000" tIns="108000" rIns="108000" bIns="108000" anchor="ctr" anchorCtr="0">
            <a:noAutofit/>
          </a:bodyPr>
          <a:lstStyle/>
          <a:p>
            <a:pPr lvl="0" algn="ctr"/>
            <a:r>
              <a:rPr lang="en-GB" sz="1600" dirty="0">
                <a:solidFill>
                  <a:schemeClr val="lt2"/>
                </a:solidFill>
                <a:latin typeface="Roboto"/>
                <a:ea typeface="Roboto"/>
                <a:cs typeface="Roboto"/>
                <a:sym typeface="Roboto"/>
              </a:rPr>
              <a:t>Some activities lend themselves to higher levels of physical activity, such as fitness, invasion games and track athletics. Other activities can be more physically active if practices are set up effectively and there is less time spent on transitioning between activities or waiting to participate.</a:t>
            </a:r>
          </a:p>
        </p:txBody>
      </p:sp>
      <p:sp>
        <p:nvSpPr>
          <p:cNvPr id="19" name="Google Shape;65;p4">
            <a:extLst>
              <a:ext uri="{FF2B5EF4-FFF2-40B4-BE49-F238E27FC236}">
                <a16:creationId xmlns:a16="http://schemas.microsoft.com/office/drawing/2014/main" id="{29740B7A-8F51-4F3A-8C9C-3992BAC45D52}"/>
              </a:ext>
            </a:extLst>
          </p:cNvPr>
          <p:cNvSpPr txBox="1"/>
          <p:nvPr/>
        </p:nvSpPr>
        <p:spPr>
          <a:xfrm>
            <a:off x="1823405" y="4029431"/>
            <a:ext cx="3011966" cy="2439711"/>
          </a:xfrm>
          <a:prstGeom prst="rect">
            <a:avLst/>
          </a:prstGeom>
          <a:solidFill>
            <a:schemeClr val="accent3"/>
          </a:solidFill>
          <a:ln>
            <a:noFill/>
          </a:ln>
        </p:spPr>
        <p:txBody>
          <a:bodyPr spcFirstLastPara="1" wrap="square" lIns="108000" tIns="108000" rIns="108000" bIns="108000" anchor="ctr" anchorCtr="0">
            <a:noAutofit/>
          </a:bodyPr>
          <a:lstStyle/>
          <a:p>
            <a:pPr lvl="0" algn="ctr"/>
            <a:r>
              <a:rPr lang="en-GB" sz="1600" dirty="0">
                <a:solidFill>
                  <a:schemeClr val="lt2"/>
                </a:solidFill>
                <a:latin typeface="Roboto"/>
                <a:ea typeface="Roboto"/>
                <a:cs typeface="Roboto"/>
                <a:sym typeface="Roboto"/>
              </a:rPr>
              <a:t>When pupils are spending short periods not being physically active, they should be benefiting from an activity that supports the intended curriculum goal, for example, giving structured feedback to active participants.</a:t>
            </a:r>
          </a:p>
        </p:txBody>
      </p:sp>
      <p:pic>
        <p:nvPicPr>
          <p:cNvPr id="4" name="Picture 3">
            <a:extLst>
              <a:ext uri="{FF2B5EF4-FFF2-40B4-BE49-F238E27FC236}">
                <a16:creationId xmlns:a16="http://schemas.microsoft.com/office/drawing/2014/main" id="{7F66317B-3FCA-48A8-8864-955F8B9F372E}"/>
              </a:ext>
            </a:extLst>
          </p:cNvPr>
          <p:cNvPicPr>
            <a:picLocks noChangeAspect="1"/>
          </p:cNvPicPr>
          <p:nvPr/>
        </p:nvPicPr>
        <p:blipFill rotWithShape="1">
          <a:blip r:embed="rId3"/>
          <a:srcRect t="22331" b="9825"/>
          <a:stretch/>
        </p:blipFill>
        <p:spPr>
          <a:xfrm>
            <a:off x="4968537" y="4029431"/>
            <a:ext cx="5394662" cy="2439711"/>
          </a:xfrm>
          <a:prstGeom prst="rect">
            <a:avLst/>
          </a:prstGeom>
        </p:spPr>
      </p:pic>
    </p:spTree>
    <p:extLst>
      <p:ext uri="{BB962C8B-B14F-4D97-AF65-F5344CB8AC3E}">
        <p14:creationId xmlns:p14="http://schemas.microsoft.com/office/powerpoint/2010/main" val="18669717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1000"/>
                                        <p:tgtEl>
                                          <p:spTgt spid="56"/>
                                        </p:tgtEl>
                                      </p:cBhvr>
                                    </p:animEffect>
                                  </p:childTnLst>
                                </p:cTn>
                              </p:par>
                              <p:par>
                                <p:cTn id="8" presetID="10" presetClass="entr" presetSubtype="0" fill="hold" nodeType="withEffect">
                                  <p:stCondLst>
                                    <p:cond delay="1000"/>
                                  </p:stCondLst>
                                  <p:childTnLst>
                                    <p:set>
                                      <p:cBhvr>
                                        <p:cTn id="9" dur="1" fill="hold">
                                          <p:stCondLst>
                                            <p:cond delay="0"/>
                                          </p:stCondLst>
                                        </p:cTn>
                                        <p:tgtEl>
                                          <p:spTgt spid="56">
                                            <p:txEl>
                                              <p:pRg st="0" end="0"/>
                                            </p:txEl>
                                          </p:spTgt>
                                        </p:tgtEl>
                                        <p:attrNameLst>
                                          <p:attrName>style.visibility</p:attrName>
                                        </p:attrNameLst>
                                      </p:cBhvr>
                                      <p:to>
                                        <p:strVal val="visible"/>
                                      </p:to>
                                    </p:set>
                                    <p:animEffect transition="in" filter="fade">
                                      <p:cBhvr>
                                        <p:cTn id="10" dur="500"/>
                                        <p:tgtEl>
                                          <p:spTgt spid="56">
                                            <p:txEl>
                                              <p:pRg st="0" end="0"/>
                                            </p:txEl>
                                          </p:spTgt>
                                        </p:tgtEl>
                                      </p:cBhvr>
                                    </p:animEffect>
                                  </p:childTnLst>
                                </p:cTn>
                              </p:par>
                              <p:par>
                                <p:cTn id="11" presetID="10" presetClass="entr" presetSubtype="0" fill="hold" nodeType="withEffect">
                                  <p:stCondLst>
                                    <p:cond delay="1000"/>
                                  </p:stCondLst>
                                  <p:childTnLst>
                                    <p:set>
                                      <p:cBhvr>
                                        <p:cTn id="12" dur="1" fill="hold">
                                          <p:stCondLst>
                                            <p:cond delay="0"/>
                                          </p:stCondLst>
                                        </p:cTn>
                                        <p:tgtEl>
                                          <p:spTgt spid="56">
                                            <p:txEl>
                                              <p:pRg st="1" end="1"/>
                                            </p:txEl>
                                          </p:spTgt>
                                        </p:tgtEl>
                                        <p:attrNameLst>
                                          <p:attrName>style.visibility</p:attrName>
                                        </p:attrNameLst>
                                      </p:cBhvr>
                                      <p:to>
                                        <p:strVal val="visible"/>
                                      </p:to>
                                    </p:set>
                                    <p:animEffect transition="in" filter="fade">
                                      <p:cBhvr>
                                        <p:cTn id="13" dur="500"/>
                                        <p:tgtEl>
                                          <p:spTgt spid="56">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5"/>
                                        </p:tgtEl>
                                        <p:attrNameLst>
                                          <p:attrName>style.visibility</p:attrName>
                                        </p:attrNameLst>
                                      </p:cBhvr>
                                      <p:to>
                                        <p:strVal val="visible"/>
                                      </p:to>
                                    </p:set>
                                    <p:animEffect transition="in" filter="fade">
                                      <p:cBhvr>
                                        <p:cTn id="18" dur="500"/>
                                        <p:tgtEl>
                                          <p:spTgt spid="6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16"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0E1D3-A65C-49EB-BA74-8FBF20C40888}"/>
              </a:ext>
            </a:extLst>
          </p:cNvPr>
          <p:cNvSpPr>
            <a:spLocks noGrp="1"/>
          </p:cNvSpPr>
          <p:nvPr>
            <p:ph type="title"/>
          </p:nvPr>
        </p:nvSpPr>
        <p:spPr>
          <a:xfrm>
            <a:off x="1066800" y="1111650"/>
            <a:ext cx="10058400" cy="1609344"/>
          </a:xfrm>
        </p:spPr>
        <p:txBody>
          <a:bodyPr>
            <a:normAutofit fontScale="90000"/>
          </a:bodyPr>
          <a:lstStyle/>
          <a:p>
            <a:r>
              <a:rPr lang="en-GB" dirty="0"/>
              <a:t>Now over to Keir to show us what a good one looks like…</a:t>
            </a:r>
            <a:br>
              <a:rPr lang="en-GB" dirty="0"/>
            </a:br>
            <a:r>
              <a:rPr lang="en-GB" dirty="0"/>
              <a:t> </a:t>
            </a:r>
            <a:br>
              <a:rPr lang="en-GB" dirty="0"/>
            </a:br>
            <a:endParaRPr lang="en-GB" dirty="0"/>
          </a:p>
        </p:txBody>
      </p:sp>
      <p:pic>
        <p:nvPicPr>
          <p:cNvPr id="6146" name="Picture 2" descr="keir starley (@keirostar) / X">
            <a:extLst>
              <a:ext uri="{FF2B5EF4-FFF2-40B4-BE49-F238E27FC236}">
                <a16:creationId xmlns:a16="http://schemas.microsoft.com/office/drawing/2014/main" id="{5D0D81E1-AF30-48ED-942E-FFBD906FB0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0703" y="2647405"/>
            <a:ext cx="3803468" cy="3803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8376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500" fill="hold"/>
                                        <p:tgtEl>
                                          <p:spTgt spid="6146"/>
                                        </p:tgtEl>
                                        <p:attrNameLst>
                                          <p:attrName>ppt_x</p:attrName>
                                        </p:attrNameLst>
                                      </p:cBhvr>
                                      <p:tavLst>
                                        <p:tav tm="0">
                                          <p:val>
                                            <p:strVal val="#ppt_x"/>
                                          </p:val>
                                        </p:tav>
                                        <p:tav tm="100000">
                                          <p:val>
                                            <p:strVal val="#ppt_x"/>
                                          </p:val>
                                        </p:tav>
                                      </p:tavLst>
                                    </p:anim>
                                    <p:anim calcmode="lin" valueType="num">
                                      <p:cBhvr additive="base">
                                        <p:cTn id="8"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3A133D-1FCB-4670-B351-CD60F783BBBC}"/>
              </a:ext>
            </a:extLst>
          </p:cNvPr>
          <p:cNvSpPr>
            <a:spLocks noGrp="1"/>
          </p:cNvSpPr>
          <p:nvPr>
            <p:ph type="title"/>
          </p:nvPr>
        </p:nvSpPr>
        <p:spPr>
          <a:xfrm>
            <a:off x="207699" y="345295"/>
            <a:ext cx="7525512" cy="1609344"/>
          </a:xfrm>
        </p:spPr>
        <p:txBody>
          <a:bodyPr>
            <a:normAutofit/>
          </a:bodyPr>
          <a:lstStyle/>
          <a:p>
            <a:r>
              <a:rPr lang="en-GB" sz="3600" dirty="0"/>
              <a:t>You have 1 minute to write down as many sports/games as you can.</a:t>
            </a:r>
          </a:p>
        </p:txBody>
      </p:sp>
      <p:sp>
        <p:nvSpPr>
          <p:cNvPr id="5" name="Content Placeholder 4">
            <a:extLst>
              <a:ext uri="{FF2B5EF4-FFF2-40B4-BE49-F238E27FC236}">
                <a16:creationId xmlns:a16="http://schemas.microsoft.com/office/drawing/2014/main" id="{A9B87AD9-E04C-4070-89CB-9682793567EC}"/>
              </a:ext>
            </a:extLst>
          </p:cNvPr>
          <p:cNvSpPr>
            <a:spLocks noGrp="1"/>
          </p:cNvSpPr>
          <p:nvPr>
            <p:ph sz="half" idx="1"/>
          </p:nvPr>
        </p:nvSpPr>
        <p:spPr>
          <a:xfrm>
            <a:off x="1156933" y="2889068"/>
            <a:ext cx="4754880" cy="1079863"/>
          </a:xfrm>
        </p:spPr>
        <p:txBody>
          <a:bodyPr/>
          <a:lstStyle/>
          <a:p>
            <a:r>
              <a:rPr lang="en-GB" dirty="0"/>
              <a:t>How would you organise the sports/games that you have written down?</a:t>
            </a:r>
          </a:p>
        </p:txBody>
      </p:sp>
      <p:sp>
        <p:nvSpPr>
          <p:cNvPr id="6" name="Content Placeholder 5">
            <a:extLst>
              <a:ext uri="{FF2B5EF4-FFF2-40B4-BE49-F238E27FC236}">
                <a16:creationId xmlns:a16="http://schemas.microsoft.com/office/drawing/2014/main" id="{1BC932E4-2BF2-4C86-9C31-3641C361AB85}"/>
              </a:ext>
            </a:extLst>
          </p:cNvPr>
          <p:cNvSpPr>
            <a:spLocks noGrp="1"/>
          </p:cNvSpPr>
          <p:nvPr>
            <p:ph sz="half" idx="2"/>
          </p:nvPr>
        </p:nvSpPr>
        <p:spPr>
          <a:xfrm>
            <a:off x="6442601" y="2811779"/>
            <a:ext cx="4754880" cy="1234440"/>
          </a:xfrm>
        </p:spPr>
        <p:txBody>
          <a:bodyPr/>
          <a:lstStyle/>
          <a:p>
            <a:r>
              <a:rPr lang="en-GB" dirty="0"/>
              <a:t>What are the key skills for people to be successful in each of the groups of sports that you have written down?</a:t>
            </a:r>
          </a:p>
        </p:txBody>
      </p:sp>
      <p:sp>
        <p:nvSpPr>
          <p:cNvPr id="7" name="Content Placeholder 5">
            <a:extLst>
              <a:ext uri="{FF2B5EF4-FFF2-40B4-BE49-F238E27FC236}">
                <a16:creationId xmlns:a16="http://schemas.microsoft.com/office/drawing/2014/main" id="{9913EA9A-F82A-4622-9DDF-D421750A420C}"/>
              </a:ext>
            </a:extLst>
          </p:cNvPr>
          <p:cNvSpPr txBox="1">
            <a:spLocks/>
          </p:cNvSpPr>
          <p:nvPr/>
        </p:nvSpPr>
        <p:spPr>
          <a:xfrm>
            <a:off x="786383" y="5011783"/>
            <a:ext cx="10865685" cy="1234440"/>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2"/>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9pPr>
          </a:lstStyle>
          <a:p>
            <a:r>
              <a:rPr lang="en-GB" dirty="0"/>
              <a:t>Hopefully, you will have noticed that, despite the sport, there are a number of different skills which need to be mastered in order for people to be successful!</a:t>
            </a:r>
          </a:p>
        </p:txBody>
      </p:sp>
      <p:pic>
        <p:nvPicPr>
          <p:cNvPr id="4098" name="Picture 2" descr="Sports Technology Institute | Loughborough University">
            <a:extLst>
              <a:ext uri="{FF2B5EF4-FFF2-40B4-BE49-F238E27FC236}">
                <a16:creationId xmlns:a16="http://schemas.microsoft.com/office/drawing/2014/main" id="{99C8B270-8A9E-4F89-9CDB-9B3E20DA9D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6506" y="253202"/>
            <a:ext cx="3328775" cy="2284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3079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P spid="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26FBF-61AD-474E-8E18-C97E4017E2EE}"/>
              </a:ext>
            </a:extLst>
          </p:cNvPr>
          <p:cNvSpPr>
            <a:spLocks noGrp="1"/>
          </p:cNvSpPr>
          <p:nvPr>
            <p:ph type="title"/>
          </p:nvPr>
        </p:nvSpPr>
        <p:spPr/>
        <p:txBody>
          <a:bodyPr/>
          <a:lstStyle/>
          <a:p>
            <a:r>
              <a:rPr lang="en-GB" dirty="0"/>
              <a:t>Aims:</a:t>
            </a:r>
          </a:p>
        </p:txBody>
      </p:sp>
      <p:sp>
        <p:nvSpPr>
          <p:cNvPr id="3" name="Content Placeholder 2">
            <a:extLst>
              <a:ext uri="{FF2B5EF4-FFF2-40B4-BE49-F238E27FC236}">
                <a16:creationId xmlns:a16="http://schemas.microsoft.com/office/drawing/2014/main" id="{98AA35F8-2129-437F-9014-87C4A0DB738B}"/>
              </a:ext>
            </a:extLst>
          </p:cNvPr>
          <p:cNvSpPr>
            <a:spLocks noGrp="1"/>
          </p:cNvSpPr>
          <p:nvPr>
            <p:ph idx="1"/>
          </p:nvPr>
        </p:nvSpPr>
        <p:spPr/>
        <p:txBody>
          <a:bodyPr/>
          <a:lstStyle/>
          <a:p>
            <a:r>
              <a:rPr lang="en-GB" dirty="0"/>
              <a:t>Share aims and values for PE within our school</a:t>
            </a:r>
          </a:p>
          <a:p>
            <a:r>
              <a:rPr lang="en-GB" dirty="0"/>
              <a:t>Understand Pillars of Progression in PE</a:t>
            </a:r>
          </a:p>
          <a:p>
            <a:r>
              <a:rPr lang="en-GB" dirty="0"/>
              <a:t> Introduce new LTP and scheme</a:t>
            </a:r>
          </a:p>
          <a:p>
            <a:r>
              <a:rPr lang="en-GB" dirty="0"/>
              <a:t>Develop PE pedagogy and confidence to teach PE</a:t>
            </a:r>
          </a:p>
        </p:txBody>
      </p:sp>
    </p:spTree>
    <p:extLst>
      <p:ext uri="{BB962C8B-B14F-4D97-AF65-F5344CB8AC3E}">
        <p14:creationId xmlns:p14="http://schemas.microsoft.com/office/powerpoint/2010/main" val="1843330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DF722-BC29-4E04-9229-EA24C2484760}"/>
              </a:ext>
            </a:extLst>
          </p:cNvPr>
          <p:cNvSpPr>
            <a:spLocks noGrp="1"/>
          </p:cNvSpPr>
          <p:nvPr>
            <p:ph type="title"/>
          </p:nvPr>
        </p:nvSpPr>
        <p:spPr>
          <a:xfrm>
            <a:off x="312203" y="-118872"/>
            <a:ext cx="10058400" cy="1609344"/>
          </a:xfrm>
        </p:spPr>
        <p:txBody>
          <a:bodyPr/>
          <a:lstStyle/>
          <a:p>
            <a:r>
              <a:rPr lang="en-GB" dirty="0"/>
              <a:t>Our Vision</a:t>
            </a:r>
          </a:p>
        </p:txBody>
      </p:sp>
      <p:sp>
        <p:nvSpPr>
          <p:cNvPr id="3" name="Content Placeholder 2">
            <a:extLst>
              <a:ext uri="{FF2B5EF4-FFF2-40B4-BE49-F238E27FC236}">
                <a16:creationId xmlns:a16="http://schemas.microsoft.com/office/drawing/2014/main" id="{D7715D0C-636E-44F5-B82F-7796CA4EAF9C}"/>
              </a:ext>
            </a:extLst>
          </p:cNvPr>
          <p:cNvSpPr>
            <a:spLocks noGrp="1"/>
          </p:cNvSpPr>
          <p:nvPr>
            <p:ph idx="1"/>
          </p:nvPr>
        </p:nvSpPr>
        <p:spPr>
          <a:xfrm>
            <a:off x="138032" y="1180881"/>
            <a:ext cx="5957968" cy="5115415"/>
          </a:xfrm>
        </p:spPr>
        <p:txBody>
          <a:bodyPr>
            <a:normAutofit fontScale="92500" lnSpcReduction="20000"/>
          </a:bodyPr>
          <a:lstStyle/>
          <a:p>
            <a:pPr marL="0" indent="0">
              <a:buNone/>
            </a:pPr>
            <a:r>
              <a:rPr lang="en-GB" dirty="0"/>
              <a:t>Our </a:t>
            </a:r>
            <a:r>
              <a:rPr lang="en-GB" b="1" i="1" dirty="0"/>
              <a:t>VISION </a:t>
            </a:r>
            <a:r>
              <a:rPr lang="en-GB" dirty="0"/>
              <a:t>is to inspire </a:t>
            </a:r>
            <a:r>
              <a:rPr lang="en-GB" b="1" dirty="0"/>
              <a:t>EVERY</a:t>
            </a:r>
            <a:r>
              <a:rPr lang="en-GB" dirty="0"/>
              <a:t> child to be passionate about Physical Education and Sport, while bringing PE to the heart of the school.</a:t>
            </a:r>
          </a:p>
          <a:p>
            <a:pPr marL="0" indent="0">
              <a:buNone/>
            </a:pPr>
            <a:endParaRPr lang="en-GB" dirty="0"/>
          </a:p>
          <a:p>
            <a:pPr lvl="0"/>
            <a:r>
              <a:rPr lang="en-GB" dirty="0"/>
              <a:t>To equip </a:t>
            </a:r>
            <a:r>
              <a:rPr lang="en-GB" b="1" i="1" dirty="0"/>
              <a:t>every</a:t>
            </a:r>
            <a:r>
              <a:rPr lang="en-GB" dirty="0"/>
              <a:t> child with the key </a:t>
            </a:r>
            <a:r>
              <a:rPr lang="en-GB" b="1" dirty="0"/>
              <a:t>physical </a:t>
            </a:r>
            <a:r>
              <a:rPr lang="en-GB" dirty="0"/>
              <a:t>and </a:t>
            </a:r>
            <a:r>
              <a:rPr lang="en-GB" b="1" dirty="0"/>
              <a:t>social </a:t>
            </a:r>
            <a:r>
              <a:rPr lang="en-GB" dirty="0"/>
              <a:t>skills that can be facilitated through to PE and sport. </a:t>
            </a:r>
          </a:p>
          <a:p>
            <a:pPr lvl="0"/>
            <a:r>
              <a:rPr lang="en-GB" dirty="0"/>
              <a:t>To enable </a:t>
            </a:r>
            <a:r>
              <a:rPr lang="en-GB" b="1" i="1" dirty="0"/>
              <a:t>every</a:t>
            </a:r>
            <a:r>
              <a:rPr lang="en-GB" dirty="0"/>
              <a:t> child to progress with </a:t>
            </a:r>
            <a:r>
              <a:rPr lang="en-GB" b="1" dirty="0"/>
              <a:t>confidence</a:t>
            </a:r>
            <a:r>
              <a:rPr lang="en-GB" dirty="0"/>
              <a:t> and </a:t>
            </a:r>
            <a:r>
              <a:rPr lang="en-GB" b="1" dirty="0"/>
              <a:t>competence</a:t>
            </a:r>
            <a:r>
              <a:rPr lang="en-GB" dirty="0"/>
              <a:t> in PE and sport -throughout their school journey and beyond.</a:t>
            </a:r>
          </a:p>
          <a:p>
            <a:pPr lvl="0"/>
            <a:r>
              <a:rPr lang="en-GB" dirty="0"/>
              <a:t>To embed key sporting </a:t>
            </a:r>
            <a:r>
              <a:rPr lang="en-GB" b="1" dirty="0"/>
              <a:t>values</a:t>
            </a:r>
            <a:r>
              <a:rPr lang="en-GB" dirty="0"/>
              <a:t> that can be applied positively in everyday life. </a:t>
            </a:r>
          </a:p>
          <a:p>
            <a:pPr lvl="0"/>
            <a:r>
              <a:rPr lang="en-GB" dirty="0"/>
              <a:t>To </a:t>
            </a:r>
            <a:r>
              <a:rPr lang="en-GB" b="1" dirty="0"/>
              <a:t>inspire</a:t>
            </a:r>
            <a:r>
              <a:rPr lang="en-GB" dirty="0"/>
              <a:t> children to live a </a:t>
            </a:r>
            <a:r>
              <a:rPr lang="en-GB" b="1" dirty="0"/>
              <a:t>healthy</a:t>
            </a:r>
            <a:r>
              <a:rPr lang="en-GB" dirty="0"/>
              <a:t> and </a:t>
            </a:r>
            <a:r>
              <a:rPr lang="en-GB" b="1" dirty="0"/>
              <a:t>active</a:t>
            </a:r>
            <a:r>
              <a:rPr lang="en-GB" dirty="0"/>
              <a:t> lifestyle into adulthood, using PE and sports to facilitate this.</a:t>
            </a:r>
          </a:p>
          <a:p>
            <a:pPr lvl="0"/>
            <a:r>
              <a:rPr lang="en-GB" dirty="0"/>
              <a:t>To develop the</a:t>
            </a:r>
            <a:r>
              <a:rPr lang="en-GB" b="1" dirty="0"/>
              <a:t> physical</a:t>
            </a:r>
            <a:r>
              <a:rPr lang="en-GB" dirty="0"/>
              <a:t> and </a:t>
            </a:r>
            <a:r>
              <a:rPr lang="en-GB" b="1" dirty="0"/>
              <a:t>mental wellbeing</a:t>
            </a:r>
            <a:r>
              <a:rPr lang="en-GB" dirty="0"/>
              <a:t> of </a:t>
            </a:r>
            <a:r>
              <a:rPr lang="en-GB" b="1" i="1" dirty="0"/>
              <a:t>every</a:t>
            </a:r>
            <a:r>
              <a:rPr lang="en-GB" dirty="0"/>
              <a:t> child and ensure it is central to their physical education journey.</a:t>
            </a:r>
          </a:p>
          <a:p>
            <a:endParaRPr lang="en-GB" dirty="0"/>
          </a:p>
        </p:txBody>
      </p:sp>
      <p:pic>
        <p:nvPicPr>
          <p:cNvPr id="4" name="Picture 3">
            <a:extLst>
              <a:ext uri="{FF2B5EF4-FFF2-40B4-BE49-F238E27FC236}">
                <a16:creationId xmlns:a16="http://schemas.microsoft.com/office/drawing/2014/main" id="{7154FC91-C476-418D-A9C6-EE5CE77A444D}"/>
              </a:ext>
            </a:extLst>
          </p:cNvPr>
          <p:cNvPicPr>
            <a:picLocks noChangeAspect="1"/>
          </p:cNvPicPr>
          <p:nvPr/>
        </p:nvPicPr>
        <p:blipFill>
          <a:blip r:embed="rId2"/>
          <a:stretch>
            <a:fillRect/>
          </a:stretch>
        </p:blipFill>
        <p:spPr>
          <a:xfrm>
            <a:off x="6096000" y="1337635"/>
            <a:ext cx="6132407" cy="3974593"/>
          </a:xfrm>
          <a:prstGeom prst="rect">
            <a:avLst/>
          </a:prstGeom>
        </p:spPr>
      </p:pic>
    </p:spTree>
    <p:extLst>
      <p:ext uri="{BB962C8B-B14F-4D97-AF65-F5344CB8AC3E}">
        <p14:creationId xmlns:p14="http://schemas.microsoft.com/office/powerpoint/2010/main" val="663157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pic>
        <p:nvPicPr>
          <p:cNvPr id="2050" name="Picture 2" descr="Holley Park Academy - Physical Education">
            <a:extLst>
              <a:ext uri="{FF2B5EF4-FFF2-40B4-BE49-F238E27FC236}">
                <a16:creationId xmlns:a16="http://schemas.microsoft.com/office/drawing/2014/main" id="{0049EB1F-6EC9-463C-9725-B7C767AFDF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393" y="765075"/>
            <a:ext cx="10589623" cy="6029325"/>
          </a:xfrm>
          <a:prstGeom prst="rect">
            <a:avLst/>
          </a:prstGeom>
          <a:noFill/>
          <a:extLst>
            <a:ext uri="{909E8E84-426E-40DD-AFC4-6F175D3DCCD1}">
              <a14:hiddenFill xmlns:a14="http://schemas.microsoft.com/office/drawing/2010/main">
                <a:solidFill>
                  <a:srgbClr val="FFFFFF"/>
                </a:solidFill>
              </a14:hiddenFill>
            </a:ext>
          </a:extLst>
        </p:spPr>
      </p:pic>
      <p:sp>
        <p:nvSpPr>
          <p:cNvPr id="56" name="Google Shape;56;p4"/>
          <p:cNvSpPr txBox="1"/>
          <p:nvPr/>
        </p:nvSpPr>
        <p:spPr>
          <a:xfrm>
            <a:off x="1521302" y="-40476"/>
            <a:ext cx="8539794" cy="805551"/>
          </a:xfrm>
          <a:prstGeom prst="rect">
            <a:avLst/>
          </a:prstGeom>
          <a:solidFill>
            <a:srgbClr val="FDE7CF"/>
          </a:solidFill>
          <a:ln>
            <a:noFill/>
          </a:ln>
        </p:spPr>
        <p:txBody>
          <a:bodyPr spcFirstLastPara="1" wrap="square" lIns="216000" tIns="216000" rIns="216000" bIns="216000" anchor="t" anchorCtr="0">
            <a:spAutoFit/>
          </a:bodyPr>
          <a:lstStyle/>
          <a:p>
            <a:pPr marL="285750" indent="-285750" algn="just">
              <a:buClr>
                <a:schemeClr val="dk1"/>
              </a:buClr>
              <a:buSzPts val="2400"/>
              <a:buFont typeface="Roboto Black"/>
              <a:buChar char="•"/>
            </a:pPr>
            <a:r>
              <a:rPr lang="en-GB" sz="2400" dirty="0">
                <a:solidFill>
                  <a:schemeClr val="dk1"/>
                </a:solidFill>
                <a:latin typeface="Roboto Black"/>
                <a:ea typeface="Roboto Black"/>
                <a:cs typeface="Roboto Black"/>
                <a:sym typeface="Roboto Black"/>
              </a:rPr>
              <a:t>Pillars of Progression in PE</a:t>
            </a:r>
          </a:p>
        </p:txBody>
      </p:sp>
      <p:sp>
        <p:nvSpPr>
          <p:cNvPr id="60" name="Google Shape;60;p4">
            <a:hlinkClick r:id="rId4" action="ppaction://hlinksldjump"/>
          </p:cNvPr>
          <p:cNvSpPr/>
          <p:nvPr/>
        </p:nvSpPr>
        <p:spPr>
          <a:xfrm rot="16200000" flipH="1">
            <a:off x="1814896" y="6605685"/>
            <a:ext cx="123384" cy="106366"/>
          </a:xfrm>
          <a:prstGeom prst="triangle">
            <a:avLst>
              <a:gd name="adj" fmla="val 50000"/>
            </a:avLst>
          </a:prstGeom>
          <a:solidFill>
            <a:srgbClr val="2A294C"/>
          </a:solidFill>
          <a:ln>
            <a:noFill/>
          </a:ln>
        </p:spPr>
        <p:txBody>
          <a:bodyPr spcFirstLastPara="1" wrap="square" lIns="91425" tIns="45700" rIns="91425" bIns="45700" anchor="ctr" anchorCtr="0">
            <a:noAutofit/>
          </a:bodyPr>
          <a:lstStyle/>
          <a:p>
            <a:pPr algn="ctr"/>
            <a:endParaRPr>
              <a:solidFill>
                <a:schemeClr val="lt1"/>
              </a:solidFill>
              <a:latin typeface="Roboto"/>
              <a:ea typeface="Roboto"/>
              <a:cs typeface="Roboto"/>
              <a:sym typeface="Roboto"/>
            </a:endParaRPr>
          </a:p>
        </p:txBody>
      </p:sp>
      <p:sp>
        <p:nvSpPr>
          <p:cNvPr id="18" name="Google Shape;87;p10">
            <a:extLst>
              <a:ext uri="{FF2B5EF4-FFF2-40B4-BE49-F238E27FC236}">
                <a16:creationId xmlns:a16="http://schemas.microsoft.com/office/drawing/2014/main" id="{7561674B-BD87-4C3A-870F-D84BF03AA694}"/>
              </a:ext>
            </a:extLst>
          </p:cNvPr>
          <p:cNvSpPr txBox="1"/>
          <p:nvPr/>
        </p:nvSpPr>
        <p:spPr>
          <a:xfrm>
            <a:off x="938882" y="3143793"/>
            <a:ext cx="2776500" cy="884171"/>
          </a:xfrm>
          <a:prstGeom prst="rect">
            <a:avLst/>
          </a:prstGeom>
          <a:solidFill>
            <a:schemeClr val="accent3"/>
          </a:solidFill>
          <a:ln>
            <a:noFill/>
          </a:ln>
        </p:spPr>
        <p:txBody>
          <a:bodyPr spcFirstLastPara="1" wrap="square" lIns="108000" tIns="108000" rIns="108000" bIns="108000" anchor="ctr" anchorCtr="0">
            <a:noAutofit/>
          </a:bodyPr>
          <a:lstStyle/>
          <a:p>
            <a:pPr algn="ctr"/>
            <a:r>
              <a:rPr lang="en-GB" sz="2000" b="1" dirty="0">
                <a:solidFill>
                  <a:schemeClr val="lt2"/>
                </a:solidFill>
                <a:latin typeface="Roboto" panose="02000000000000000000" pitchFamily="2" charset="0"/>
                <a:ea typeface="Roboto" panose="02000000000000000000" pitchFamily="2" charset="0"/>
                <a:cs typeface="Roboto"/>
                <a:sym typeface="Roboto"/>
              </a:rPr>
              <a:t>Motor competence</a:t>
            </a:r>
            <a:endParaRPr sz="2000" b="1" dirty="0">
              <a:solidFill>
                <a:schemeClr val="lt2"/>
              </a:solidFill>
              <a:latin typeface="Roboto" panose="02000000000000000000" pitchFamily="2" charset="0"/>
              <a:ea typeface="Roboto" panose="02000000000000000000" pitchFamily="2" charset="0"/>
              <a:cs typeface="Roboto"/>
              <a:sym typeface="Roboto"/>
            </a:endParaRPr>
          </a:p>
        </p:txBody>
      </p:sp>
      <p:sp>
        <p:nvSpPr>
          <p:cNvPr id="21" name="Google Shape;88;p10">
            <a:extLst>
              <a:ext uri="{FF2B5EF4-FFF2-40B4-BE49-F238E27FC236}">
                <a16:creationId xmlns:a16="http://schemas.microsoft.com/office/drawing/2014/main" id="{90821387-63ED-49FF-B1FA-DA310423CD9E}"/>
              </a:ext>
            </a:extLst>
          </p:cNvPr>
          <p:cNvSpPr txBox="1"/>
          <p:nvPr/>
        </p:nvSpPr>
        <p:spPr>
          <a:xfrm>
            <a:off x="4611954" y="3151278"/>
            <a:ext cx="2776500" cy="1130698"/>
          </a:xfrm>
          <a:prstGeom prst="rect">
            <a:avLst/>
          </a:prstGeom>
          <a:solidFill>
            <a:schemeClr val="accent3"/>
          </a:solidFill>
          <a:ln>
            <a:noFill/>
          </a:ln>
        </p:spPr>
        <p:txBody>
          <a:bodyPr spcFirstLastPara="1" wrap="square" lIns="108000" tIns="108000" rIns="108000" bIns="108000" anchor="ctr" anchorCtr="0">
            <a:noAutofit/>
          </a:bodyPr>
          <a:lstStyle/>
          <a:p>
            <a:pPr algn="ctr"/>
            <a:r>
              <a:rPr lang="en-GB" sz="2000" b="1" dirty="0">
                <a:solidFill>
                  <a:schemeClr val="lt2"/>
                </a:solidFill>
                <a:latin typeface="Roboto" panose="02000000000000000000" pitchFamily="2" charset="0"/>
                <a:ea typeface="Roboto" panose="02000000000000000000" pitchFamily="2" charset="0"/>
                <a:cs typeface="Roboto"/>
                <a:sym typeface="Roboto"/>
              </a:rPr>
              <a:t>Rules, strategies and tactics</a:t>
            </a:r>
            <a:endParaRPr sz="2000" b="1" dirty="0">
              <a:solidFill>
                <a:schemeClr val="lt2"/>
              </a:solidFill>
              <a:latin typeface="Roboto" panose="02000000000000000000" pitchFamily="2" charset="0"/>
              <a:ea typeface="Roboto" panose="02000000000000000000" pitchFamily="2" charset="0"/>
              <a:cs typeface="Roboto"/>
              <a:sym typeface="Roboto"/>
            </a:endParaRPr>
          </a:p>
        </p:txBody>
      </p:sp>
      <p:sp>
        <p:nvSpPr>
          <p:cNvPr id="23" name="Google Shape;90;p10">
            <a:extLst>
              <a:ext uri="{FF2B5EF4-FFF2-40B4-BE49-F238E27FC236}">
                <a16:creationId xmlns:a16="http://schemas.microsoft.com/office/drawing/2014/main" id="{ED6A8F34-1092-4387-90B8-2B00C907D361}"/>
              </a:ext>
            </a:extLst>
          </p:cNvPr>
          <p:cNvSpPr txBox="1"/>
          <p:nvPr/>
        </p:nvSpPr>
        <p:spPr>
          <a:xfrm>
            <a:off x="8285026" y="3143794"/>
            <a:ext cx="2776500" cy="884172"/>
          </a:xfrm>
          <a:prstGeom prst="rect">
            <a:avLst/>
          </a:prstGeom>
          <a:solidFill>
            <a:schemeClr val="accent3"/>
          </a:solidFill>
          <a:ln>
            <a:noFill/>
          </a:ln>
        </p:spPr>
        <p:txBody>
          <a:bodyPr spcFirstLastPara="1" wrap="square" lIns="108000" tIns="108000" rIns="108000" bIns="108000" anchor="ctr" anchorCtr="0">
            <a:noAutofit/>
          </a:bodyPr>
          <a:lstStyle/>
          <a:p>
            <a:pPr algn="ctr"/>
            <a:r>
              <a:rPr lang="en-GB" sz="2000" b="1" dirty="0">
                <a:solidFill>
                  <a:schemeClr val="lt2"/>
                </a:solidFill>
                <a:latin typeface="Roboto" panose="02000000000000000000" pitchFamily="2" charset="0"/>
                <a:ea typeface="Roboto" panose="02000000000000000000" pitchFamily="2" charset="0"/>
                <a:cs typeface="Roboto"/>
                <a:sym typeface="Roboto"/>
              </a:rPr>
              <a:t>Healthy participation</a:t>
            </a:r>
            <a:endParaRPr sz="2000" b="1" dirty="0">
              <a:solidFill>
                <a:schemeClr val="lt2"/>
              </a:solidFill>
              <a:latin typeface="Roboto" panose="02000000000000000000" pitchFamily="2" charset="0"/>
              <a:ea typeface="Roboto" panose="02000000000000000000" pitchFamily="2" charset="0"/>
              <a:cs typeface="Roboto"/>
              <a:sym typeface="Roboto"/>
            </a:endParaRPr>
          </a:p>
        </p:txBody>
      </p:sp>
      <p:sp>
        <p:nvSpPr>
          <p:cNvPr id="24" name="Google Shape;91;p10">
            <a:extLst>
              <a:ext uri="{FF2B5EF4-FFF2-40B4-BE49-F238E27FC236}">
                <a16:creationId xmlns:a16="http://schemas.microsoft.com/office/drawing/2014/main" id="{43425782-EB6B-4B7E-975F-912D46696B70}"/>
              </a:ext>
            </a:extLst>
          </p:cNvPr>
          <p:cNvSpPr txBox="1"/>
          <p:nvPr/>
        </p:nvSpPr>
        <p:spPr>
          <a:xfrm>
            <a:off x="165463" y="4151349"/>
            <a:ext cx="4145280" cy="2569212"/>
          </a:xfrm>
          <a:prstGeom prst="rect">
            <a:avLst/>
          </a:prstGeom>
          <a:solidFill>
            <a:srgbClr val="D2D8EF"/>
          </a:solidFill>
          <a:ln>
            <a:noFill/>
          </a:ln>
        </p:spPr>
        <p:txBody>
          <a:bodyPr spcFirstLastPara="1" wrap="square" lIns="108000" tIns="108000" rIns="108000" bIns="108000" anchor="t" anchorCtr="0">
            <a:noAutofit/>
          </a:bodyPr>
          <a:lstStyle/>
          <a:p>
            <a:pPr>
              <a:lnSpc>
                <a:spcPct val="115000"/>
              </a:lnSpc>
            </a:pPr>
            <a:r>
              <a:rPr lang="en-GB" sz="1600" dirty="0">
                <a:solidFill>
                  <a:srgbClr val="0B0C0C"/>
                </a:solidFill>
                <a:latin typeface="Roboto" panose="02000000000000000000" pitchFamily="2" charset="0"/>
                <a:ea typeface="Roboto" panose="02000000000000000000" pitchFamily="2" charset="0"/>
              </a:rPr>
              <a:t>This can be described as a person’s ability to execute a variety of motor actions, including the coordination of fine and gross motor skills. </a:t>
            </a:r>
            <a:endParaRPr sz="1600" dirty="0">
              <a:solidFill>
                <a:srgbClr val="0B0C0C"/>
              </a:solidFill>
              <a:latin typeface="Roboto" panose="02000000000000000000" pitchFamily="2" charset="0"/>
              <a:ea typeface="Roboto" panose="02000000000000000000" pitchFamily="2" charset="0"/>
            </a:endParaRPr>
          </a:p>
          <a:p>
            <a:pPr>
              <a:lnSpc>
                <a:spcPct val="115000"/>
              </a:lnSpc>
            </a:pPr>
            <a:endParaRPr sz="1600" dirty="0">
              <a:solidFill>
                <a:srgbClr val="0B0C0C"/>
              </a:solidFill>
              <a:latin typeface="Roboto" panose="02000000000000000000" pitchFamily="2" charset="0"/>
              <a:ea typeface="Roboto" panose="02000000000000000000" pitchFamily="2" charset="0"/>
            </a:endParaRPr>
          </a:p>
          <a:p>
            <a:pPr>
              <a:lnSpc>
                <a:spcPct val="115000"/>
              </a:lnSpc>
            </a:pPr>
            <a:r>
              <a:rPr lang="en-GB" sz="1600" dirty="0">
                <a:solidFill>
                  <a:srgbClr val="0B0C0C"/>
                </a:solidFill>
                <a:latin typeface="Roboto" panose="02000000000000000000" pitchFamily="2" charset="0"/>
                <a:ea typeface="Roboto" panose="02000000000000000000" pitchFamily="2" charset="0"/>
              </a:rPr>
              <a:t>These are necessary to participate in activities in everyday life, including play and physical activity.</a:t>
            </a:r>
            <a:endParaRPr sz="1600" dirty="0">
              <a:solidFill>
                <a:schemeClr val="dk1"/>
              </a:solidFill>
              <a:latin typeface="Roboto" panose="02000000000000000000" pitchFamily="2" charset="0"/>
              <a:ea typeface="Roboto" panose="02000000000000000000" pitchFamily="2" charset="0"/>
              <a:cs typeface="Roboto"/>
              <a:sym typeface="Roboto"/>
            </a:endParaRPr>
          </a:p>
        </p:txBody>
      </p:sp>
      <p:sp>
        <p:nvSpPr>
          <p:cNvPr id="25" name="Google Shape;92;p10">
            <a:extLst>
              <a:ext uri="{FF2B5EF4-FFF2-40B4-BE49-F238E27FC236}">
                <a16:creationId xmlns:a16="http://schemas.microsoft.com/office/drawing/2014/main" id="{DADBE7E4-9488-45B5-BBAB-24F59B42400E}"/>
              </a:ext>
            </a:extLst>
          </p:cNvPr>
          <p:cNvSpPr txBox="1"/>
          <p:nvPr/>
        </p:nvSpPr>
        <p:spPr>
          <a:xfrm>
            <a:off x="4611954" y="4345576"/>
            <a:ext cx="2776500" cy="2448824"/>
          </a:xfrm>
          <a:prstGeom prst="rect">
            <a:avLst/>
          </a:prstGeom>
          <a:solidFill>
            <a:srgbClr val="D2D8EF"/>
          </a:solidFill>
          <a:ln>
            <a:noFill/>
          </a:ln>
        </p:spPr>
        <p:txBody>
          <a:bodyPr spcFirstLastPara="1" wrap="square" lIns="108000" tIns="108000" rIns="108000" bIns="108000" anchor="t" anchorCtr="0">
            <a:noAutofit/>
          </a:bodyPr>
          <a:lstStyle/>
          <a:p>
            <a:pPr>
              <a:lnSpc>
                <a:spcPct val="115000"/>
              </a:lnSpc>
            </a:pPr>
            <a:r>
              <a:rPr lang="en-GB" sz="1600" dirty="0">
                <a:solidFill>
                  <a:srgbClr val="0B0C0C"/>
                </a:solidFill>
                <a:latin typeface="Roboto" panose="02000000000000000000" pitchFamily="2" charset="0"/>
                <a:ea typeface="Roboto" panose="02000000000000000000" pitchFamily="2" charset="0"/>
              </a:rPr>
              <a:t>Pupils need to be explicitly taught the knowledge that informs and successfully directs their movement, e.g. knowledge of rules, strategies and tactics.</a:t>
            </a:r>
            <a:endParaRPr sz="1600" dirty="0">
              <a:solidFill>
                <a:schemeClr val="dk1"/>
              </a:solidFill>
              <a:latin typeface="Roboto" panose="02000000000000000000" pitchFamily="2" charset="0"/>
              <a:ea typeface="Roboto" panose="02000000000000000000" pitchFamily="2" charset="0"/>
              <a:cs typeface="Roboto"/>
              <a:sym typeface="Roboto"/>
            </a:endParaRPr>
          </a:p>
          <a:p>
            <a:pPr>
              <a:lnSpc>
                <a:spcPct val="115000"/>
              </a:lnSpc>
            </a:pPr>
            <a:endParaRPr sz="1600" dirty="0">
              <a:solidFill>
                <a:srgbClr val="0B0C0C"/>
              </a:solidFill>
              <a:latin typeface="Roboto" panose="02000000000000000000" pitchFamily="2" charset="0"/>
              <a:ea typeface="Roboto" panose="02000000000000000000" pitchFamily="2" charset="0"/>
            </a:endParaRPr>
          </a:p>
        </p:txBody>
      </p:sp>
      <p:sp>
        <p:nvSpPr>
          <p:cNvPr id="26" name="Google Shape;93;p10">
            <a:extLst>
              <a:ext uri="{FF2B5EF4-FFF2-40B4-BE49-F238E27FC236}">
                <a16:creationId xmlns:a16="http://schemas.microsoft.com/office/drawing/2014/main" id="{77ED62A3-1483-43F4-80BD-1E8EA8FE5702}"/>
              </a:ext>
            </a:extLst>
          </p:cNvPr>
          <p:cNvSpPr txBox="1"/>
          <p:nvPr/>
        </p:nvSpPr>
        <p:spPr>
          <a:xfrm>
            <a:off x="8140720" y="4415246"/>
            <a:ext cx="2776500" cy="1854925"/>
          </a:xfrm>
          <a:prstGeom prst="rect">
            <a:avLst/>
          </a:prstGeom>
          <a:solidFill>
            <a:srgbClr val="D2D8EF"/>
          </a:solidFill>
          <a:ln>
            <a:noFill/>
          </a:ln>
        </p:spPr>
        <p:txBody>
          <a:bodyPr spcFirstLastPara="1" wrap="square" lIns="108000" tIns="108000" rIns="108000" bIns="108000" anchor="t" anchorCtr="0">
            <a:noAutofit/>
          </a:bodyPr>
          <a:lstStyle/>
          <a:p>
            <a:pPr>
              <a:lnSpc>
                <a:spcPct val="115000"/>
              </a:lnSpc>
            </a:pPr>
            <a:r>
              <a:rPr lang="en-GB" sz="1600" dirty="0">
                <a:solidFill>
                  <a:srgbClr val="0B0C0C"/>
                </a:solidFill>
                <a:latin typeface="Roboto" panose="02000000000000000000" pitchFamily="2" charset="0"/>
                <a:ea typeface="Roboto" panose="02000000000000000000" pitchFamily="2" charset="0"/>
              </a:rPr>
              <a:t>PE plays an integral part in pupils leading healthy, active lives.</a:t>
            </a:r>
            <a:endParaRPr sz="1600" dirty="0">
              <a:solidFill>
                <a:srgbClr val="0B0C0C"/>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1486437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p4"/>
          <p:cNvSpPr/>
          <p:nvPr/>
        </p:nvSpPr>
        <p:spPr>
          <a:xfrm>
            <a:off x="1524000" y="18865"/>
            <a:ext cx="9144000" cy="6870128"/>
          </a:xfrm>
          <a:prstGeom prst="rect">
            <a:avLst/>
          </a:prstGeom>
          <a:solidFill>
            <a:schemeClr val="lt1">
              <a:alpha val="84705"/>
            </a:schemeClr>
          </a:solidFill>
          <a:ln>
            <a:noFill/>
          </a:ln>
        </p:spPr>
        <p:txBody>
          <a:bodyPr spcFirstLastPara="1" wrap="square" lIns="91425" tIns="45700" rIns="91425" bIns="45700" anchor="ctr" anchorCtr="0">
            <a:noAutofit/>
          </a:bodyPr>
          <a:lstStyle/>
          <a:p>
            <a:pPr algn="ctr"/>
            <a:endParaRPr dirty="0">
              <a:solidFill>
                <a:schemeClr val="lt1"/>
              </a:solidFill>
              <a:latin typeface="Roboto"/>
              <a:ea typeface="Roboto"/>
              <a:cs typeface="Roboto"/>
              <a:sym typeface="Roboto"/>
            </a:endParaRPr>
          </a:p>
        </p:txBody>
      </p:sp>
      <p:sp>
        <p:nvSpPr>
          <p:cNvPr id="60" name="Google Shape;60;p4">
            <a:hlinkClick r:id="rId3" action="ppaction://hlinksldjump"/>
          </p:cNvPr>
          <p:cNvSpPr/>
          <p:nvPr/>
        </p:nvSpPr>
        <p:spPr>
          <a:xfrm rot="16200000" flipH="1">
            <a:off x="1814896" y="6605685"/>
            <a:ext cx="123384" cy="106366"/>
          </a:xfrm>
          <a:prstGeom prst="triangle">
            <a:avLst>
              <a:gd name="adj" fmla="val 50000"/>
            </a:avLst>
          </a:prstGeom>
          <a:solidFill>
            <a:srgbClr val="2A294C"/>
          </a:solidFill>
          <a:ln>
            <a:noFill/>
          </a:ln>
        </p:spPr>
        <p:txBody>
          <a:bodyPr spcFirstLastPara="1" wrap="square" lIns="91425" tIns="45700" rIns="91425" bIns="45700" anchor="ctr" anchorCtr="0">
            <a:noAutofit/>
          </a:bodyPr>
          <a:lstStyle/>
          <a:p>
            <a:pPr algn="ctr"/>
            <a:endParaRPr>
              <a:solidFill>
                <a:schemeClr val="lt1"/>
              </a:solidFill>
              <a:latin typeface="Roboto"/>
              <a:ea typeface="Roboto"/>
              <a:cs typeface="Roboto"/>
              <a:sym typeface="Roboto"/>
            </a:endParaRPr>
          </a:p>
        </p:txBody>
      </p:sp>
      <p:sp>
        <p:nvSpPr>
          <p:cNvPr id="21" name="Google Shape;74;p9">
            <a:extLst>
              <a:ext uri="{FF2B5EF4-FFF2-40B4-BE49-F238E27FC236}">
                <a16:creationId xmlns:a16="http://schemas.microsoft.com/office/drawing/2014/main" id="{93C2A7B8-A5F9-409B-8946-84C2F1743001}"/>
              </a:ext>
            </a:extLst>
          </p:cNvPr>
          <p:cNvSpPr txBox="1"/>
          <p:nvPr/>
        </p:nvSpPr>
        <p:spPr>
          <a:xfrm>
            <a:off x="165462" y="1705530"/>
            <a:ext cx="6394036" cy="1676595"/>
          </a:xfrm>
          <a:prstGeom prst="rect">
            <a:avLst/>
          </a:prstGeom>
          <a:solidFill>
            <a:srgbClr val="D2D8EF"/>
          </a:solidFill>
          <a:ln>
            <a:noFill/>
          </a:ln>
        </p:spPr>
        <p:txBody>
          <a:bodyPr spcFirstLastPara="1" wrap="square" lIns="108000" tIns="108000" rIns="108000" bIns="108000" anchor="ctr" anchorCtr="0">
            <a:noAutofit/>
          </a:bodyPr>
          <a:lstStyle/>
          <a:p>
            <a:pPr>
              <a:spcAft>
                <a:spcPts val="600"/>
              </a:spcAft>
            </a:pPr>
            <a:r>
              <a:rPr lang="en-GB" dirty="0">
                <a:solidFill>
                  <a:srgbClr val="0B0C0C"/>
                </a:solidFill>
                <a:latin typeface="Roboto" panose="02000000000000000000" pitchFamily="2" charset="0"/>
                <a:ea typeface="Roboto" panose="02000000000000000000" pitchFamily="2" charset="0"/>
              </a:rPr>
              <a:t>Pupils need to develop fundamental movement skills (FMS) in the early years. These are basic, learned motor patterns that do not occur naturally, and include: </a:t>
            </a:r>
          </a:p>
          <a:p>
            <a:pPr marL="285750" indent="-285750">
              <a:buFont typeface="Arial" panose="020B0604020202020204" pitchFamily="34" charset="0"/>
              <a:buChar char="•"/>
            </a:pPr>
            <a:r>
              <a:rPr lang="en-GB" dirty="0">
                <a:solidFill>
                  <a:srgbClr val="0B0C0C"/>
                </a:solidFill>
                <a:latin typeface="Roboto" panose="02000000000000000000" pitchFamily="2" charset="0"/>
                <a:ea typeface="Roboto" panose="02000000000000000000" pitchFamily="2" charset="0"/>
              </a:rPr>
              <a:t>locomotor skills, e.g. running and jumping;</a:t>
            </a:r>
          </a:p>
          <a:p>
            <a:pPr marL="285750" indent="-285750">
              <a:buFont typeface="Arial" panose="020B0604020202020204" pitchFamily="34" charset="0"/>
              <a:buChar char="•"/>
            </a:pPr>
            <a:r>
              <a:rPr lang="en-GB" dirty="0">
                <a:solidFill>
                  <a:srgbClr val="0B0C0C"/>
                </a:solidFill>
                <a:latin typeface="Roboto" panose="02000000000000000000" pitchFamily="2" charset="0"/>
                <a:ea typeface="Roboto" panose="02000000000000000000" pitchFamily="2" charset="0"/>
              </a:rPr>
              <a:t>stability skills, e.g. twisting and balancing;</a:t>
            </a:r>
          </a:p>
          <a:p>
            <a:pPr marL="285750" indent="-285750">
              <a:buFont typeface="Arial" panose="020B0604020202020204" pitchFamily="34" charset="0"/>
              <a:buChar char="•"/>
            </a:pPr>
            <a:r>
              <a:rPr lang="en-GB" dirty="0">
                <a:solidFill>
                  <a:srgbClr val="0B0C0C"/>
                </a:solidFill>
                <a:latin typeface="Roboto" panose="02000000000000000000" pitchFamily="2" charset="0"/>
                <a:ea typeface="Roboto" panose="02000000000000000000" pitchFamily="2" charset="0"/>
              </a:rPr>
              <a:t>manipulation skills, e.g. throwing and catching.</a:t>
            </a:r>
          </a:p>
        </p:txBody>
      </p:sp>
      <p:sp>
        <p:nvSpPr>
          <p:cNvPr id="22" name="Google Shape;75;p9">
            <a:extLst>
              <a:ext uri="{FF2B5EF4-FFF2-40B4-BE49-F238E27FC236}">
                <a16:creationId xmlns:a16="http://schemas.microsoft.com/office/drawing/2014/main" id="{3F86B271-E5CE-4A8D-868A-478493B0CF8E}"/>
              </a:ext>
            </a:extLst>
          </p:cNvPr>
          <p:cNvSpPr txBox="1"/>
          <p:nvPr/>
        </p:nvSpPr>
        <p:spPr>
          <a:xfrm>
            <a:off x="7438361" y="1633992"/>
            <a:ext cx="3621525" cy="1676595"/>
          </a:xfrm>
          <a:prstGeom prst="rect">
            <a:avLst/>
          </a:prstGeom>
          <a:solidFill>
            <a:schemeClr val="accent3"/>
          </a:solidFill>
          <a:ln>
            <a:noFill/>
          </a:ln>
        </p:spPr>
        <p:txBody>
          <a:bodyPr spcFirstLastPara="1" wrap="square" lIns="108000" tIns="108000" rIns="108000" bIns="108000" anchor="ctr" anchorCtr="0">
            <a:noAutofit/>
          </a:bodyPr>
          <a:lstStyle/>
          <a:p>
            <a:pPr lvl="0" algn="ctr"/>
            <a:r>
              <a:rPr lang="en-GB" dirty="0">
                <a:solidFill>
                  <a:schemeClr val="lt1"/>
                </a:solidFill>
                <a:latin typeface="Roboto" panose="02000000000000000000" pitchFamily="2" charset="0"/>
                <a:ea typeface="Roboto" panose="02000000000000000000" pitchFamily="2" charset="0"/>
              </a:rPr>
              <a:t>FMS are best developed between 3 and 8 years old; therefore, careful progression through reception and primary school is vitally important. </a:t>
            </a:r>
          </a:p>
        </p:txBody>
      </p:sp>
      <p:sp>
        <p:nvSpPr>
          <p:cNvPr id="17" name="Google Shape;56;p4">
            <a:extLst>
              <a:ext uri="{FF2B5EF4-FFF2-40B4-BE49-F238E27FC236}">
                <a16:creationId xmlns:a16="http://schemas.microsoft.com/office/drawing/2014/main" id="{3E712EBC-E23C-4C02-B003-788FAA1AD6CC}"/>
              </a:ext>
            </a:extLst>
          </p:cNvPr>
          <p:cNvSpPr txBox="1"/>
          <p:nvPr/>
        </p:nvSpPr>
        <p:spPr>
          <a:xfrm>
            <a:off x="386490" y="113068"/>
            <a:ext cx="8539794" cy="805551"/>
          </a:xfrm>
          <a:prstGeom prst="rect">
            <a:avLst/>
          </a:prstGeom>
          <a:solidFill>
            <a:srgbClr val="FDE7CF"/>
          </a:solidFill>
          <a:ln>
            <a:noFill/>
          </a:ln>
        </p:spPr>
        <p:txBody>
          <a:bodyPr spcFirstLastPara="1" wrap="square" lIns="216000" tIns="216000" rIns="216000" bIns="216000" anchor="t" anchorCtr="0">
            <a:spAutoFit/>
          </a:bodyPr>
          <a:lstStyle/>
          <a:p>
            <a:pPr marL="285750" indent="-285750" algn="just">
              <a:buClr>
                <a:schemeClr val="dk1"/>
              </a:buClr>
              <a:buSzPts val="2400"/>
              <a:buFont typeface="Roboto Black"/>
              <a:buChar char="•"/>
            </a:pPr>
            <a:r>
              <a:rPr lang="en-GB" sz="2400" dirty="0">
                <a:solidFill>
                  <a:schemeClr val="dk1"/>
                </a:solidFill>
                <a:latin typeface="Roboto Black"/>
                <a:ea typeface="Roboto Black"/>
                <a:cs typeface="Roboto Black"/>
                <a:sym typeface="Roboto Black"/>
              </a:rPr>
              <a:t>Pillars of Progression in PE</a:t>
            </a:r>
          </a:p>
        </p:txBody>
      </p:sp>
      <p:sp>
        <p:nvSpPr>
          <p:cNvPr id="18" name="Google Shape;71;p9">
            <a:extLst>
              <a:ext uri="{FF2B5EF4-FFF2-40B4-BE49-F238E27FC236}">
                <a16:creationId xmlns:a16="http://schemas.microsoft.com/office/drawing/2014/main" id="{1B09C6F5-E3AF-44E1-8748-313C1AE25327}"/>
              </a:ext>
            </a:extLst>
          </p:cNvPr>
          <p:cNvSpPr txBox="1"/>
          <p:nvPr/>
        </p:nvSpPr>
        <p:spPr>
          <a:xfrm>
            <a:off x="578120" y="1026184"/>
            <a:ext cx="3541627" cy="467497"/>
          </a:xfrm>
          <a:prstGeom prst="rect">
            <a:avLst/>
          </a:prstGeom>
          <a:solidFill>
            <a:schemeClr val="accent3"/>
          </a:solidFill>
          <a:ln>
            <a:noFill/>
          </a:ln>
        </p:spPr>
        <p:txBody>
          <a:bodyPr spcFirstLastPara="1" wrap="square" lIns="108000" tIns="108000" rIns="108000" bIns="108000" anchor="ctr" anchorCtr="0">
            <a:noAutofit/>
          </a:bodyPr>
          <a:lstStyle/>
          <a:p>
            <a:r>
              <a:rPr lang="en-GB" sz="2000" b="1" dirty="0">
                <a:solidFill>
                  <a:schemeClr val="bg1"/>
                </a:solidFill>
                <a:latin typeface="Roboto" panose="02000000000000000000" pitchFamily="2" charset="0"/>
                <a:ea typeface="Roboto" panose="02000000000000000000" pitchFamily="2" charset="0"/>
              </a:rPr>
              <a:t>Motor competence</a:t>
            </a:r>
            <a:endParaRPr lang="en-GB" sz="2000" dirty="0">
              <a:solidFill>
                <a:schemeClr val="bg1"/>
              </a:solidFill>
              <a:latin typeface="Roboto" panose="02000000000000000000" pitchFamily="2" charset="0"/>
              <a:ea typeface="Roboto" panose="02000000000000000000" pitchFamily="2" charset="0"/>
            </a:endParaRPr>
          </a:p>
        </p:txBody>
      </p:sp>
      <p:sp>
        <p:nvSpPr>
          <p:cNvPr id="23" name="Google Shape;75;p9">
            <a:extLst>
              <a:ext uri="{FF2B5EF4-FFF2-40B4-BE49-F238E27FC236}">
                <a16:creationId xmlns:a16="http://schemas.microsoft.com/office/drawing/2014/main" id="{A8C28A14-6358-4390-BD32-2373D4B4BEEA}"/>
              </a:ext>
            </a:extLst>
          </p:cNvPr>
          <p:cNvSpPr txBox="1"/>
          <p:nvPr/>
        </p:nvSpPr>
        <p:spPr>
          <a:xfrm>
            <a:off x="386490" y="3870434"/>
            <a:ext cx="4969592" cy="1676595"/>
          </a:xfrm>
          <a:prstGeom prst="rect">
            <a:avLst/>
          </a:prstGeom>
          <a:solidFill>
            <a:schemeClr val="accent3"/>
          </a:solidFill>
          <a:ln>
            <a:noFill/>
          </a:ln>
        </p:spPr>
        <p:txBody>
          <a:bodyPr spcFirstLastPara="1" wrap="square" lIns="108000" tIns="108000" rIns="108000" bIns="108000" anchor="ctr" anchorCtr="0">
            <a:noAutofit/>
          </a:bodyPr>
          <a:lstStyle/>
          <a:p>
            <a:pPr lvl="0" algn="ctr"/>
            <a:r>
              <a:rPr lang="en-GB" dirty="0">
                <a:solidFill>
                  <a:schemeClr val="lt1"/>
                </a:solidFill>
                <a:latin typeface="Roboto" panose="02000000000000000000" pitchFamily="2" charset="0"/>
                <a:ea typeface="Roboto" panose="02000000000000000000" pitchFamily="2" charset="0"/>
              </a:rPr>
              <a:t>Research studies have shown competency differences between boys and girls, in primary school and beyond. Therefore, lessons must provide all pupils with the progressive, high-quality lessons required to develop their FMS. </a:t>
            </a:r>
          </a:p>
        </p:txBody>
      </p:sp>
      <p:sp>
        <p:nvSpPr>
          <p:cNvPr id="24" name="Google Shape;74;p9">
            <a:extLst>
              <a:ext uri="{FF2B5EF4-FFF2-40B4-BE49-F238E27FC236}">
                <a16:creationId xmlns:a16="http://schemas.microsoft.com/office/drawing/2014/main" id="{78E187FB-3E2E-48ED-A033-411962D3F686}"/>
              </a:ext>
            </a:extLst>
          </p:cNvPr>
          <p:cNvSpPr txBox="1"/>
          <p:nvPr/>
        </p:nvSpPr>
        <p:spPr>
          <a:xfrm>
            <a:off x="5796201" y="3842344"/>
            <a:ext cx="4566998" cy="1676595"/>
          </a:xfrm>
          <a:prstGeom prst="rect">
            <a:avLst/>
          </a:prstGeom>
          <a:solidFill>
            <a:srgbClr val="D2D8EF"/>
          </a:solidFill>
          <a:ln>
            <a:noFill/>
          </a:ln>
        </p:spPr>
        <p:txBody>
          <a:bodyPr spcFirstLastPara="1" wrap="square" lIns="108000" tIns="108000" rIns="108000" bIns="108000" anchor="ctr" anchorCtr="0">
            <a:noAutofit/>
          </a:bodyPr>
          <a:lstStyle/>
          <a:p>
            <a:pPr algn="ctr">
              <a:spcAft>
                <a:spcPts val="600"/>
              </a:spcAft>
            </a:pPr>
            <a:r>
              <a:rPr lang="en-GB" dirty="0">
                <a:solidFill>
                  <a:srgbClr val="0B0C0C"/>
                </a:solidFill>
                <a:latin typeface="Roboto" panose="02000000000000000000" pitchFamily="2" charset="0"/>
                <a:ea typeface="Roboto" panose="02000000000000000000" pitchFamily="2" charset="0"/>
              </a:rPr>
              <a:t>Proficiency in FMS provides the building blocks for pupils to confidently and competently explore a greater range of movement; pupils without these are likely to struggle with more specialised movements.</a:t>
            </a:r>
          </a:p>
        </p:txBody>
      </p:sp>
    </p:spTree>
    <p:extLst>
      <p:ext uri="{BB962C8B-B14F-4D97-AF65-F5344CB8AC3E}">
        <p14:creationId xmlns:p14="http://schemas.microsoft.com/office/powerpoint/2010/main" val="37077555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par>
                                <p:cTn id="8" presetID="10" presetClass="entr" presetSubtype="0" fill="hold" nodeType="withEffect">
                                  <p:stCondLst>
                                    <p:cond delay="1000"/>
                                  </p:stCondLst>
                                  <p:childTnLst>
                                    <p:set>
                                      <p:cBhvr>
                                        <p:cTn id="9" dur="1" fill="hold">
                                          <p:stCondLst>
                                            <p:cond delay="0"/>
                                          </p:stCondLst>
                                        </p:cTn>
                                        <p:tgtEl>
                                          <p:spTgt spid="17">
                                            <p:txEl>
                                              <p:pRg st="0" end="0"/>
                                            </p:txEl>
                                          </p:spTgt>
                                        </p:tgtEl>
                                        <p:attrNameLst>
                                          <p:attrName>style.visibility</p:attrName>
                                        </p:attrNameLst>
                                      </p:cBhvr>
                                      <p:to>
                                        <p:strVal val="visible"/>
                                      </p:to>
                                    </p:set>
                                    <p:animEffect transition="in" filter="fade">
                                      <p:cBhvr>
                                        <p:cTn id="10" dur="500"/>
                                        <p:tgtEl>
                                          <p:spTgt spid="1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10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10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1000"/>
                                        <p:tgtEl>
                                          <p:spTgt spid="2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p4"/>
          <p:cNvSpPr/>
          <p:nvPr/>
        </p:nvSpPr>
        <p:spPr>
          <a:xfrm>
            <a:off x="1524000" y="-336509"/>
            <a:ext cx="9144000" cy="6870128"/>
          </a:xfrm>
          <a:prstGeom prst="rect">
            <a:avLst/>
          </a:prstGeom>
          <a:solidFill>
            <a:schemeClr val="lt1">
              <a:alpha val="84705"/>
            </a:schemeClr>
          </a:solidFill>
          <a:ln>
            <a:noFill/>
          </a:ln>
        </p:spPr>
        <p:txBody>
          <a:bodyPr spcFirstLastPara="1" wrap="square" lIns="91425" tIns="45700" rIns="91425" bIns="45700" anchor="ctr" anchorCtr="0">
            <a:noAutofit/>
          </a:bodyPr>
          <a:lstStyle/>
          <a:p>
            <a:pPr algn="ctr"/>
            <a:endParaRPr dirty="0">
              <a:solidFill>
                <a:schemeClr val="lt1"/>
              </a:solidFill>
              <a:latin typeface="Roboto"/>
              <a:ea typeface="Roboto"/>
              <a:cs typeface="Roboto"/>
              <a:sym typeface="Roboto"/>
            </a:endParaRPr>
          </a:p>
        </p:txBody>
      </p:sp>
      <p:sp>
        <p:nvSpPr>
          <p:cNvPr id="15" name="Google Shape;71;p9">
            <a:extLst>
              <a:ext uri="{FF2B5EF4-FFF2-40B4-BE49-F238E27FC236}">
                <a16:creationId xmlns:a16="http://schemas.microsoft.com/office/drawing/2014/main" id="{8009AC26-8B6D-4C6E-82DB-23D1DE7A80BA}"/>
              </a:ext>
            </a:extLst>
          </p:cNvPr>
          <p:cNvSpPr txBox="1"/>
          <p:nvPr/>
        </p:nvSpPr>
        <p:spPr>
          <a:xfrm>
            <a:off x="476084" y="1710266"/>
            <a:ext cx="3304322" cy="1683599"/>
          </a:xfrm>
          <a:prstGeom prst="rect">
            <a:avLst/>
          </a:prstGeom>
          <a:solidFill>
            <a:schemeClr val="accent3"/>
          </a:solidFill>
          <a:ln>
            <a:noFill/>
          </a:ln>
        </p:spPr>
        <p:txBody>
          <a:bodyPr spcFirstLastPara="1" wrap="square" lIns="108000" tIns="108000" rIns="108000" bIns="108000" anchor="ctr" anchorCtr="0">
            <a:noAutofit/>
          </a:bodyPr>
          <a:lstStyle/>
          <a:p>
            <a:pPr lvl="0" algn="ctr"/>
            <a:r>
              <a:rPr lang="en-GB" dirty="0">
                <a:solidFill>
                  <a:schemeClr val="lt1"/>
                </a:solidFill>
                <a:latin typeface="Roboto" panose="02000000000000000000" pitchFamily="2" charset="0"/>
                <a:ea typeface="Roboto" panose="02000000000000000000" pitchFamily="2" charset="0"/>
              </a:rPr>
              <a:t>Tactics during a game can be considered as decisions about how to move, when to move and where to move.</a:t>
            </a:r>
          </a:p>
        </p:txBody>
      </p:sp>
      <p:sp>
        <p:nvSpPr>
          <p:cNvPr id="16" name="Google Shape;72;p9">
            <a:extLst>
              <a:ext uri="{FF2B5EF4-FFF2-40B4-BE49-F238E27FC236}">
                <a16:creationId xmlns:a16="http://schemas.microsoft.com/office/drawing/2014/main" id="{79DDD476-8A1E-47D3-8B37-E4A28E900E39}"/>
              </a:ext>
            </a:extLst>
          </p:cNvPr>
          <p:cNvSpPr txBox="1"/>
          <p:nvPr/>
        </p:nvSpPr>
        <p:spPr>
          <a:xfrm>
            <a:off x="3908175" y="1710266"/>
            <a:ext cx="3621526" cy="1683600"/>
          </a:xfrm>
          <a:prstGeom prst="rect">
            <a:avLst/>
          </a:prstGeom>
          <a:solidFill>
            <a:srgbClr val="D2D8EF"/>
          </a:solidFill>
          <a:ln>
            <a:noFill/>
          </a:ln>
        </p:spPr>
        <p:txBody>
          <a:bodyPr spcFirstLastPara="1" wrap="square" lIns="108000" tIns="108000" rIns="108000" bIns="108000" anchor="ctr" anchorCtr="0">
            <a:noAutofit/>
          </a:bodyPr>
          <a:lstStyle/>
          <a:p>
            <a:pPr lvl="0" algn="ctr"/>
            <a:r>
              <a:rPr lang="en-GB" dirty="0">
                <a:solidFill>
                  <a:srgbClr val="0B0C0C"/>
                </a:solidFill>
                <a:latin typeface="Roboto" panose="02000000000000000000" pitchFamily="2" charset="0"/>
                <a:ea typeface="Roboto" panose="02000000000000000000" pitchFamily="2" charset="0"/>
              </a:rPr>
              <a:t>Tactical learning cannot easily be separated from motor competence, since a tactic is only successful if the participant can execute the movements involved. </a:t>
            </a:r>
          </a:p>
        </p:txBody>
      </p:sp>
      <p:sp>
        <p:nvSpPr>
          <p:cNvPr id="20" name="Google Shape;73;p9">
            <a:extLst>
              <a:ext uri="{FF2B5EF4-FFF2-40B4-BE49-F238E27FC236}">
                <a16:creationId xmlns:a16="http://schemas.microsoft.com/office/drawing/2014/main" id="{9E18B7AE-1DA0-4F7D-A8AE-3135E8783320}"/>
              </a:ext>
            </a:extLst>
          </p:cNvPr>
          <p:cNvSpPr txBox="1"/>
          <p:nvPr/>
        </p:nvSpPr>
        <p:spPr>
          <a:xfrm>
            <a:off x="7657470" y="1710266"/>
            <a:ext cx="2621700" cy="1683600"/>
          </a:xfrm>
          <a:prstGeom prst="rect">
            <a:avLst/>
          </a:prstGeom>
          <a:solidFill>
            <a:schemeClr val="accent3"/>
          </a:solidFill>
          <a:ln>
            <a:noFill/>
          </a:ln>
        </p:spPr>
        <p:txBody>
          <a:bodyPr spcFirstLastPara="1" wrap="square" lIns="108000" tIns="108000" rIns="108000" bIns="108000" anchor="ctr" anchorCtr="0">
            <a:noAutofit/>
          </a:bodyPr>
          <a:lstStyle/>
          <a:p>
            <a:pPr lvl="0" algn="ctr"/>
            <a:r>
              <a:rPr lang="en-GB" dirty="0">
                <a:solidFill>
                  <a:schemeClr val="lt1"/>
                </a:solidFill>
                <a:latin typeface="Roboto" panose="02000000000000000000" pitchFamily="2" charset="0"/>
                <a:ea typeface="Roboto" panose="02000000000000000000" pitchFamily="2" charset="0"/>
              </a:rPr>
              <a:t>Strategies and tactics should be taught within different contexts.</a:t>
            </a:r>
          </a:p>
        </p:txBody>
      </p:sp>
      <p:sp>
        <p:nvSpPr>
          <p:cNvPr id="21" name="Google Shape;74;p9">
            <a:extLst>
              <a:ext uri="{FF2B5EF4-FFF2-40B4-BE49-F238E27FC236}">
                <a16:creationId xmlns:a16="http://schemas.microsoft.com/office/drawing/2014/main" id="{93C2A7B8-A5F9-409B-8946-84C2F1743001}"/>
              </a:ext>
            </a:extLst>
          </p:cNvPr>
          <p:cNvSpPr txBox="1"/>
          <p:nvPr/>
        </p:nvSpPr>
        <p:spPr>
          <a:xfrm>
            <a:off x="351523" y="4502798"/>
            <a:ext cx="5398248" cy="1676595"/>
          </a:xfrm>
          <a:prstGeom prst="rect">
            <a:avLst/>
          </a:prstGeom>
          <a:solidFill>
            <a:srgbClr val="D2D8EF"/>
          </a:solidFill>
          <a:ln>
            <a:noFill/>
          </a:ln>
        </p:spPr>
        <p:txBody>
          <a:bodyPr spcFirstLastPara="1" wrap="square" lIns="108000" tIns="108000" rIns="108000" bIns="108000" anchor="ctr" anchorCtr="0">
            <a:noAutofit/>
          </a:bodyPr>
          <a:lstStyle/>
          <a:p>
            <a:pPr lvl="0" algn="ctr"/>
            <a:r>
              <a:rPr lang="en-GB" dirty="0">
                <a:solidFill>
                  <a:srgbClr val="0B0C0C"/>
                </a:solidFill>
                <a:latin typeface="Roboto" panose="02000000000000000000" pitchFamily="2" charset="0"/>
                <a:ea typeface="Roboto" panose="02000000000000000000" pitchFamily="2" charset="0"/>
              </a:rPr>
              <a:t>PE plays a vital role in connecting important ideas about health to physical activity. It ensures that pupils explicitly learn the ways in which to prepare for safe and effective participation in different activities, or for different fitness demands.</a:t>
            </a:r>
          </a:p>
        </p:txBody>
      </p:sp>
      <p:sp>
        <p:nvSpPr>
          <p:cNvPr id="22" name="Google Shape;75;p9">
            <a:extLst>
              <a:ext uri="{FF2B5EF4-FFF2-40B4-BE49-F238E27FC236}">
                <a16:creationId xmlns:a16="http://schemas.microsoft.com/office/drawing/2014/main" id="{3F86B271-E5CE-4A8D-868A-478493B0CF8E}"/>
              </a:ext>
            </a:extLst>
          </p:cNvPr>
          <p:cNvSpPr txBox="1"/>
          <p:nvPr/>
        </p:nvSpPr>
        <p:spPr>
          <a:xfrm>
            <a:off x="5897024" y="4502798"/>
            <a:ext cx="3621525" cy="1676595"/>
          </a:xfrm>
          <a:prstGeom prst="rect">
            <a:avLst/>
          </a:prstGeom>
          <a:solidFill>
            <a:schemeClr val="accent3"/>
          </a:solidFill>
          <a:ln>
            <a:noFill/>
          </a:ln>
        </p:spPr>
        <p:txBody>
          <a:bodyPr spcFirstLastPara="1" wrap="square" lIns="108000" tIns="108000" rIns="108000" bIns="108000" anchor="ctr" anchorCtr="0">
            <a:noAutofit/>
          </a:bodyPr>
          <a:lstStyle/>
          <a:p>
            <a:pPr lvl="0" algn="ctr"/>
            <a:r>
              <a:rPr lang="en-GB" dirty="0">
                <a:solidFill>
                  <a:schemeClr val="lt1"/>
                </a:solidFill>
                <a:latin typeface="Roboto" panose="02000000000000000000" pitchFamily="2" charset="0"/>
                <a:ea typeface="Roboto" panose="02000000000000000000" pitchFamily="2" charset="0"/>
              </a:rPr>
              <a:t>Disconnected facts and ideas can make it difficult for pupils to make important informed decisions about their own healthy participation. </a:t>
            </a:r>
          </a:p>
        </p:txBody>
      </p:sp>
      <p:sp>
        <p:nvSpPr>
          <p:cNvPr id="17" name="Google Shape;56;p4">
            <a:extLst>
              <a:ext uri="{FF2B5EF4-FFF2-40B4-BE49-F238E27FC236}">
                <a16:creationId xmlns:a16="http://schemas.microsoft.com/office/drawing/2014/main" id="{3E712EBC-E23C-4C02-B003-788FAA1AD6CC}"/>
              </a:ext>
            </a:extLst>
          </p:cNvPr>
          <p:cNvSpPr txBox="1"/>
          <p:nvPr/>
        </p:nvSpPr>
        <p:spPr>
          <a:xfrm>
            <a:off x="1823405" y="122188"/>
            <a:ext cx="8539794" cy="805551"/>
          </a:xfrm>
          <a:prstGeom prst="rect">
            <a:avLst/>
          </a:prstGeom>
          <a:solidFill>
            <a:srgbClr val="FDE7CF"/>
          </a:solidFill>
          <a:ln>
            <a:noFill/>
          </a:ln>
        </p:spPr>
        <p:txBody>
          <a:bodyPr spcFirstLastPara="1" wrap="square" lIns="216000" tIns="216000" rIns="216000" bIns="216000" anchor="t" anchorCtr="0">
            <a:spAutoFit/>
          </a:bodyPr>
          <a:lstStyle/>
          <a:p>
            <a:pPr marL="285750" indent="-285750" algn="just">
              <a:buClr>
                <a:schemeClr val="dk1"/>
              </a:buClr>
              <a:buSzPts val="2400"/>
              <a:buFont typeface="Roboto Black"/>
              <a:buChar char="•"/>
            </a:pPr>
            <a:r>
              <a:rPr lang="en-GB" sz="2400" dirty="0">
                <a:solidFill>
                  <a:schemeClr val="dk1"/>
                </a:solidFill>
                <a:latin typeface="Roboto Black"/>
                <a:ea typeface="Roboto Black"/>
                <a:cs typeface="Roboto Black"/>
                <a:sym typeface="Roboto Black"/>
              </a:rPr>
              <a:t>Pillars of Progression in PE</a:t>
            </a:r>
          </a:p>
        </p:txBody>
      </p:sp>
      <p:sp>
        <p:nvSpPr>
          <p:cNvPr id="18" name="Google Shape;71;p9">
            <a:extLst>
              <a:ext uri="{FF2B5EF4-FFF2-40B4-BE49-F238E27FC236}">
                <a16:creationId xmlns:a16="http://schemas.microsoft.com/office/drawing/2014/main" id="{1B09C6F5-E3AF-44E1-8748-313C1AE25327}"/>
              </a:ext>
            </a:extLst>
          </p:cNvPr>
          <p:cNvSpPr txBox="1"/>
          <p:nvPr/>
        </p:nvSpPr>
        <p:spPr>
          <a:xfrm>
            <a:off x="351523" y="1099187"/>
            <a:ext cx="4398422" cy="467497"/>
          </a:xfrm>
          <a:prstGeom prst="rect">
            <a:avLst/>
          </a:prstGeom>
          <a:solidFill>
            <a:schemeClr val="accent3"/>
          </a:solidFill>
          <a:ln>
            <a:noFill/>
          </a:ln>
        </p:spPr>
        <p:txBody>
          <a:bodyPr spcFirstLastPara="1" wrap="square" lIns="108000" tIns="108000" rIns="108000" bIns="108000" anchor="ctr" anchorCtr="0">
            <a:noAutofit/>
          </a:bodyPr>
          <a:lstStyle/>
          <a:p>
            <a:r>
              <a:rPr lang="en-GB" sz="2000" b="1" dirty="0">
                <a:solidFill>
                  <a:schemeClr val="bg1"/>
                </a:solidFill>
                <a:latin typeface="Roboto" panose="02000000000000000000" pitchFamily="2" charset="0"/>
                <a:ea typeface="Roboto" panose="02000000000000000000" pitchFamily="2" charset="0"/>
              </a:rPr>
              <a:t>Rules, strategies and tactics</a:t>
            </a:r>
            <a:endParaRPr lang="en-GB" sz="2000" dirty="0">
              <a:solidFill>
                <a:schemeClr val="bg1"/>
              </a:solidFill>
              <a:latin typeface="Roboto" panose="02000000000000000000" pitchFamily="2" charset="0"/>
              <a:ea typeface="Roboto" panose="02000000000000000000" pitchFamily="2" charset="0"/>
            </a:endParaRPr>
          </a:p>
        </p:txBody>
      </p:sp>
      <p:sp>
        <p:nvSpPr>
          <p:cNvPr id="19" name="Google Shape;71;p9">
            <a:extLst>
              <a:ext uri="{FF2B5EF4-FFF2-40B4-BE49-F238E27FC236}">
                <a16:creationId xmlns:a16="http://schemas.microsoft.com/office/drawing/2014/main" id="{FE38A0D2-A4EE-4048-92C3-42CF8456EEEA}"/>
              </a:ext>
            </a:extLst>
          </p:cNvPr>
          <p:cNvSpPr txBox="1"/>
          <p:nvPr/>
        </p:nvSpPr>
        <p:spPr>
          <a:xfrm>
            <a:off x="441099" y="3714583"/>
            <a:ext cx="2764612" cy="467497"/>
          </a:xfrm>
          <a:prstGeom prst="rect">
            <a:avLst/>
          </a:prstGeom>
          <a:solidFill>
            <a:schemeClr val="accent3"/>
          </a:solidFill>
          <a:ln>
            <a:noFill/>
          </a:ln>
        </p:spPr>
        <p:txBody>
          <a:bodyPr spcFirstLastPara="1" wrap="square" lIns="108000" tIns="108000" rIns="108000" bIns="108000" anchor="ctr" anchorCtr="0">
            <a:noAutofit/>
          </a:bodyPr>
          <a:lstStyle/>
          <a:p>
            <a:r>
              <a:rPr lang="en-GB" sz="2000" b="1" dirty="0">
                <a:solidFill>
                  <a:schemeClr val="bg1"/>
                </a:solidFill>
                <a:latin typeface="Roboto" panose="02000000000000000000" pitchFamily="2" charset="0"/>
                <a:ea typeface="Roboto" panose="02000000000000000000" pitchFamily="2" charset="0"/>
              </a:rPr>
              <a:t>Healthy participation</a:t>
            </a:r>
          </a:p>
        </p:txBody>
      </p:sp>
    </p:spTree>
    <p:extLst>
      <p:ext uri="{BB962C8B-B14F-4D97-AF65-F5344CB8AC3E}">
        <p14:creationId xmlns:p14="http://schemas.microsoft.com/office/powerpoint/2010/main" val="40507683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par>
                                <p:cTn id="8" presetID="10" presetClass="entr" presetSubtype="0" fill="hold" nodeType="withEffect">
                                  <p:stCondLst>
                                    <p:cond delay="1000"/>
                                  </p:stCondLst>
                                  <p:childTnLst>
                                    <p:set>
                                      <p:cBhvr>
                                        <p:cTn id="9" dur="1" fill="hold">
                                          <p:stCondLst>
                                            <p:cond delay="0"/>
                                          </p:stCondLst>
                                        </p:cTn>
                                        <p:tgtEl>
                                          <p:spTgt spid="17">
                                            <p:txEl>
                                              <p:pRg st="0" end="0"/>
                                            </p:txEl>
                                          </p:spTgt>
                                        </p:tgtEl>
                                        <p:attrNameLst>
                                          <p:attrName>style.visibility</p:attrName>
                                        </p:attrNameLst>
                                      </p:cBhvr>
                                      <p:to>
                                        <p:strVal val="visible"/>
                                      </p:to>
                                    </p:set>
                                    <p:animEffect transition="in" filter="fade">
                                      <p:cBhvr>
                                        <p:cTn id="10" dur="500"/>
                                        <p:tgtEl>
                                          <p:spTgt spid="1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10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10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1000"/>
                                        <p:tgtEl>
                                          <p:spTgt spid="2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15A8AD7-4A04-4D98-85AD-68C334C56431}"/>
              </a:ext>
            </a:extLst>
          </p:cNvPr>
          <p:cNvPicPr>
            <a:picLocks noChangeAspect="1"/>
          </p:cNvPicPr>
          <p:nvPr/>
        </p:nvPicPr>
        <p:blipFill>
          <a:blip r:embed="rId2"/>
          <a:stretch>
            <a:fillRect/>
          </a:stretch>
        </p:blipFill>
        <p:spPr>
          <a:xfrm>
            <a:off x="995108" y="0"/>
            <a:ext cx="9870859" cy="6858000"/>
          </a:xfrm>
          <a:prstGeom prst="rect">
            <a:avLst/>
          </a:prstGeom>
        </p:spPr>
      </p:pic>
    </p:spTree>
    <p:extLst>
      <p:ext uri="{BB962C8B-B14F-4D97-AF65-F5344CB8AC3E}">
        <p14:creationId xmlns:p14="http://schemas.microsoft.com/office/powerpoint/2010/main" val="810473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p4"/>
          <p:cNvSpPr/>
          <p:nvPr/>
        </p:nvSpPr>
        <p:spPr>
          <a:xfrm>
            <a:off x="1524000" y="57210"/>
            <a:ext cx="9144000" cy="6870128"/>
          </a:xfrm>
          <a:prstGeom prst="rect">
            <a:avLst/>
          </a:prstGeom>
          <a:solidFill>
            <a:schemeClr val="lt1">
              <a:alpha val="84705"/>
            </a:schemeClr>
          </a:solidFill>
          <a:ln>
            <a:noFill/>
          </a:ln>
        </p:spPr>
        <p:txBody>
          <a:bodyPr spcFirstLastPara="1" wrap="square" lIns="91425" tIns="45700" rIns="91425" bIns="45700" anchor="ctr" anchorCtr="0">
            <a:noAutofit/>
          </a:bodyPr>
          <a:lstStyle/>
          <a:p>
            <a:pPr algn="ctr"/>
            <a:endParaRPr>
              <a:solidFill>
                <a:schemeClr val="lt1"/>
              </a:solidFill>
              <a:latin typeface="Roboto"/>
              <a:ea typeface="Roboto"/>
              <a:cs typeface="Roboto"/>
              <a:sym typeface="Roboto"/>
            </a:endParaRPr>
          </a:p>
        </p:txBody>
      </p:sp>
      <p:sp>
        <p:nvSpPr>
          <p:cNvPr id="56" name="Google Shape;56;p4"/>
          <p:cNvSpPr txBox="1"/>
          <p:nvPr/>
        </p:nvSpPr>
        <p:spPr>
          <a:xfrm>
            <a:off x="1823405" y="398349"/>
            <a:ext cx="8539794" cy="1051772"/>
          </a:xfrm>
          <a:prstGeom prst="rect">
            <a:avLst/>
          </a:prstGeom>
          <a:solidFill>
            <a:srgbClr val="FDE7CF"/>
          </a:solidFill>
          <a:ln>
            <a:noFill/>
          </a:ln>
        </p:spPr>
        <p:txBody>
          <a:bodyPr spcFirstLastPara="1" wrap="square" lIns="216000" tIns="216000" rIns="216000" bIns="216000" anchor="t" anchorCtr="0">
            <a:spAutoFit/>
          </a:bodyPr>
          <a:lstStyle/>
          <a:p>
            <a:pPr marL="285750" indent="-285750" algn="just">
              <a:buClr>
                <a:schemeClr val="dk1"/>
              </a:buClr>
              <a:buSzPts val="2400"/>
              <a:buFont typeface="Roboto Black"/>
              <a:buChar char="•"/>
            </a:pPr>
            <a:r>
              <a:rPr lang="en-GB" sz="2400" dirty="0">
                <a:solidFill>
                  <a:schemeClr val="dk1"/>
                </a:solidFill>
                <a:latin typeface="Roboto Black"/>
                <a:ea typeface="Roboto Black"/>
                <a:cs typeface="Roboto Black"/>
                <a:sym typeface="Roboto Black"/>
              </a:rPr>
              <a:t>Pedagogy – Curriculum Implementation</a:t>
            </a:r>
            <a:endParaRPr lang="en-GB" sz="2400" dirty="0"/>
          </a:p>
          <a:p>
            <a:pPr lvl="0" algn="just"/>
            <a:r>
              <a:rPr lang="en-GB" sz="1600" dirty="0">
                <a:solidFill>
                  <a:schemeClr val="dk1"/>
                </a:solidFill>
                <a:latin typeface="Roboto"/>
                <a:ea typeface="Roboto"/>
                <a:cs typeface="Roboto"/>
                <a:sym typeface="Roboto"/>
              </a:rPr>
              <a:t>Some key concepts: </a:t>
            </a:r>
          </a:p>
        </p:txBody>
      </p:sp>
      <p:sp>
        <p:nvSpPr>
          <p:cNvPr id="65" name="Google Shape;65;p4"/>
          <p:cNvSpPr txBox="1"/>
          <p:nvPr/>
        </p:nvSpPr>
        <p:spPr>
          <a:xfrm>
            <a:off x="2061052" y="1514091"/>
            <a:ext cx="2614525" cy="1317887"/>
          </a:xfrm>
          <a:prstGeom prst="rect">
            <a:avLst/>
          </a:prstGeom>
          <a:solidFill>
            <a:schemeClr val="accent3"/>
          </a:solidFill>
          <a:ln>
            <a:noFill/>
          </a:ln>
        </p:spPr>
        <p:txBody>
          <a:bodyPr spcFirstLastPara="1" wrap="square" lIns="108000" tIns="108000" rIns="108000" bIns="108000" anchor="ctr" anchorCtr="0">
            <a:noAutofit/>
          </a:bodyPr>
          <a:lstStyle/>
          <a:p>
            <a:pPr lvl="0" algn="ctr"/>
            <a:r>
              <a:rPr lang="en-GB" sz="1500" dirty="0">
                <a:solidFill>
                  <a:schemeClr val="lt2"/>
                </a:solidFill>
                <a:latin typeface="Roboto"/>
                <a:ea typeface="Roboto"/>
                <a:cs typeface="Roboto"/>
                <a:sym typeface="Roboto"/>
              </a:rPr>
              <a:t>Pupils follow a curriculum that is similar in breadth and ambition to the national curriculum.</a:t>
            </a:r>
          </a:p>
        </p:txBody>
      </p:sp>
      <p:sp>
        <p:nvSpPr>
          <p:cNvPr id="66" name="Google Shape;66;p4"/>
          <p:cNvSpPr txBox="1"/>
          <p:nvPr/>
        </p:nvSpPr>
        <p:spPr>
          <a:xfrm>
            <a:off x="4783342" y="1514091"/>
            <a:ext cx="2614524" cy="2402929"/>
          </a:xfrm>
          <a:prstGeom prst="rect">
            <a:avLst/>
          </a:prstGeom>
          <a:solidFill>
            <a:srgbClr val="3A4F9D"/>
          </a:solidFill>
          <a:ln>
            <a:noFill/>
          </a:ln>
        </p:spPr>
        <p:txBody>
          <a:bodyPr spcFirstLastPara="1" wrap="square" lIns="108000" tIns="108000" rIns="108000" bIns="108000" anchor="ctr" anchorCtr="0">
            <a:noAutofit/>
          </a:bodyPr>
          <a:lstStyle/>
          <a:p>
            <a:pPr lvl="0" algn="ctr"/>
            <a:r>
              <a:rPr lang="en-GB" sz="1500" dirty="0">
                <a:solidFill>
                  <a:schemeClr val="lt2"/>
                </a:solidFill>
                <a:latin typeface="Roboto"/>
                <a:ea typeface="Roboto"/>
                <a:cs typeface="Roboto"/>
                <a:sym typeface="Roboto"/>
              </a:rPr>
              <a:t>Teachers and leaders recognise that learning takes time and ensure that pupils have opportunities to revisit and develop their knowledge within a context, before moving on to a new sport or physical activity. </a:t>
            </a:r>
          </a:p>
        </p:txBody>
      </p:sp>
      <p:sp>
        <p:nvSpPr>
          <p:cNvPr id="16" name="Google Shape;65;p4">
            <a:extLst>
              <a:ext uri="{FF2B5EF4-FFF2-40B4-BE49-F238E27FC236}">
                <a16:creationId xmlns:a16="http://schemas.microsoft.com/office/drawing/2014/main" id="{E5058FB1-4BE3-42A1-A4B6-12CF4D924227}"/>
              </a:ext>
            </a:extLst>
          </p:cNvPr>
          <p:cNvSpPr txBox="1"/>
          <p:nvPr/>
        </p:nvSpPr>
        <p:spPr>
          <a:xfrm>
            <a:off x="7511028" y="1514091"/>
            <a:ext cx="2614524" cy="1520305"/>
          </a:xfrm>
          <a:prstGeom prst="rect">
            <a:avLst/>
          </a:prstGeom>
          <a:solidFill>
            <a:schemeClr val="accent3"/>
          </a:solidFill>
          <a:ln>
            <a:noFill/>
          </a:ln>
        </p:spPr>
        <p:txBody>
          <a:bodyPr spcFirstLastPara="1" wrap="square" lIns="108000" tIns="108000" rIns="108000" bIns="108000" anchor="ctr" anchorCtr="0">
            <a:noAutofit/>
          </a:bodyPr>
          <a:lstStyle/>
          <a:p>
            <a:pPr lvl="0" algn="ctr"/>
            <a:r>
              <a:rPr lang="en-GB" sz="1500" dirty="0">
                <a:solidFill>
                  <a:schemeClr val="lt2"/>
                </a:solidFill>
                <a:latin typeface="Roboto"/>
                <a:ea typeface="Roboto"/>
                <a:cs typeface="Roboto"/>
                <a:sym typeface="Roboto"/>
              </a:rPr>
              <a:t>The curriculum sequence competently supports pupils to connect the steps in the PE curriculum. </a:t>
            </a:r>
          </a:p>
        </p:txBody>
      </p:sp>
      <p:sp>
        <p:nvSpPr>
          <p:cNvPr id="19" name="Google Shape;65;p4">
            <a:extLst>
              <a:ext uri="{FF2B5EF4-FFF2-40B4-BE49-F238E27FC236}">
                <a16:creationId xmlns:a16="http://schemas.microsoft.com/office/drawing/2014/main" id="{29740B7A-8F51-4F3A-8C9C-3992BAC45D52}"/>
              </a:ext>
            </a:extLst>
          </p:cNvPr>
          <p:cNvSpPr txBox="1"/>
          <p:nvPr/>
        </p:nvSpPr>
        <p:spPr>
          <a:xfrm>
            <a:off x="2052958" y="2921026"/>
            <a:ext cx="2614525" cy="1520305"/>
          </a:xfrm>
          <a:prstGeom prst="rect">
            <a:avLst/>
          </a:prstGeom>
          <a:solidFill>
            <a:schemeClr val="accent3"/>
          </a:solidFill>
          <a:ln>
            <a:noFill/>
          </a:ln>
        </p:spPr>
        <p:txBody>
          <a:bodyPr spcFirstLastPara="1" wrap="square" lIns="108000" tIns="108000" rIns="108000" bIns="108000" anchor="ctr" anchorCtr="0">
            <a:noAutofit/>
          </a:bodyPr>
          <a:lstStyle/>
          <a:p>
            <a:pPr lvl="0" algn="ctr"/>
            <a:r>
              <a:rPr lang="en-GB" sz="1500" dirty="0">
                <a:solidFill>
                  <a:schemeClr val="lt2"/>
                </a:solidFill>
                <a:latin typeface="Roboto"/>
                <a:ea typeface="Roboto"/>
                <a:cs typeface="Roboto"/>
                <a:sym typeface="Roboto"/>
              </a:rPr>
              <a:t>Leaders who plan the curriculum understand the importance of the sport or physical activity taught.</a:t>
            </a:r>
          </a:p>
        </p:txBody>
      </p:sp>
      <p:sp>
        <p:nvSpPr>
          <p:cNvPr id="21" name="Google Shape;65;p4">
            <a:extLst>
              <a:ext uri="{FF2B5EF4-FFF2-40B4-BE49-F238E27FC236}">
                <a16:creationId xmlns:a16="http://schemas.microsoft.com/office/drawing/2014/main" id="{297E2B04-03D6-4ADF-98B4-635097DE8A4C}"/>
              </a:ext>
            </a:extLst>
          </p:cNvPr>
          <p:cNvSpPr txBox="1"/>
          <p:nvPr/>
        </p:nvSpPr>
        <p:spPr>
          <a:xfrm>
            <a:off x="7513726" y="3168505"/>
            <a:ext cx="2614524" cy="1520305"/>
          </a:xfrm>
          <a:prstGeom prst="rect">
            <a:avLst/>
          </a:prstGeom>
          <a:solidFill>
            <a:schemeClr val="accent3"/>
          </a:solidFill>
          <a:ln>
            <a:noFill/>
          </a:ln>
        </p:spPr>
        <p:txBody>
          <a:bodyPr spcFirstLastPara="1" wrap="square" lIns="108000" tIns="108000" rIns="108000" bIns="108000" anchor="ctr" anchorCtr="0">
            <a:noAutofit/>
          </a:bodyPr>
          <a:lstStyle/>
          <a:p>
            <a:pPr lvl="0" algn="ctr"/>
            <a:r>
              <a:rPr lang="en-GB" sz="1500" dirty="0">
                <a:solidFill>
                  <a:schemeClr val="lt2"/>
                </a:solidFill>
                <a:latin typeface="Roboto"/>
                <a:ea typeface="Roboto"/>
                <a:cs typeface="Roboto"/>
                <a:sym typeface="Roboto"/>
              </a:rPr>
              <a:t>Curriculum progression is evident, e.g. activities require pupils to recall prior knowledge, seek similarities and contrast the different contexts. </a:t>
            </a:r>
          </a:p>
        </p:txBody>
      </p:sp>
      <p:sp>
        <p:nvSpPr>
          <p:cNvPr id="22" name="Google Shape;65;p4">
            <a:extLst>
              <a:ext uri="{FF2B5EF4-FFF2-40B4-BE49-F238E27FC236}">
                <a16:creationId xmlns:a16="http://schemas.microsoft.com/office/drawing/2014/main" id="{E77EAFB6-5239-462A-AF19-7E2483D13383}"/>
              </a:ext>
            </a:extLst>
          </p:cNvPr>
          <p:cNvSpPr txBox="1"/>
          <p:nvPr/>
        </p:nvSpPr>
        <p:spPr>
          <a:xfrm>
            <a:off x="2061052" y="4530379"/>
            <a:ext cx="2614525" cy="1799030"/>
          </a:xfrm>
          <a:prstGeom prst="rect">
            <a:avLst/>
          </a:prstGeom>
          <a:solidFill>
            <a:schemeClr val="accent3"/>
          </a:solidFill>
          <a:ln>
            <a:noFill/>
          </a:ln>
        </p:spPr>
        <p:txBody>
          <a:bodyPr spcFirstLastPara="1" wrap="square" lIns="108000" tIns="108000" rIns="108000" bIns="108000" anchor="ctr" anchorCtr="0">
            <a:noAutofit/>
          </a:bodyPr>
          <a:lstStyle/>
          <a:p>
            <a:pPr lvl="0" algn="ctr"/>
            <a:r>
              <a:rPr lang="en-GB" sz="1500" dirty="0">
                <a:solidFill>
                  <a:schemeClr val="lt2"/>
                </a:solidFill>
                <a:latin typeface="Roboto"/>
                <a:ea typeface="Roboto"/>
                <a:cs typeface="Roboto"/>
                <a:sym typeface="Roboto"/>
              </a:rPr>
              <a:t>The extracurricular offer is available for all pupils. It provides opportunities to build and refine knowledge, and has a symbiotic relationship with curriculum PE. </a:t>
            </a:r>
          </a:p>
        </p:txBody>
      </p:sp>
      <p:sp>
        <p:nvSpPr>
          <p:cNvPr id="23" name="Google Shape;66;p4">
            <a:extLst>
              <a:ext uri="{FF2B5EF4-FFF2-40B4-BE49-F238E27FC236}">
                <a16:creationId xmlns:a16="http://schemas.microsoft.com/office/drawing/2014/main" id="{F4065139-426C-4FDD-9176-B74D0C870B66}"/>
              </a:ext>
            </a:extLst>
          </p:cNvPr>
          <p:cNvSpPr txBox="1"/>
          <p:nvPr/>
        </p:nvSpPr>
        <p:spPr>
          <a:xfrm>
            <a:off x="4783342" y="3980988"/>
            <a:ext cx="2614524" cy="2348421"/>
          </a:xfrm>
          <a:prstGeom prst="rect">
            <a:avLst/>
          </a:prstGeom>
          <a:solidFill>
            <a:srgbClr val="3A4F9D"/>
          </a:solidFill>
          <a:ln>
            <a:noFill/>
          </a:ln>
        </p:spPr>
        <p:txBody>
          <a:bodyPr spcFirstLastPara="1" wrap="square" lIns="108000" tIns="108000" rIns="108000" bIns="108000" anchor="ctr" anchorCtr="0">
            <a:noAutofit/>
          </a:bodyPr>
          <a:lstStyle/>
          <a:p>
            <a:pPr lvl="0" algn="ctr"/>
            <a:r>
              <a:rPr lang="en-GB" sz="1500" dirty="0">
                <a:solidFill>
                  <a:schemeClr val="lt2"/>
                </a:solidFill>
                <a:latin typeface="Roboto"/>
                <a:ea typeface="Roboto"/>
                <a:cs typeface="Roboto"/>
                <a:sym typeface="Roboto"/>
              </a:rPr>
              <a:t>Physical activities and sports are selected based on capacity to develop pupils’ competence within PE, using the three pillars to help identify key concepts to teach and building pupils’ understanding incrementally </a:t>
            </a:r>
          </a:p>
        </p:txBody>
      </p:sp>
      <p:sp>
        <p:nvSpPr>
          <p:cNvPr id="24" name="Google Shape;65;p4">
            <a:extLst>
              <a:ext uri="{FF2B5EF4-FFF2-40B4-BE49-F238E27FC236}">
                <a16:creationId xmlns:a16="http://schemas.microsoft.com/office/drawing/2014/main" id="{3D2C6C4E-9BB4-4BEE-BD07-A7C0BE731D1E}"/>
              </a:ext>
            </a:extLst>
          </p:cNvPr>
          <p:cNvSpPr txBox="1"/>
          <p:nvPr/>
        </p:nvSpPr>
        <p:spPr>
          <a:xfrm>
            <a:off x="7511028" y="4809104"/>
            <a:ext cx="2614524" cy="1520305"/>
          </a:xfrm>
          <a:prstGeom prst="rect">
            <a:avLst/>
          </a:prstGeom>
          <a:solidFill>
            <a:schemeClr val="accent3"/>
          </a:solidFill>
          <a:ln>
            <a:noFill/>
          </a:ln>
        </p:spPr>
        <p:txBody>
          <a:bodyPr spcFirstLastPara="1" wrap="square" lIns="108000" tIns="108000" rIns="108000" bIns="108000" anchor="ctr" anchorCtr="0">
            <a:noAutofit/>
          </a:bodyPr>
          <a:lstStyle/>
          <a:p>
            <a:pPr lvl="0" algn="ctr"/>
            <a:r>
              <a:rPr lang="en-GB" sz="1500" dirty="0">
                <a:solidFill>
                  <a:schemeClr val="lt2"/>
                </a:solidFill>
                <a:latin typeface="Roboto"/>
                <a:ea typeface="Roboto"/>
                <a:cs typeface="Roboto"/>
                <a:sym typeface="Roboto"/>
              </a:rPr>
              <a:t>The PE curriculum meets the needs of all pupils. All pupils feel included and able to succeed within the subject.</a:t>
            </a:r>
          </a:p>
        </p:txBody>
      </p:sp>
      <p:sp>
        <p:nvSpPr>
          <p:cNvPr id="2" name="Oval 1">
            <a:extLst>
              <a:ext uri="{FF2B5EF4-FFF2-40B4-BE49-F238E27FC236}">
                <a16:creationId xmlns:a16="http://schemas.microsoft.com/office/drawing/2014/main" id="{5EAC492E-1817-47B9-B11B-CADB0C36AD43}"/>
              </a:ext>
            </a:extLst>
          </p:cNvPr>
          <p:cNvSpPr/>
          <p:nvPr/>
        </p:nvSpPr>
        <p:spPr>
          <a:xfrm>
            <a:off x="4620688" y="1295615"/>
            <a:ext cx="3028247" cy="282651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58B408A2-DEF6-4B2A-B43E-C8C0F5927585}"/>
              </a:ext>
            </a:extLst>
          </p:cNvPr>
          <p:cNvSpPr/>
          <p:nvPr/>
        </p:nvSpPr>
        <p:spPr>
          <a:xfrm>
            <a:off x="4561451" y="3912810"/>
            <a:ext cx="3028247" cy="282651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313027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1000"/>
                                        <p:tgtEl>
                                          <p:spTgt spid="56"/>
                                        </p:tgtEl>
                                      </p:cBhvr>
                                    </p:animEffect>
                                  </p:childTnLst>
                                </p:cTn>
                              </p:par>
                              <p:par>
                                <p:cTn id="8" presetID="10" presetClass="entr" presetSubtype="0" fill="hold" nodeType="withEffect">
                                  <p:stCondLst>
                                    <p:cond delay="1000"/>
                                  </p:stCondLst>
                                  <p:childTnLst>
                                    <p:set>
                                      <p:cBhvr>
                                        <p:cTn id="9" dur="1" fill="hold">
                                          <p:stCondLst>
                                            <p:cond delay="0"/>
                                          </p:stCondLst>
                                        </p:cTn>
                                        <p:tgtEl>
                                          <p:spTgt spid="56">
                                            <p:txEl>
                                              <p:pRg st="0" end="0"/>
                                            </p:txEl>
                                          </p:spTgt>
                                        </p:tgtEl>
                                        <p:attrNameLst>
                                          <p:attrName>style.visibility</p:attrName>
                                        </p:attrNameLst>
                                      </p:cBhvr>
                                      <p:to>
                                        <p:strVal val="visible"/>
                                      </p:to>
                                    </p:set>
                                    <p:animEffect transition="in" filter="fade">
                                      <p:cBhvr>
                                        <p:cTn id="10" dur="500"/>
                                        <p:tgtEl>
                                          <p:spTgt spid="56">
                                            <p:txEl>
                                              <p:pRg st="0" end="0"/>
                                            </p:txEl>
                                          </p:spTgt>
                                        </p:tgtEl>
                                      </p:cBhvr>
                                    </p:animEffect>
                                  </p:childTnLst>
                                </p:cTn>
                              </p:par>
                              <p:par>
                                <p:cTn id="11" presetID="10" presetClass="entr" presetSubtype="0" fill="hold" nodeType="withEffect">
                                  <p:stCondLst>
                                    <p:cond delay="1000"/>
                                  </p:stCondLst>
                                  <p:childTnLst>
                                    <p:set>
                                      <p:cBhvr>
                                        <p:cTn id="12" dur="1" fill="hold">
                                          <p:stCondLst>
                                            <p:cond delay="0"/>
                                          </p:stCondLst>
                                        </p:cTn>
                                        <p:tgtEl>
                                          <p:spTgt spid="56">
                                            <p:txEl>
                                              <p:pRg st="1" end="1"/>
                                            </p:txEl>
                                          </p:spTgt>
                                        </p:tgtEl>
                                        <p:attrNameLst>
                                          <p:attrName>style.visibility</p:attrName>
                                        </p:attrNameLst>
                                      </p:cBhvr>
                                      <p:to>
                                        <p:strVal val="visible"/>
                                      </p:to>
                                    </p:set>
                                    <p:animEffect transition="in" filter="fade">
                                      <p:cBhvr>
                                        <p:cTn id="13" dur="500"/>
                                        <p:tgtEl>
                                          <p:spTgt spid="56">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5"/>
                                        </p:tgtEl>
                                        <p:attrNameLst>
                                          <p:attrName>style.visibility</p:attrName>
                                        </p:attrNameLst>
                                      </p:cBhvr>
                                      <p:to>
                                        <p:strVal val="visible"/>
                                      </p:to>
                                    </p:set>
                                    <p:animEffect transition="in" filter="fade">
                                      <p:cBhvr>
                                        <p:cTn id="18" dur="500"/>
                                        <p:tgtEl>
                                          <p:spTgt spid="6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6"/>
                                        </p:tgtEl>
                                        <p:attrNameLst>
                                          <p:attrName>style.visibility</p:attrName>
                                        </p:attrNameLst>
                                      </p:cBhvr>
                                      <p:to>
                                        <p:strVal val="visible"/>
                                      </p:to>
                                    </p:set>
                                    <p:animEffect transition="in" filter="fade">
                                      <p:cBhvr>
                                        <p:cTn id="23" dur="500"/>
                                        <p:tgtEl>
                                          <p:spTgt spid="6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500"/>
                                        <p:tgtEl>
                                          <p:spTgt spid="21"/>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500"/>
                                        <p:tgtEl>
                                          <p:spTgt spid="2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500"/>
                                        <p:tgtEl>
                                          <p:spTgt spid="23"/>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fade">
                                      <p:cBhvr>
                                        <p:cTn id="53" dur="500"/>
                                        <p:tgtEl>
                                          <p:spTgt spid="24"/>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2"/>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16" grpId="0" animBg="1"/>
      <p:bldP spid="19" grpId="0" animBg="1"/>
      <p:bldP spid="21" grpId="0" animBg="1"/>
      <p:bldP spid="22" grpId="0" animBg="1"/>
      <p:bldP spid="23" grpId="0" animBg="1"/>
      <p:bldP spid="24" grpId="0" animBg="1"/>
      <p:bldP spid="2" grpId="0" animBg="1"/>
      <p:bldP spid="18"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84ACB6"/>
      </a:dk2>
      <a:lt2>
        <a:srgbClr val="EBE9DD"/>
      </a:lt2>
      <a:accent1>
        <a:srgbClr val="6F8183"/>
      </a:accent1>
      <a:accent2>
        <a:srgbClr val="967E96"/>
      </a:accent2>
      <a:accent3>
        <a:srgbClr val="CCC893"/>
      </a:accent3>
      <a:accent4>
        <a:srgbClr val="A54D74"/>
      </a:accent4>
      <a:accent5>
        <a:srgbClr val="949C6B"/>
      </a:accent5>
      <a:accent6>
        <a:srgbClr val="766A50"/>
      </a:accent6>
      <a:hlink>
        <a:srgbClr val="CC6600"/>
      </a:hlink>
      <a:folHlink>
        <a:srgbClr val="777777"/>
      </a:folHlink>
    </a:clrScheme>
    <a:fontScheme name="Wood Type">
      <a:majorFont>
        <a:latin typeface="Century Gothic" panose="020B0502020202020204"/>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man Old Style" panose="02050604050505020204"/>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8E89CD47-BF55-4DDE-B823-2283AA7E76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TM03090434[[fn=Wood Type]]</Template>
  <TotalTime>181</TotalTime>
  <Words>1409</Words>
  <Application>Microsoft Office PowerPoint</Application>
  <PresentationFormat>Widescreen</PresentationFormat>
  <Paragraphs>91</Paragraphs>
  <Slides>18</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Bookman Old Style</vt:lpstr>
      <vt:lpstr>Calibri</vt:lpstr>
      <vt:lpstr>Century Gothic</vt:lpstr>
      <vt:lpstr>Roboto</vt:lpstr>
      <vt:lpstr>Roboto Black</vt:lpstr>
      <vt:lpstr>Wingdings</vt:lpstr>
      <vt:lpstr>Wood Type</vt:lpstr>
      <vt:lpstr>PE Staff Meeting</vt:lpstr>
      <vt:lpstr>You have 1 minute to write down as many sports/games as you can.</vt:lpstr>
      <vt:lpstr>Aims:</vt:lpstr>
      <vt:lpstr>Our Vision</vt:lpstr>
      <vt:lpstr>PowerPoint Presentation</vt:lpstr>
      <vt:lpstr>PowerPoint Presentation</vt:lpstr>
      <vt:lpstr>PowerPoint Presentation</vt:lpstr>
      <vt:lpstr>PowerPoint Presentation</vt:lpstr>
      <vt:lpstr>PowerPoint Presentation</vt:lpstr>
      <vt:lpstr>PowerPoint Presentation</vt:lpstr>
      <vt:lpstr>P.E. or Games?</vt:lpstr>
      <vt:lpstr>It will be up to teachers and Keir to decide which element they would like to teach – PE or Games.</vt:lpstr>
      <vt:lpstr>“Skill breakdown is breaking down the two or more components that execute a skill, in some cases you may need to look at the supporting skills that assist with execution of the desired skill.” Such as evade and then the kick. </vt:lpstr>
      <vt:lpstr>PowerPoint Presentation</vt:lpstr>
      <vt:lpstr>Pedagogy in PE</vt:lpstr>
      <vt:lpstr>PowerPoint Presentation</vt:lpstr>
      <vt:lpstr>PowerPoint Presentation</vt:lpstr>
      <vt:lpstr>Now over to Keir to show us what a good one looks like…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 Staff Meeting</dc:title>
  <dc:creator>Thomas HATHAWAY-BATT</dc:creator>
  <cp:lastModifiedBy>Thomas HATHAWAY-BATT</cp:lastModifiedBy>
  <cp:revision>10</cp:revision>
  <dcterms:created xsi:type="dcterms:W3CDTF">2024-02-18T10:51:42Z</dcterms:created>
  <dcterms:modified xsi:type="dcterms:W3CDTF">2024-02-18T13:52:50Z</dcterms:modified>
</cp:coreProperties>
</file>