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handoutMasterIdLst>
    <p:handoutMasterId r:id="rId39"/>
  </p:handoutMasterIdLst>
  <p:sldIdLst>
    <p:sldId id="258" r:id="rId5"/>
    <p:sldId id="403" r:id="rId6"/>
    <p:sldId id="653" r:id="rId7"/>
    <p:sldId id="651" r:id="rId8"/>
    <p:sldId id="650" r:id="rId9"/>
    <p:sldId id="652" r:id="rId10"/>
    <p:sldId id="634" r:id="rId11"/>
    <p:sldId id="404" r:id="rId12"/>
    <p:sldId id="633" r:id="rId13"/>
    <p:sldId id="636" r:id="rId14"/>
    <p:sldId id="583" r:id="rId15"/>
    <p:sldId id="639" r:id="rId16"/>
    <p:sldId id="610" r:id="rId17"/>
    <p:sldId id="617" r:id="rId18"/>
    <p:sldId id="419" r:id="rId19"/>
    <p:sldId id="619" r:id="rId20"/>
    <p:sldId id="613" r:id="rId21"/>
    <p:sldId id="622" r:id="rId22"/>
    <p:sldId id="602" r:id="rId23"/>
    <p:sldId id="439" r:id="rId24"/>
    <p:sldId id="638" r:id="rId25"/>
    <p:sldId id="637" r:id="rId26"/>
    <p:sldId id="444" r:id="rId27"/>
    <p:sldId id="614" r:id="rId28"/>
    <p:sldId id="641" r:id="rId29"/>
    <p:sldId id="642" r:id="rId30"/>
    <p:sldId id="643" r:id="rId31"/>
    <p:sldId id="644" r:id="rId32"/>
    <p:sldId id="645" r:id="rId33"/>
    <p:sldId id="646" r:id="rId34"/>
    <p:sldId id="647" r:id="rId35"/>
    <p:sldId id="648" r:id="rId36"/>
    <p:sldId id="649" r:id="rId3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2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74354" autoAdjust="0"/>
  </p:normalViewPr>
  <p:slideViewPr>
    <p:cSldViewPr snapToGrid="0">
      <p:cViewPr varScale="1">
        <p:scale>
          <a:sx n="64" d="100"/>
          <a:sy n="64" d="100"/>
        </p:scale>
        <p:origin x="1925" y="67"/>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098" y="0"/>
            <a:ext cx="2944958" cy="496888"/>
          </a:xfrm>
          <a:prstGeom prst="rect">
            <a:avLst/>
          </a:prstGeom>
        </p:spPr>
        <p:txBody>
          <a:bodyPr vert="horz" lIns="91440" tIns="45720" rIns="91440" bIns="45720" rtlCol="0"/>
          <a:lstStyle>
            <a:lvl1pPr algn="r">
              <a:defRPr sz="1200"/>
            </a:lvl1pPr>
          </a:lstStyle>
          <a:p>
            <a:endParaRPr lang="en-GB"/>
          </a:p>
        </p:txBody>
      </p:sp>
      <p:sp>
        <p:nvSpPr>
          <p:cNvPr id="4" name="Footer Placeholder 3"/>
          <p:cNvSpPr>
            <a:spLocks noGrp="1"/>
          </p:cNvSpPr>
          <p:nvPr>
            <p:ph type="ftr" sz="quarter" idx="2"/>
          </p:nvPr>
        </p:nvSpPr>
        <p:spPr>
          <a:xfrm>
            <a:off x="0" y="9429750"/>
            <a:ext cx="2944958"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098" y="9429750"/>
            <a:ext cx="2944958" cy="496888"/>
          </a:xfrm>
          <a:prstGeom prst="rect">
            <a:avLst/>
          </a:prstGeom>
        </p:spPr>
        <p:txBody>
          <a:bodyPr vert="horz" lIns="91440" tIns="45720" rIns="91440" bIns="45720" rtlCol="0" anchor="b"/>
          <a:lstStyle>
            <a:lvl1pPr algn="r">
              <a:defRPr sz="1200"/>
            </a:lvl1pPr>
          </a:lstStyle>
          <a:p>
            <a:fld id="{BC050898-B40F-40D4-8109-066E482721BA}" type="slidenum">
              <a:rPr lang="en-GB" smtClean="0"/>
              <a:t>‹#›</a:t>
            </a:fld>
            <a:endParaRPr lang="en-GB"/>
          </a:p>
        </p:txBody>
      </p:sp>
    </p:spTree>
    <p:extLst>
      <p:ext uri="{BB962C8B-B14F-4D97-AF65-F5344CB8AC3E}">
        <p14:creationId xmlns:p14="http://schemas.microsoft.com/office/powerpoint/2010/main" val="231751756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1440" tIns="45720" rIns="91440" bIns="45720" rtlCol="0" anchor="b"/>
          <a:lstStyle>
            <a:lvl1pPr algn="r">
              <a:defRPr sz="1200"/>
            </a:lvl1pPr>
          </a:lstStyle>
          <a:p>
            <a:fld id="{045D82D3-9EA0-47DF-BB4F-49DAE89AE890}" type="slidenum">
              <a:rPr lang="en-GB" smtClean="0"/>
              <a:t>‹#›</a:t>
            </a:fld>
            <a:endParaRPr lang="en-GB"/>
          </a:p>
        </p:txBody>
      </p:sp>
    </p:spTree>
    <p:extLst>
      <p:ext uri="{BB962C8B-B14F-4D97-AF65-F5344CB8AC3E}">
        <p14:creationId xmlns:p14="http://schemas.microsoft.com/office/powerpoint/2010/main" val="223954014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1</a:t>
            </a:fld>
            <a:endParaRPr lang="en-GB"/>
          </a:p>
        </p:txBody>
      </p:sp>
    </p:spTree>
    <p:extLst>
      <p:ext uri="{BB962C8B-B14F-4D97-AF65-F5344CB8AC3E}">
        <p14:creationId xmlns:p14="http://schemas.microsoft.com/office/powerpoint/2010/main" val="1991240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b="1" dirty="0"/>
              <a:t>Time: </a:t>
            </a:r>
            <a:r>
              <a:rPr lang="en-GB" b="0" dirty="0"/>
              <a:t>3 minutes</a:t>
            </a:r>
          </a:p>
          <a:p>
            <a:pPr eaLnBrk="1" hangingPunct="1">
              <a:spcBef>
                <a:spcPct val="0"/>
              </a:spcBef>
            </a:pPr>
            <a:r>
              <a:rPr lang="en-GB" b="1" dirty="0"/>
              <a:t>Purpose:</a:t>
            </a:r>
            <a:r>
              <a:rPr lang="en-GB" dirty="0"/>
              <a:t> Review use of manipulatives</a:t>
            </a:r>
            <a:r>
              <a:rPr lang="en-GB" baseline="0" dirty="0"/>
              <a:t> in the school.</a:t>
            </a:r>
            <a:endParaRPr lang="en-GB" dirty="0"/>
          </a:p>
          <a:p>
            <a:pPr eaLnBrk="1" hangingPunct="1">
              <a:spcBef>
                <a:spcPct val="0"/>
              </a:spcBef>
            </a:pPr>
            <a:r>
              <a:rPr lang="en-GB" b="1" dirty="0"/>
              <a:t>Facilitation:</a:t>
            </a:r>
            <a:r>
              <a:rPr lang="en-GB" dirty="0"/>
              <a:t> Use</a:t>
            </a:r>
            <a:r>
              <a:rPr lang="en-GB" baseline="0" dirty="0"/>
              <a:t> this slide as a prompt for discussion on how you already work with manipulatives in school and to ‘stock’ check what you have. Take brief feedback.</a:t>
            </a:r>
          </a:p>
          <a:p>
            <a:pPr eaLnBrk="1" hangingPunct="1">
              <a:spcBef>
                <a:spcPct val="0"/>
              </a:spcBef>
            </a:pPr>
            <a:r>
              <a:rPr lang="en-GB" b="1" baseline="0" dirty="0"/>
              <a:t>Leads into next slide:  </a:t>
            </a:r>
            <a:r>
              <a:rPr lang="en-GB" baseline="0" dirty="0"/>
              <a:t>Moving onto next key principle, language and communication.</a:t>
            </a:r>
            <a:endParaRPr lang="en-GB" dirty="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34A18F-F700-4B2A-B396-9B0084711639}" type="slidenum">
              <a:rPr lang="en-GB">
                <a:solidFill>
                  <a:prstClr val="black"/>
                </a:solidFill>
                <a:cs typeface="Arial" charset="0"/>
              </a:rPr>
              <a:pPr fontAlgn="base">
                <a:spcBef>
                  <a:spcPct val="0"/>
                </a:spcBef>
                <a:spcAft>
                  <a:spcPct val="0"/>
                </a:spcAft>
                <a:defRPr/>
              </a:pPr>
              <a:t>14</a:t>
            </a:fld>
            <a:endParaRPr lang="en-GB">
              <a:solidFill>
                <a:prstClr val="black"/>
              </a:solidFill>
              <a:cs typeface="Arial" charset="0"/>
            </a:endParaRPr>
          </a:p>
        </p:txBody>
      </p:sp>
      <p:sp>
        <p:nvSpPr>
          <p:cNvPr id="2" name="Date Placeholder 1"/>
          <p:cNvSpPr>
            <a:spLocks noGrp="1"/>
          </p:cNvSpPr>
          <p:nvPr>
            <p:ph type="dt" idx="10"/>
          </p:nvPr>
        </p:nvSpPr>
        <p:spPr/>
        <p:txBody>
          <a:bodyPr/>
          <a:lstStyle/>
          <a:p>
            <a:endParaRPr lang="en-GB"/>
          </a:p>
        </p:txBody>
      </p:sp>
    </p:spTree>
    <p:extLst>
      <p:ext uri="{BB962C8B-B14F-4D97-AF65-F5344CB8AC3E}">
        <p14:creationId xmlns:p14="http://schemas.microsoft.com/office/powerpoint/2010/main" val="2243898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b="1" dirty="0"/>
              <a:t>Time: </a:t>
            </a:r>
            <a:r>
              <a:rPr lang="en-GB" b="0" dirty="0"/>
              <a:t>1 minute</a:t>
            </a:r>
          </a:p>
          <a:p>
            <a:pPr marL="0" indent="0">
              <a:buNone/>
            </a:pPr>
            <a:r>
              <a:rPr lang="en-GB" b="1" dirty="0"/>
              <a:t>Purpose: </a:t>
            </a:r>
            <a:r>
              <a:rPr lang="en-GB" dirty="0"/>
              <a:t>Focus on the key principle of language and communication</a:t>
            </a:r>
          </a:p>
          <a:p>
            <a:pPr marL="0" indent="0">
              <a:buNone/>
            </a:pPr>
            <a:r>
              <a:rPr lang="en-GB" b="1" dirty="0"/>
              <a:t>Facilitation: </a:t>
            </a:r>
            <a:r>
              <a:rPr lang="en-GB" dirty="0"/>
              <a:t>We will now focus on language and communication. Read through the</a:t>
            </a:r>
            <a:r>
              <a:rPr lang="en-GB" baseline="0" dirty="0"/>
              <a:t> blue</a:t>
            </a:r>
            <a:r>
              <a:rPr lang="en-GB" dirty="0"/>
              <a:t> explanation box.</a:t>
            </a:r>
          </a:p>
          <a:p>
            <a:pPr marL="0" indent="0">
              <a:buNone/>
            </a:pPr>
            <a:r>
              <a:rPr lang="en-GB" b="1" dirty="0"/>
              <a:t>Leads into next slide: </a:t>
            </a:r>
            <a:r>
              <a:rPr lang="en-GB" b="0" dirty="0"/>
              <a:t>Thinking about the importance of language…</a:t>
            </a:r>
          </a:p>
        </p:txBody>
      </p:sp>
      <p:sp>
        <p:nvSpPr>
          <p:cNvPr id="4" name="Slide Number Placeholder 3"/>
          <p:cNvSpPr>
            <a:spLocks noGrp="1"/>
          </p:cNvSpPr>
          <p:nvPr>
            <p:ph type="sldNum" sz="quarter" idx="10"/>
          </p:nvPr>
        </p:nvSpPr>
        <p:spPr/>
        <p:txBody>
          <a:bodyPr/>
          <a:lstStyle/>
          <a:p>
            <a:fld id="{E9E50561-7935-409E-8C88-949052C8D1F0}" type="slidenum">
              <a:rPr lang="en-GB" smtClean="0">
                <a:solidFill>
                  <a:prstClr val="black"/>
                </a:solidFill>
              </a:rPr>
              <a:pPr/>
              <a:t>15</a:t>
            </a:fld>
            <a:endParaRPr lang="en-GB">
              <a:solidFill>
                <a:prstClr val="black"/>
              </a:solidFill>
            </a:endParaRPr>
          </a:p>
        </p:txBody>
      </p:sp>
      <p:sp>
        <p:nvSpPr>
          <p:cNvPr id="5" name="Footer Placeholder 4"/>
          <p:cNvSpPr>
            <a:spLocks noGrp="1"/>
          </p:cNvSpPr>
          <p:nvPr>
            <p:ph type="ftr" sz="quarter" idx="11"/>
          </p:nvPr>
        </p:nvSpPr>
        <p:spPr/>
        <p:txBody>
          <a:bodyPr/>
          <a:lstStyle/>
          <a:p>
            <a:r>
              <a:rPr lang="en-GB">
                <a:solidFill>
                  <a:prstClr val="black"/>
                </a:solidFill>
              </a:rPr>
              <a:t>Copyright © Mathematics Mastery 2012</a:t>
            </a:r>
          </a:p>
        </p:txBody>
      </p:sp>
      <p:sp>
        <p:nvSpPr>
          <p:cNvPr id="6" name="Date Placeholder 5"/>
          <p:cNvSpPr>
            <a:spLocks noGrp="1"/>
          </p:cNvSpPr>
          <p:nvPr>
            <p:ph type="dt" idx="12"/>
          </p:nvPr>
        </p:nvSpPr>
        <p:spPr/>
        <p:txBody>
          <a:bodyPr/>
          <a:lstStyle/>
          <a:p>
            <a:endParaRPr lang="en-GB"/>
          </a:p>
        </p:txBody>
      </p:sp>
    </p:spTree>
    <p:extLst>
      <p:ext uri="{BB962C8B-B14F-4D97-AF65-F5344CB8AC3E}">
        <p14:creationId xmlns:p14="http://schemas.microsoft.com/office/powerpoint/2010/main" val="843180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Time:</a:t>
            </a:r>
            <a:r>
              <a:rPr lang="en-GB" b="1" baseline="0" dirty="0"/>
              <a:t> </a:t>
            </a:r>
            <a:r>
              <a:rPr lang="en-GB" b="0" baseline="0" dirty="0"/>
              <a:t>1 minute</a:t>
            </a:r>
          </a:p>
          <a:p>
            <a:r>
              <a:rPr lang="en-GB" b="1" dirty="0"/>
              <a:t>Purpose:</a:t>
            </a:r>
            <a:r>
              <a:rPr lang="en-GB" b="1" baseline="0" dirty="0"/>
              <a:t> </a:t>
            </a:r>
            <a:r>
              <a:rPr lang="en-GB" baseline="0" dirty="0"/>
              <a:t>Consider place value language</a:t>
            </a:r>
            <a:endParaRPr lang="en-GB" dirty="0"/>
          </a:p>
          <a:p>
            <a:r>
              <a:rPr lang="en-GB" b="1" dirty="0"/>
              <a:t>Facilitation: </a:t>
            </a:r>
            <a:r>
              <a:rPr lang="en-GB" dirty="0"/>
              <a:t>Animated slide</a:t>
            </a:r>
            <a:r>
              <a:rPr lang="en-GB" baseline="0" dirty="0"/>
              <a:t> – ask participants what comes next in the place value sequence. Reveal ‘ones’. Using ‘ones’ and not ‘units’ is important for understanding the ‘oneness of one’. A ‘unit’ could define a unit of measurement for example, which may have a value greater than one. In MM, it is important to expect correct mathematical language use from pupils and that adults model correct vocabulary at all times.</a:t>
            </a:r>
          </a:p>
          <a:p>
            <a:r>
              <a:rPr lang="en-GB" b="1" baseline="0" dirty="0"/>
              <a:t>Leads into next slide: </a:t>
            </a:r>
            <a:r>
              <a:rPr lang="en-GB" baseline="0" dirty="0"/>
              <a:t>Why ones?</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16</a:t>
            </a:fld>
            <a:endParaRPr lang="en-GB"/>
          </a:p>
        </p:txBody>
      </p:sp>
    </p:spTree>
    <p:extLst>
      <p:ext uri="{BB962C8B-B14F-4D97-AF65-F5344CB8AC3E}">
        <p14:creationId xmlns:p14="http://schemas.microsoft.com/office/powerpoint/2010/main" val="103975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Time: </a:t>
            </a:r>
            <a:r>
              <a:rPr lang="en-GB" b="0" dirty="0"/>
              <a:t>2 minutes</a:t>
            </a:r>
          </a:p>
          <a:p>
            <a:r>
              <a:rPr lang="en-GB" b="1" dirty="0"/>
              <a:t>Purpose:</a:t>
            </a:r>
            <a:r>
              <a:rPr lang="en-GB" dirty="0"/>
              <a:t> Reasons</a:t>
            </a:r>
            <a:r>
              <a:rPr lang="en-GB" baseline="0" dirty="0"/>
              <a:t> for using ‘ones’</a:t>
            </a:r>
            <a:endParaRPr lang="en-GB" dirty="0"/>
          </a:p>
          <a:p>
            <a:r>
              <a:rPr lang="en-GB" b="1" dirty="0"/>
              <a:t>Facilitation:</a:t>
            </a:r>
            <a:r>
              <a:rPr lang="en-GB" b="1" baseline="0" dirty="0"/>
              <a:t> </a:t>
            </a:r>
            <a:r>
              <a:rPr lang="en-GB" b="0" baseline="0" dirty="0"/>
              <a:t>Explain our number system is based on ten. Each place is ten times larger/smaller than those either side. The structure and pattern is revealed by using the word ‘one’ because one is ten times smaller than ten. Using the word ‘unit’ is a missed opportunity to stress this and in fact, </a:t>
            </a:r>
            <a:r>
              <a:rPr lang="en-GB" dirty="0"/>
              <a:t>the word ‘unit’ can describe ‘a one’, ‘a ten’ or ‘a hundred’ and the</a:t>
            </a:r>
            <a:r>
              <a:rPr lang="en-GB" baseline="0" dirty="0"/>
              <a:t> process of making a unit from smaller units is known as unitising. The inverse of this is known as exchanging. Mathematics Mastery chooses to use the word ‘re-grouping’ to describe both. </a:t>
            </a:r>
          </a:p>
          <a:p>
            <a:r>
              <a:rPr lang="en-GB" baseline="0" dirty="0"/>
              <a:t>The word unit can also get confused with units of measures.</a:t>
            </a:r>
          </a:p>
          <a:p>
            <a:r>
              <a:rPr lang="en-GB" b="1" baseline="0" dirty="0"/>
              <a:t>Leads into next slide</a:t>
            </a:r>
            <a:r>
              <a:rPr lang="en-GB" baseline="0" dirty="0"/>
              <a:t>: We’re now going to watch a short language </a:t>
            </a:r>
            <a:r>
              <a:rPr lang="en-GB" baseline="0" dirty="0" err="1"/>
              <a:t>powerpoint</a:t>
            </a:r>
            <a:r>
              <a:rPr lang="en-GB" baseline="0" dirty="0"/>
              <a:t>.</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17</a:t>
            </a:fld>
            <a:endParaRPr lang="en-GB"/>
          </a:p>
        </p:txBody>
      </p:sp>
    </p:spTree>
    <p:extLst>
      <p:ext uri="{BB962C8B-B14F-4D97-AF65-F5344CB8AC3E}">
        <p14:creationId xmlns:p14="http://schemas.microsoft.com/office/powerpoint/2010/main" val="1233560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Time:</a:t>
            </a:r>
            <a:r>
              <a:rPr lang="en-GB" b="1" baseline="0" dirty="0"/>
              <a:t> </a:t>
            </a:r>
            <a:r>
              <a:rPr lang="en-GB" b="0" baseline="0" dirty="0"/>
              <a:t>1 minute</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Purpose: </a:t>
            </a:r>
            <a:r>
              <a:rPr lang="en-GB" b="0" dirty="0"/>
              <a:t>To</a:t>
            </a:r>
            <a:r>
              <a:rPr lang="en-GB" b="0" baseline="0" dirty="0"/>
              <a:t> d</a:t>
            </a:r>
            <a:r>
              <a:rPr lang="en-GB" dirty="0"/>
              <a:t>escribe in full sentences</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Facilitation: </a:t>
            </a:r>
            <a:r>
              <a:rPr lang="en-GB" dirty="0"/>
              <a:t>This is the final slide in the language</a:t>
            </a:r>
            <a:r>
              <a:rPr lang="en-GB" baseline="0" dirty="0"/>
              <a:t> </a:t>
            </a:r>
            <a:r>
              <a:rPr lang="en-GB" baseline="0" dirty="0" err="1"/>
              <a:t>powerpoint</a:t>
            </a:r>
            <a:r>
              <a:rPr lang="en-GB" baseline="0" dirty="0"/>
              <a:t> – it is repeated here in case it needs more time. Use this slide to generate discussions and answers to the questions below:</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Your</a:t>
            </a:r>
            <a:r>
              <a:rPr lang="en-GB" baseline="0" dirty="0"/>
              <a:t> task is to count the number of dots you see on this slide, and then describe how you did it – did you count one by one or did you see a pattern?  Did you see it differently from anyone else in the room.  Remember to answer in full sentences! </a:t>
            </a:r>
            <a:r>
              <a:rPr lang="en-GB" sz="1200" kern="1200" dirty="0">
                <a:solidFill>
                  <a:schemeClr val="tx1"/>
                </a:solidFill>
                <a:effectLst/>
                <a:latin typeface="+mn-lt"/>
                <a:ea typeface="+mn-ea"/>
                <a:cs typeface="+mn-cs"/>
              </a:rPr>
              <a:t>This task reinforces importance of describing, reasoning, using mathematical vocabulary and expectations of TALK in mathematics to aid understanding.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Leads into next slide: </a:t>
            </a:r>
            <a:r>
              <a:rPr lang="en-GB" sz="1200" b="0" kern="1200" dirty="0">
                <a:solidFill>
                  <a:schemeClr val="tx1"/>
                </a:solidFill>
                <a:effectLst/>
                <a:latin typeface="+mn-lt"/>
                <a:ea typeface="+mn-ea"/>
                <a:cs typeface="+mn-cs"/>
              </a:rPr>
              <a:t>We’re going</a:t>
            </a:r>
            <a:r>
              <a:rPr lang="en-GB" sz="1200" b="0" kern="1200" baseline="0" dirty="0">
                <a:solidFill>
                  <a:schemeClr val="tx1"/>
                </a:solidFill>
                <a:effectLst/>
                <a:latin typeface="+mn-lt"/>
                <a:ea typeface="+mn-ea"/>
                <a:cs typeface="+mn-cs"/>
              </a:rPr>
              <a:t> to continue the theme of using mathematical language to aid understanding.</a:t>
            </a: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18</a:t>
            </a:fld>
            <a:endParaRPr lang="en-GB"/>
          </a:p>
        </p:txBody>
      </p:sp>
    </p:spTree>
    <p:extLst>
      <p:ext uri="{BB962C8B-B14F-4D97-AF65-F5344CB8AC3E}">
        <p14:creationId xmlns:p14="http://schemas.microsoft.com/office/powerpoint/2010/main" val="2106287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Time: </a:t>
            </a:r>
            <a:r>
              <a:rPr lang="en-GB" b="0" dirty="0"/>
              <a:t>4 minutes</a:t>
            </a:r>
          </a:p>
          <a:p>
            <a:r>
              <a:rPr lang="en-GB" b="1" dirty="0"/>
              <a:t>Purpose: </a:t>
            </a:r>
            <a:r>
              <a:rPr lang="en-GB" dirty="0"/>
              <a:t>Another mathematical task to reinforce importance</a:t>
            </a:r>
            <a:r>
              <a:rPr lang="en-GB" baseline="0" dirty="0"/>
              <a:t> of language to aid understanding. </a:t>
            </a:r>
          </a:p>
          <a:p>
            <a:r>
              <a:rPr lang="en-GB" b="1" baseline="0" dirty="0"/>
              <a:t>Facilitation: </a:t>
            </a:r>
            <a:r>
              <a:rPr lang="en-GB" baseline="0" dirty="0"/>
              <a:t>Pose the question to participants and given them a chance to discuss in pairs/groups. Take feedback.</a:t>
            </a:r>
            <a:endParaRPr lang="en-GB" dirty="0"/>
          </a:p>
          <a:p>
            <a:r>
              <a:rPr lang="en-GB" dirty="0"/>
              <a:t>Some</a:t>
            </a:r>
            <a:r>
              <a:rPr lang="en-GB" baseline="0" dirty="0"/>
              <a:t> ideas:</a:t>
            </a:r>
            <a:endParaRPr lang="en-GB" dirty="0"/>
          </a:p>
          <a:p>
            <a:r>
              <a:rPr lang="en-GB" dirty="0"/>
              <a:t>65 – Only</a:t>
            </a:r>
            <a:r>
              <a:rPr lang="en-GB" baseline="0" dirty="0"/>
              <a:t> multiple of 5.  Only one whose digit sum is not 8</a:t>
            </a:r>
          </a:p>
          <a:p>
            <a:r>
              <a:rPr lang="en-GB" baseline="0" dirty="0"/>
              <a:t>44 – Only one with repeated digit.  Only multiple of 4 (or 11). Only number that is not one more than a square number</a:t>
            </a:r>
          </a:p>
          <a:p>
            <a:r>
              <a:rPr lang="en-GB" baseline="0" dirty="0"/>
              <a:t>17 – Only prime.  Only one under 20.</a:t>
            </a:r>
          </a:p>
          <a:p>
            <a:r>
              <a:rPr lang="en-GB" baseline="0" dirty="0"/>
              <a:t>26 – Only one with two different even digits.  Only one that is an even multiple of 13. </a:t>
            </a:r>
          </a:p>
          <a:p>
            <a:r>
              <a:rPr lang="en-GB" b="1" baseline="0" dirty="0"/>
              <a:t>Leads into next slide: </a:t>
            </a:r>
            <a:r>
              <a:rPr lang="en-GB" b="0" baseline="0" dirty="0"/>
              <a:t>So how do we facilitate mathematical talk?</a:t>
            </a:r>
          </a:p>
          <a:p>
            <a:endParaRPr lang="en-GB" baseline="0" dirty="0"/>
          </a:p>
        </p:txBody>
      </p:sp>
      <p:sp>
        <p:nvSpPr>
          <p:cNvPr id="4" name="Slide Number Placeholder 3"/>
          <p:cNvSpPr>
            <a:spLocks noGrp="1"/>
          </p:cNvSpPr>
          <p:nvPr>
            <p:ph type="sldNum" sz="quarter" idx="10"/>
          </p:nvPr>
        </p:nvSpPr>
        <p:spPr/>
        <p:txBody>
          <a:bodyPr/>
          <a:lstStyle/>
          <a:p>
            <a:fld id="{CAB9689E-BE78-41BA-8384-AB5AA9FD81A8}" type="slidenum">
              <a:rPr lang="en-GB" smtClean="0">
                <a:solidFill>
                  <a:prstClr val="black"/>
                </a:solidFill>
              </a:rPr>
              <a:pPr/>
              <a:t>19</a:t>
            </a:fld>
            <a:endParaRPr lang="en-GB">
              <a:solidFill>
                <a:prstClr val="black"/>
              </a:solidFill>
            </a:endParaRPr>
          </a:p>
        </p:txBody>
      </p:sp>
      <p:sp>
        <p:nvSpPr>
          <p:cNvPr id="5" name="Date Placeholder 4"/>
          <p:cNvSpPr>
            <a:spLocks noGrp="1"/>
          </p:cNvSpPr>
          <p:nvPr>
            <p:ph type="dt" idx="11"/>
          </p:nvPr>
        </p:nvSpPr>
        <p:spPr/>
        <p:txBody>
          <a:bodyPr/>
          <a:lstStyle/>
          <a:p>
            <a:endParaRPr lang="en-GB">
              <a:solidFill>
                <a:prstClr val="black"/>
              </a:solidFill>
            </a:endParaRPr>
          </a:p>
        </p:txBody>
      </p:sp>
      <p:sp>
        <p:nvSpPr>
          <p:cNvPr id="6" name="Footer Placeholder 5"/>
          <p:cNvSpPr>
            <a:spLocks noGrp="1"/>
          </p:cNvSpPr>
          <p:nvPr>
            <p:ph type="ftr" sz="quarter" idx="12"/>
          </p:nvPr>
        </p:nvSpPr>
        <p:spPr/>
        <p:txBody>
          <a:bodyPr/>
          <a:lstStyle/>
          <a:p>
            <a:r>
              <a:rPr lang="en-GB">
                <a:solidFill>
                  <a:prstClr val="black"/>
                </a:solidFill>
              </a:rPr>
              <a:t>Mathematics Mastery 2016</a:t>
            </a:r>
          </a:p>
        </p:txBody>
      </p:sp>
      <p:sp>
        <p:nvSpPr>
          <p:cNvPr id="7" name="Header Placeholder 6"/>
          <p:cNvSpPr>
            <a:spLocks noGrp="1"/>
          </p:cNvSpPr>
          <p:nvPr>
            <p:ph type="hdr" sz="quarter" idx="13"/>
          </p:nvPr>
        </p:nvSpPr>
        <p:spPr/>
        <p:txBody>
          <a:bodyPr/>
          <a:lstStyle/>
          <a:p>
            <a:r>
              <a:rPr lang="en-GB">
                <a:solidFill>
                  <a:prstClr val="black"/>
                </a:solidFill>
              </a:rPr>
              <a:t>Supporting Higher Attaining Students</a:t>
            </a:r>
          </a:p>
        </p:txBody>
      </p:sp>
    </p:spTree>
    <p:extLst>
      <p:ext uri="{BB962C8B-B14F-4D97-AF65-F5344CB8AC3E}">
        <p14:creationId xmlns:p14="http://schemas.microsoft.com/office/powerpoint/2010/main" val="3025168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Time: </a:t>
            </a:r>
            <a:r>
              <a:rPr lang="en-GB" b="0" dirty="0"/>
              <a:t>3 minutes</a:t>
            </a:r>
          </a:p>
          <a:p>
            <a:r>
              <a:rPr lang="en-GB" b="1" dirty="0"/>
              <a:t>Purpose: </a:t>
            </a:r>
            <a:r>
              <a:rPr lang="en-GB" dirty="0"/>
              <a:t>How to</a:t>
            </a:r>
            <a:r>
              <a:rPr lang="en-GB" baseline="0" dirty="0"/>
              <a:t> f</a:t>
            </a:r>
            <a:r>
              <a:rPr lang="en-GB" dirty="0"/>
              <a:t>acilitate talk</a:t>
            </a:r>
          </a:p>
          <a:p>
            <a:r>
              <a:rPr lang="en-GB" b="1" dirty="0"/>
              <a:t>Facilitation: </a:t>
            </a:r>
            <a:r>
              <a:rPr lang="en-GB" dirty="0"/>
              <a:t>This slide</a:t>
            </a:r>
            <a:r>
              <a:rPr lang="en-GB" baseline="0" dirty="0"/>
              <a:t> gives further guidance on words to use when posing questions to develop language and, in turn, develop thinking (the next principle we will look at). </a:t>
            </a:r>
          </a:p>
          <a:p>
            <a:r>
              <a:rPr lang="en-GB" baseline="0" dirty="0"/>
              <a:t>Identify with participants that mathematics is not always about calculating, but learning maths can also come from explanation of methods and identifying there is often more than one way to do something (another misconception that answers in maths is either right or wrong).</a:t>
            </a:r>
          </a:p>
          <a:p>
            <a:endParaRPr lang="en-GB" baseline="0" dirty="0"/>
          </a:p>
          <a:p>
            <a:r>
              <a:rPr lang="en-GB" baseline="0" dirty="0"/>
              <a:t>Ask participants what is being developed by posing these questions. Take feedback, encouraging participants to represent their method using concrete, pictorial and abstract representations.</a:t>
            </a:r>
          </a:p>
          <a:p>
            <a:r>
              <a:rPr lang="en-GB" b="1" baseline="0" dirty="0"/>
              <a:t>Leads into next slide: </a:t>
            </a:r>
            <a:r>
              <a:rPr lang="en-GB" baseline="0" dirty="0"/>
              <a:t>some possible answers are given on the next slide.</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20</a:t>
            </a:fld>
            <a:endParaRPr lang="en-GB"/>
          </a:p>
        </p:txBody>
      </p:sp>
    </p:spTree>
    <p:extLst>
      <p:ext uri="{BB962C8B-B14F-4D97-AF65-F5344CB8AC3E}">
        <p14:creationId xmlns:p14="http://schemas.microsoft.com/office/powerpoint/2010/main" val="3842613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Time: </a:t>
            </a:r>
            <a:r>
              <a:rPr lang="en-GB" sz="1200" b="0" kern="1200" dirty="0">
                <a:solidFill>
                  <a:schemeClr val="tx1"/>
                </a:solidFill>
                <a:effectLst/>
                <a:latin typeface="+mn-lt"/>
                <a:ea typeface="+mn-ea"/>
                <a:cs typeface="+mn-cs"/>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Purpose: </a:t>
            </a:r>
            <a:r>
              <a:rPr lang="en-GB" sz="1200" kern="1200" dirty="0">
                <a:solidFill>
                  <a:schemeClr val="tx1"/>
                </a:solidFill>
                <a:effectLst/>
                <a:latin typeface="+mn-lt"/>
                <a:ea typeface="+mn-ea"/>
                <a:cs typeface="+mn-cs"/>
              </a:rPr>
              <a:t>Feedback on number talk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Facilitation: </a:t>
            </a:r>
            <a:r>
              <a:rPr lang="en-GB" sz="1200" kern="1200" dirty="0">
                <a:solidFill>
                  <a:schemeClr val="tx1"/>
                </a:solidFill>
                <a:effectLst/>
                <a:latin typeface="+mn-lt"/>
                <a:ea typeface="+mn-ea"/>
                <a:cs typeface="+mn-cs"/>
              </a:rPr>
              <a:t>Talk through the methods used compared to some of those suggested and illustrated on the slide. Consider the area model representations and how they connect</a:t>
            </a:r>
            <a:r>
              <a:rPr lang="en-GB" sz="1200" kern="1200" baseline="0" dirty="0">
                <a:solidFill>
                  <a:schemeClr val="tx1"/>
                </a:solidFill>
                <a:effectLst/>
                <a:latin typeface="+mn-lt"/>
                <a:ea typeface="+mn-ea"/>
                <a:cs typeface="+mn-cs"/>
              </a:rPr>
              <a:t> with the abstract notation. </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“Number talks” like this are very useful for comparing and learning new strategies.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Leads into next slide: </a:t>
            </a:r>
            <a:r>
              <a:rPr lang="en-GB" sz="1200" b="0" kern="1200" dirty="0">
                <a:solidFill>
                  <a:schemeClr val="tx1"/>
                </a:solidFill>
                <a:effectLst/>
                <a:latin typeface="+mn-lt"/>
                <a:ea typeface="+mn-ea"/>
                <a:cs typeface="+mn-cs"/>
              </a:rPr>
              <a:t>We’re now going to consider the final key principle,</a:t>
            </a:r>
            <a:r>
              <a:rPr lang="en-GB" sz="1200" b="0" kern="1200" baseline="0" dirty="0">
                <a:solidFill>
                  <a:schemeClr val="tx1"/>
                </a:solidFill>
                <a:effectLst/>
                <a:latin typeface="+mn-lt"/>
                <a:ea typeface="+mn-ea"/>
                <a:cs typeface="+mn-cs"/>
              </a:rPr>
              <a:t> mathematical thinking</a:t>
            </a:r>
            <a:r>
              <a:rPr lang="en-GB" sz="1200" b="1" kern="1200" baseline="0" dirty="0">
                <a:solidFill>
                  <a:schemeClr val="tx1"/>
                </a:solidFill>
                <a:effectLst/>
                <a:latin typeface="+mn-lt"/>
                <a:ea typeface="+mn-ea"/>
                <a:cs typeface="+mn-cs"/>
              </a:rPr>
              <a:t>.</a:t>
            </a:r>
            <a:endParaRPr lang="en-GB" sz="1200" b="1" kern="1200" dirty="0">
              <a:solidFill>
                <a:schemeClr val="tx1"/>
              </a:solidFill>
              <a:effectLst/>
              <a:latin typeface="+mn-lt"/>
              <a:ea typeface="+mn-ea"/>
              <a:cs typeface="+mn-cs"/>
            </a:endParaRP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21</a:t>
            </a:fld>
            <a:endParaRPr lang="en-GB"/>
          </a:p>
        </p:txBody>
      </p:sp>
    </p:spTree>
    <p:extLst>
      <p:ext uri="{BB962C8B-B14F-4D97-AF65-F5344CB8AC3E}">
        <p14:creationId xmlns:p14="http://schemas.microsoft.com/office/powerpoint/2010/main" val="202089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b="1" dirty="0"/>
              <a:t>Time: </a:t>
            </a:r>
            <a:r>
              <a:rPr lang="en-GB" b="0" dirty="0"/>
              <a:t>2 minutes</a:t>
            </a:r>
          </a:p>
          <a:p>
            <a:pPr marL="0" indent="0">
              <a:buNone/>
            </a:pPr>
            <a:r>
              <a:rPr lang="en-GB" b="1" dirty="0"/>
              <a:t>Purpose: </a:t>
            </a:r>
            <a:r>
              <a:rPr lang="en-GB" dirty="0"/>
              <a:t>Focus on the key principle of mathematical thinking</a:t>
            </a:r>
          </a:p>
          <a:p>
            <a:pPr marL="0" indent="0">
              <a:buNone/>
            </a:pPr>
            <a:r>
              <a:rPr lang="en-GB" b="1" dirty="0"/>
              <a:t>Facilitation:</a:t>
            </a:r>
            <a:r>
              <a:rPr lang="en-GB" b="1" baseline="0" dirty="0"/>
              <a:t> </a:t>
            </a:r>
            <a:r>
              <a:rPr lang="en-GB" dirty="0"/>
              <a:t>The final</a:t>
            </a:r>
            <a:r>
              <a:rPr lang="en-GB" baseline="0" dirty="0"/>
              <a:t> key principle to look at is Mathematical thinking. Read through the green box.</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Explain that </a:t>
            </a:r>
            <a:r>
              <a:rPr lang="en-GB" dirty="0"/>
              <a:t>Mathematical thinking happens</a:t>
            </a:r>
            <a:r>
              <a:rPr lang="en-GB" baseline="0" dirty="0"/>
              <a:t> at the same time as talking about maths and through conceptually representing mathematical ideas. It is therefore not always discrete (nor is conceptual understanding discrete from language and communication). However, there are some obvious techniques to develop mathematical thinking more openly.</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Leads into next slide: </a:t>
            </a:r>
            <a:r>
              <a:rPr lang="en-GB" b="0" baseline="0" dirty="0"/>
              <a:t>Prompts and questions for promoting mathematical thinking.</a:t>
            </a:r>
            <a:endParaRPr lang="en-GB" b="0" dirty="0"/>
          </a:p>
        </p:txBody>
      </p:sp>
      <p:sp>
        <p:nvSpPr>
          <p:cNvPr id="4" name="Slide Number Placeholder 3"/>
          <p:cNvSpPr>
            <a:spLocks noGrp="1"/>
          </p:cNvSpPr>
          <p:nvPr>
            <p:ph type="sldNum" sz="quarter" idx="10"/>
          </p:nvPr>
        </p:nvSpPr>
        <p:spPr/>
        <p:txBody>
          <a:bodyPr/>
          <a:lstStyle/>
          <a:p>
            <a:fld id="{E9E50561-7935-409E-8C88-949052C8D1F0}" type="slidenum">
              <a:rPr lang="en-GB" smtClean="0">
                <a:solidFill>
                  <a:prstClr val="black"/>
                </a:solidFill>
              </a:rPr>
              <a:pPr/>
              <a:t>22</a:t>
            </a:fld>
            <a:endParaRPr lang="en-GB">
              <a:solidFill>
                <a:prstClr val="black"/>
              </a:solidFill>
            </a:endParaRPr>
          </a:p>
        </p:txBody>
      </p:sp>
      <p:sp>
        <p:nvSpPr>
          <p:cNvPr id="5" name="Footer Placeholder 4"/>
          <p:cNvSpPr>
            <a:spLocks noGrp="1"/>
          </p:cNvSpPr>
          <p:nvPr>
            <p:ph type="ftr" sz="quarter" idx="11"/>
          </p:nvPr>
        </p:nvSpPr>
        <p:spPr/>
        <p:txBody>
          <a:bodyPr/>
          <a:lstStyle/>
          <a:p>
            <a:r>
              <a:rPr lang="en-GB">
                <a:solidFill>
                  <a:prstClr val="black"/>
                </a:solidFill>
              </a:rPr>
              <a:t>Copyright © Mathematics Mastery 2012</a:t>
            </a:r>
          </a:p>
        </p:txBody>
      </p:sp>
      <p:sp>
        <p:nvSpPr>
          <p:cNvPr id="6" name="Date Placeholder 5"/>
          <p:cNvSpPr>
            <a:spLocks noGrp="1"/>
          </p:cNvSpPr>
          <p:nvPr>
            <p:ph type="dt" idx="12"/>
          </p:nvPr>
        </p:nvSpPr>
        <p:spPr/>
        <p:txBody>
          <a:bodyPr/>
          <a:lstStyle/>
          <a:p>
            <a:endParaRPr lang="en-GB"/>
          </a:p>
        </p:txBody>
      </p:sp>
    </p:spTree>
    <p:extLst>
      <p:ext uri="{BB962C8B-B14F-4D97-AF65-F5344CB8AC3E}">
        <p14:creationId xmlns:p14="http://schemas.microsoft.com/office/powerpoint/2010/main" val="3108632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Time: </a:t>
            </a:r>
            <a:r>
              <a:rPr lang="en-GB" b="0" dirty="0"/>
              <a:t>4 minutes</a:t>
            </a:r>
          </a:p>
          <a:p>
            <a:r>
              <a:rPr lang="en-GB" b="1" dirty="0"/>
              <a:t>Purpose: </a:t>
            </a:r>
            <a:r>
              <a:rPr lang="en-GB" dirty="0"/>
              <a:t>Develop</a:t>
            </a:r>
            <a:r>
              <a:rPr lang="en-GB" baseline="0" dirty="0"/>
              <a:t> questioning to provide opportunities for mathematical thinking</a:t>
            </a:r>
            <a:endParaRPr lang="en-GB" dirty="0"/>
          </a:p>
          <a:p>
            <a:r>
              <a:rPr lang="en-GB" b="1" dirty="0"/>
              <a:t>Facilitation: </a:t>
            </a:r>
            <a:r>
              <a:rPr lang="en-GB" dirty="0"/>
              <a:t>Asking the right questions or giving thoughtful</a:t>
            </a:r>
            <a:r>
              <a:rPr lang="en-GB" baseline="0" dirty="0"/>
              <a:t> prompts</a:t>
            </a:r>
            <a:r>
              <a:rPr lang="en-GB" dirty="0"/>
              <a:t> can support the development</a:t>
            </a:r>
            <a:r>
              <a:rPr lang="en-GB" baseline="0" dirty="0"/>
              <a:t> of</a:t>
            </a:r>
            <a:r>
              <a:rPr lang="en-GB" dirty="0"/>
              <a:t> mathematical thinking.</a:t>
            </a:r>
            <a:r>
              <a:rPr lang="en-GB" baseline="0" dirty="0"/>
              <a:t> H</a:t>
            </a:r>
            <a:r>
              <a:rPr lang="en-GB" dirty="0"/>
              <a:t>ere are some good examples that should</a:t>
            </a:r>
            <a:r>
              <a:rPr lang="en-GB" baseline="0" dirty="0"/>
              <a:t> be planned for, although some teachers may automatically include them in their teaching. The Next Steps for Depth prompts have been included and there is further information about these available on the Toolkit. Ask participants to discuss which questions they think are most likely to develop their pupils, and reflect on the questioning they currently do throughout a lesson.</a:t>
            </a:r>
          </a:p>
          <a:p>
            <a:r>
              <a:rPr lang="en-GB" b="1" baseline="0" dirty="0"/>
              <a:t>Leads into next slide: </a:t>
            </a:r>
            <a:r>
              <a:rPr lang="en-GB" baseline="0" dirty="0"/>
              <a:t>Reflecting on today’s learning</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23</a:t>
            </a:fld>
            <a:endParaRPr lang="en-GB"/>
          </a:p>
        </p:txBody>
      </p:sp>
    </p:spTree>
    <p:extLst>
      <p:ext uri="{BB962C8B-B14F-4D97-AF65-F5344CB8AC3E}">
        <p14:creationId xmlns:p14="http://schemas.microsoft.com/office/powerpoint/2010/main" val="293058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Time: </a:t>
            </a:r>
            <a:r>
              <a:rPr lang="en-GB" sz="1200" b="0" kern="1200" dirty="0">
                <a:solidFill>
                  <a:schemeClr val="tx1"/>
                </a:solidFill>
                <a:effectLst/>
                <a:latin typeface="+mn-lt"/>
                <a:ea typeface="+mn-ea"/>
                <a:cs typeface="+mn-cs"/>
              </a:rPr>
              <a:t>1 minute</a:t>
            </a:r>
          </a:p>
          <a:p>
            <a:r>
              <a:rPr lang="en-GB" sz="1200" b="1" kern="1200" dirty="0">
                <a:solidFill>
                  <a:schemeClr val="tx1"/>
                </a:solidFill>
                <a:effectLst/>
                <a:latin typeface="+mn-lt"/>
                <a:ea typeface="+mn-ea"/>
                <a:cs typeface="+mn-cs"/>
              </a:rPr>
              <a:t>Purpose:</a:t>
            </a:r>
            <a:r>
              <a:rPr lang="en-GB" sz="1200" kern="1200" dirty="0">
                <a:solidFill>
                  <a:schemeClr val="tx1"/>
                </a:solidFill>
                <a:effectLst/>
                <a:latin typeface="+mn-lt"/>
                <a:ea typeface="+mn-ea"/>
                <a:cs typeface="+mn-cs"/>
              </a:rPr>
              <a:t> Overview</a:t>
            </a:r>
          </a:p>
          <a:p>
            <a:r>
              <a:rPr lang="en-GB" sz="1200" b="1" kern="1200" dirty="0">
                <a:solidFill>
                  <a:schemeClr val="tx1"/>
                </a:solidFill>
                <a:effectLst/>
                <a:latin typeface="+mn-lt"/>
                <a:ea typeface="+mn-ea"/>
                <a:cs typeface="+mn-cs"/>
              </a:rPr>
              <a:t>Facilitation:</a:t>
            </a:r>
            <a:r>
              <a:rPr lang="en-GB" sz="1200" kern="1200" dirty="0">
                <a:solidFill>
                  <a:schemeClr val="tx1"/>
                </a:solidFill>
                <a:effectLst/>
                <a:latin typeface="+mn-lt"/>
                <a:ea typeface="+mn-ea"/>
                <a:cs typeface="+mn-cs"/>
              </a:rPr>
              <a:t> Welcome colleagues to the session and the SKEW programme and explain the structure of the course. Explain that this introductory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session will build on the initial training and focus on how the Mathematics Mastery key principles inform how we teach mathematics, and will include examples of activities used both in Mathematics Mastery lessons</a:t>
            </a:r>
            <a:r>
              <a:rPr lang="en-GB" sz="1200" kern="1200" baseline="0" dirty="0">
                <a:solidFill>
                  <a:schemeClr val="tx1"/>
                </a:solidFill>
                <a:effectLst/>
                <a:latin typeface="+mn-lt"/>
                <a:ea typeface="+mn-ea"/>
                <a:cs typeface="+mn-cs"/>
              </a:rPr>
              <a:t> and at the teacher’s own level</a:t>
            </a:r>
            <a:r>
              <a:rPr lang="en-GB" sz="1200" kern="1200" dirty="0">
                <a:solidFill>
                  <a:schemeClr val="tx1"/>
                </a:solidFill>
                <a:effectLst/>
                <a:latin typeface="+mn-lt"/>
                <a:ea typeface="+mn-ea"/>
                <a:cs typeface="+mn-cs"/>
              </a:rPr>
              <a:t>.  There will be lots of mathematics to do, always thinking about and discussing how this will work in the classroom.</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2</a:t>
            </a:fld>
            <a:endParaRPr lang="en-GB"/>
          </a:p>
        </p:txBody>
      </p:sp>
    </p:spTree>
    <p:extLst>
      <p:ext uri="{BB962C8B-B14F-4D97-AF65-F5344CB8AC3E}">
        <p14:creationId xmlns:p14="http://schemas.microsoft.com/office/powerpoint/2010/main" val="2958896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b="1" dirty="0"/>
              <a:t>Time: </a:t>
            </a:r>
            <a:r>
              <a:rPr lang="en-GB" b="0" dirty="0"/>
              <a:t>2 minutes</a:t>
            </a:r>
          </a:p>
          <a:p>
            <a:pPr eaLnBrk="1" hangingPunct="1">
              <a:spcBef>
                <a:spcPct val="0"/>
              </a:spcBef>
            </a:pPr>
            <a:r>
              <a:rPr lang="en-GB" b="1" dirty="0"/>
              <a:t>Purpose:</a:t>
            </a:r>
            <a:r>
              <a:rPr lang="en-GB" dirty="0"/>
              <a:t> Reflection</a:t>
            </a:r>
          </a:p>
          <a:p>
            <a:pPr eaLnBrk="1" hangingPunct="1">
              <a:spcBef>
                <a:spcPct val="0"/>
              </a:spcBef>
            </a:pPr>
            <a:r>
              <a:rPr lang="en-GB" b="1" dirty="0"/>
              <a:t>Facilitation:</a:t>
            </a:r>
            <a:r>
              <a:rPr lang="en-GB" dirty="0"/>
              <a:t> Every SKEW session should</a:t>
            </a:r>
            <a:r>
              <a:rPr lang="en-GB" baseline="0" dirty="0"/>
              <a:t> end with a reflection and next steps. Discuss responses, or ask participants to jot down in their own notes. </a:t>
            </a:r>
            <a:endParaRPr lang="en-GB" dirty="0"/>
          </a:p>
          <a:p>
            <a:pPr eaLnBrk="1" hangingPunct="1">
              <a:spcBef>
                <a:spcPct val="0"/>
              </a:spcBef>
            </a:pPr>
            <a:endParaRPr lang="en-GB" dirty="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34A18F-F700-4B2A-B396-9B0084711639}" type="slidenum">
              <a:rPr lang="en-GB">
                <a:solidFill>
                  <a:prstClr val="black"/>
                </a:solidFill>
                <a:cs typeface="Arial" charset="0"/>
              </a:rPr>
              <a:pPr fontAlgn="base">
                <a:spcBef>
                  <a:spcPct val="0"/>
                </a:spcBef>
                <a:spcAft>
                  <a:spcPct val="0"/>
                </a:spcAft>
                <a:defRPr/>
              </a:pPr>
              <a:t>24</a:t>
            </a:fld>
            <a:endParaRPr lang="en-GB">
              <a:solidFill>
                <a:prstClr val="black"/>
              </a:solidFill>
              <a:cs typeface="Arial" charset="0"/>
            </a:endParaRPr>
          </a:p>
        </p:txBody>
      </p:sp>
      <p:sp>
        <p:nvSpPr>
          <p:cNvPr id="2" name="Date Placeholder 1"/>
          <p:cNvSpPr>
            <a:spLocks noGrp="1"/>
          </p:cNvSpPr>
          <p:nvPr>
            <p:ph type="dt" idx="10"/>
          </p:nvPr>
        </p:nvSpPr>
        <p:spPr/>
        <p:txBody>
          <a:bodyPr/>
          <a:lstStyle/>
          <a:p>
            <a:endParaRPr lang="en-GB"/>
          </a:p>
        </p:txBody>
      </p:sp>
    </p:spTree>
    <p:extLst>
      <p:ext uri="{BB962C8B-B14F-4D97-AF65-F5344CB8AC3E}">
        <p14:creationId xmlns:p14="http://schemas.microsoft.com/office/powerpoint/2010/main" val="300570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Firstly,</a:t>
            </a:r>
            <a:r>
              <a:rPr lang="en-GB" baseline="0" dirty="0"/>
              <a:t> we need to be aware of the sheer quantity of mathematical vocabulary that there is.  This list is just a small sample of the words that have a different meaning in mathematics than they do in other contexts – the volume of a shape, for example, is very different to the volume on a television set.  All these words need carful introduction and explanation, often, as in these cases, to be distinguished from other meanings.</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25</a:t>
            </a:fld>
            <a:endParaRPr lang="en-GB"/>
          </a:p>
        </p:txBody>
      </p:sp>
    </p:spTree>
    <p:extLst>
      <p:ext uri="{BB962C8B-B14F-4D97-AF65-F5344CB8AC3E}">
        <p14:creationId xmlns:p14="http://schemas.microsoft.com/office/powerpoint/2010/main" val="4001840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0531D0E-1225-4941-A6CA-2FABFB117AC0}" type="slidenum">
              <a:rPr lang="en-GB" smtClean="0">
                <a:solidFill>
                  <a:srgbClr val="000000"/>
                </a:solidFill>
              </a:rPr>
              <a:pPr/>
              <a:t>26</a:t>
            </a:fld>
            <a:endParaRPr lang="en-GB">
              <a:solidFill>
                <a:srgbClr val="000000"/>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think now about what happens when you put words together to</a:t>
            </a:r>
            <a:r>
              <a:rPr lang="en-US" baseline="0" dirty="0"/>
              <a:t> form sentences, or questions.  To us as teachers, this question seems simple and the answer is of course three.  If, however, I rearrange the words…then the answer is now twelve.  The questions look very similar indeed but have different answers, so it’s important to consider the structure of the sentences as well as the words within them. </a:t>
            </a:r>
            <a:r>
              <a:rPr lang="en-US" dirty="0"/>
              <a:t>A classic literacy</a:t>
            </a:r>
            <a:r>
              <a:rPr lang="en-US" baseline="0" dirty="0"/>
              <a:t> strategy to help with problems like this is to highlight the key words…</a:t>
            </a:r>
            <a:endParaRPr lang="en-US" dirty="0"/>
          </a:p>
        </p:txBody>
      </p:sp>
      <p:sp>
        <p:nvSpPr>
          <p:cNvPr id="2" name="Date Placeholder 1"/>
          <p:cNvSpPr>
            <a:spLocks noGrp="1"/>
          </p:cNvSpPr>
          <p:nvPr>
            <p:ph type="dt" idx="10"/>
          </p:nvPr>
        </p:nvSpPr>
        <p:spPr/>
        <p:txBody>
          <a:bodyPr/>
          <a:lstStyle/>
          <a:p>
            <a:endParaRPr lang="en-GB"/>
          </a:p>
        </p:txBody>
      </p:sp>
    </p:spTree>
    <p:extLst>
      <p:ext uri="{BB962C8B-B14F-4D97-AF65-F5344CB8AC3E}">
        <p14:creationId xmlns:p14="http://schemas.microsoft.com/office/powerpoint/2010/main" val="3113355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D396EC9-CC69-4A71-A137-F9BB8860BB28}" type="slidenum">
              <a:rPr lang="en-GB" smtClean="0">
                <a:solidFill>
                  <a:srgbClr val="000000"/>
                </a:solidFill>
              </a:rPr>
              <a:pPr/>
              <a:t>27</a:t>
            </a:fld>
            <a:endParaRPr lang="en-GB">
              <a:solidFill>
                <a:srgbClr val="000000"/>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r>
              <a:rPr lang="en-US" dirty="0"/>
              <a:t>….but as</a:t>
            </a:r>
            <a:r>
              <a:rPr lang="en-US" baseline="0" dirty="0"/>
              <a:t> you can see, in this case that’s not particularly helpful;  the words are the same and the key words are the same. To answer the question correctly, you really need to think about the structure.</a:t>
            </a:r>
            <a:endParaRPr lang="en-US" dirty="0"/>
          </a:p>
        </p:txBody>
      </p:sp>
      <p:sp>
        <p:nvSpPr>
          <p:cNvPr id="2" name="Date Placeholder 1"/>
          <p:cNvSpPr>
            <a:spLocks noGrp="1"/>
          </p:cNvSpPr>
          <p:nvPr>
            <p:ph type="dt" idx="10"/>
          </p:nvPr>
        </p:nvSpPr>
        <p:spPr/>
        <p:txBody>
          <a:bodyPr/>
          <a:lstStyle/>
          <a:p>
            <a:endParaRPr lang="en-GB"/>
          </a:p>
        </p:txBody>
      </p:sp>
    </p:spTree>
    <p:extLst>
      <p:ext uri="{BB962C8B-B14F-4D97-AF65-F5344CB8AC3E}">
        <p14:creationId xmlns:p14="http://schemas.microsoft.com/office/powerpoint/2010/main" val="444759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have to be careful with “short-cut” phrase that we may</a:t>
            </a:r>
            <a:r>
              <a:rPr lang="en-GB" baseline="0" dirty="0"/>
              <a:t> have been taught ourselves but aren’t actually correct (or at least aren’t always correct) and so can be very misleading.  This is a common phrase pupils often say…but it isn’t actually true. Looking at the calculation, you can see there are two minuses, negative three subtract four, but the answer isn’t positive seven.</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28</a:t>
            </a:fld>
            <a:endParaRPr lang="en-GB"/>
          </a:p>
        </p:txBody>
      </p:sp>
    </p:spTree>
    <p:extLst>
      <p:ext uri="{BB962C8B-B14F-4D97-AF65-F5344CB8AC3E}">
        <p14:creationId xmlns:p14="http://schemas.microsoft.com/office/powerpoint/2010/main" val="3110673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another one…but it only works for integers,</a:t>
            </a:r>
            <a:r>
              <a:rPr lang="en-GB" baseline="0" dirty="0"/>
              <a:t> not decimals, so again it is usually not true.</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29</a:t>
            </a:fld>
            <a:endParaRPr lang="en-GB"/>
          </a:p>
        </p:txBody>
      </p:sp>
    </p:spTree>
    <p:extLst>
      <p:ext uri="{BB962C8B-B14F-4D97-AF65-F5344CB8AC3E}">
        <p14:creationId xmlns:p14="http://schemas.microsoft.com/office/powerpoint/2010/main" val="4006446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another example of imprecise language.  It’s true that the value of a fraction is</a:t>
            </a:r>
            <a:r>
              <a:rPr lang="en-GB" baseline="0" dirty="0"/>
              <a:t> unchanged if you multiply or divide the numerator and denominator by the same number, but not generally if you add or subtract.  Also in this case, using terms like” top and bottom” aren’t helpful;  if we expect pupils to remember and use key vocabulary then we should use it ourselves at all times.</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30</a:t>
            </a:fld>
            <a:endParaRPr lang="en-GB"/>
          </a:p>
        </p:txBody>
      </p:sp>
    </p:spTree>
    <p:extLst>
      <p:ext uri="{BB962C8B-B14F-4D97-AF65-F5344CB8AC3E}">
        <p14:creationId xmlns:p14="http://schemas.microsoft.com/office/powerpoint/2010/main" val="2902636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brings us neatly to the expectations</a:t>
            </a:r>
            <a:r>
              <a:rPr lang="en-GB" baseline="0" dirty="0"/>
              <a:t> we should have of ourselves and our pupils.</a:t>
            </a:r>
          </a:p>
          <a:p>
            <a:r>
              <a:rPr lang="en-GB" baseline="0" dirty="0"/>
              <a:t>Firstly, modelling correct language, correct vocabulary and correct sentence structure at all times</a:t>
            </a:r>
          </a:p>
          <a:p>
            <a:r>
              <a:rPr lang="en-GB" baseline="0" dirty="0"/>
              <a:t>Then, expecting the same of our pupil and encouraging them and supporting them to do so, both in terms if vocabulary</a:t>
            </a:r>
          </a:p>
          <a:p>
            <a:r>
              <a:rPr lang="en-GB" baseline="0" dirty="0"/>
              <a:t>…and full sentences, the structure of which will help support their understanding and help to develop their reasoning skills</a:t>
            </a:r>
          </a:p>
          <a:p>
            <a:r>
              <a:rPr lang="en-GB" dirty="0"/>
              <a:t>….To achieve</a:t>
            </a:r>
            <a:r>
              <a:rPr lang="en-GB" baseline="0" dirty="0"/>
              <a:t> this, we need to create as many opportunities as we can for pupils to practise their mathematical talk, in particular to</a:t>
            </a:r>
          </a:p>
          <a:p>
            <a:r>
              <a:rPr lang="en-GB" baseline="0" dirty="0"/>
              <a:t>…help them move forward with their mathematical thinking by seeking out and describing patterns, coming up with and testing their own ideas and discoveries</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31</a:t>
            </a:fld>
            <a:endParaRPr lang="en-GB"/>
          </a:p>
        </p:txBody>
      </p:sp>
    </p:spTree>
    <p:extLst>
      <p:ext uri="{BB962C8B-B14F-4D97-AF65-F5344CB8AC3E}">
        <p14:creationId xmlns:p14="http://schemas.microsoft.com/office/powerpoint/2010/main" val="1144497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Some pupils may initially need encouragement to</a:t>
            </a:r>
            <a:r>
              <a:rPr lang="en-GB" baseline="0" dirty="0"/>
              <a:t> join in mathematical talk.  Remember we are trying to help them share ideas rather than just give an answer, which can sometimes be stressful.</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It’s often easier to start talks in pairs and employ strategies like think, pair, share to give pupils the time and space to formulate their ideas, and (if necessary) repeat the process to enable them to correct their language or re-phrase as whole sentences.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We also need to be clear about expectations of who’s talking when and listening to each other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Equally important, the answer to teacher’s question is often only the beginning of a session of mathematical talk – your follow-up questions are then really powerful in helping the pupils to think deeper and further into the topic being discussed.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It’s also important to realise that questions don’t need to be hard!  Choosing tasks that enable pupils to get into the mathematics is very important.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So,</a:t>
            </a:r>
            <a:r>
              <a:rPr lang="en-GB" baseline="0" dirty="0"/>
              <a:t> to finish off this presentation, here’s one for you:</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32</a:t>
            </a:fld>
            <a:endParaRPr lang="en-GB"/>
          </a:p>
        </p:txBody>
      </p:sp>
    </p:spTree>
    <p:extLst>
      <p:ext uri="{BB962C8B-B14F-4D97-AF65-F5344CB8AC3E}">
        <p14:creationId xmlns:p14="http://schemas.microsoft.com/office/powerpoint/2010/main" val="989453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a:t>
            </a:r>
            <a:r>
              <a:rPr lang="en-GB" baseline="0" dirty="0"/>
              <a:t> task is to count the number of dots you see on this slide, and then describe how you did it – did you count one by one or did you see a pattern?  Did you see it differently from anyone else in the room?  Remember to answer in full sentences!</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33</a:t>
            </a:fld>
            <a:endParaRPr lang="en-GB"/>
          </a:p>
        </p:txBody>
      </p:sp>
    </p:spTree>
    <p:extLst>
      <p:ext uri="{BB962C8B-B14F-4D97-AF65-F5344CB8AC3E}">
        <p14:creationId xmlns:p14="http://schemas.microsoft.com/office/powerpoint/2010/main" val="3060833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Time: </a:t>
            </a:r>
            <a:r>
              <a:rPr lang="en-GB" sz="1400" b="0" dirty="0"/>
              <a:t>3 minutes</a:t>
            </a:r>
          </a:p>
          <a:p>
            <a:r>
              <a:rPr lang="en-GB" sz="1400" b="1" dirty="0"/>
              <a:t>Purpose: </a:t>
            </a:r>
            <a:r>
              <a:rPr lang="en-GB" sz="1400" dirty="0"/>
              <a:t>Reflect on </a:t>
            </a:r>
            <a:r>
              <a:rPr lang="en-GB" sz="1400" dirty="0" err="1"/>
              <a:t>mindset</a:t>
            </a:r>
            <a:endParaRPr lang="en-GB" sz="1400" dirty="0"/>
          </a:p>
          <a:p>
            <a:r>
              <a:rPr lang="en-GB" sz="1400" b="1" dirty="0"/>
              <a:t>Facilitation: </a:t>
            </a:r>
            <a:r>
              <a:rPr lang="en-GB" sz="1400" dirty="0"/>
              <a:t>Explain one</a:t>
            </a:r>
            <a:r>
              <a:rPr lang="en-GB" sz="1400" baseline="0" dirty="0"/>
              <a:t> of the key aims of Mathematics Mastery is to increase pupil enjoyment and confidence in mathematics in order to help them to achieve success.  This principle is the same for us as teachers working on this subject knowledge course. As MMSL, you may not have all the answers to all the questions colleagues may have about the learning and teaching of maths, but working together looking at and discussing key issues you will all be on a learning journey deepening your own knowledge, week by week.  Remind colleagues about growth </a:t>
            </a:r>
            <a:r>
              <a:rPr lang="en-GB" sz="1400" baseline="0" dirty="0" err="1"/>
              <a:t>mindset</a:t>
            </a:r>
            <a:r>
              <a:rPr lang="en-GB" sz="1400" baseline="0" dirty="0"/>
              <a:t> (the belief we can all better if we apply enough effort) versus fixed </a:t>
            </a:r>
            <a:r>
              <a:rPr lang="en-GB" sz="1400" baseline="0" dirty="0" err="1"/>
              <a:t>mindset</a:t>
            </a:r>
            <a:r>
              <a:rPr lang="en-GB" sz="1400" baseline="0" dirty="0"/>
              <a:t> (the idea that you are “naturally good”, or bad, at something and that this cannot be changed). Discuss strategies for creating an environment that values challenge, risk and mistakes as well as the importance of process praise. How do we achieve this in our classrooms </a:t>
            </a:r>
            <a:r>
              <a:rPr lang="en-GB" sz="1400" b="0" baseline="0" dirty="0"/>
              <a:t>and</a:t>
            </a:r>
            <a:r>
              <a:rPr lang="en-GB" sz="1400" baseline="0" dirty="0"/>
              <a:t> in these sessions?</a:t>
            </a:r>
          </a:p>
          <a:p>
            <a:r>
              <a:rPr lang="en-GB" sz="1400" b="1" baseline="0" dirty="0"/>
              <a:t>Lead into next slide: </a:t>
            </a:r>
            <a:r>
              <a:rPr lang="en-GB" sz="1400" b="0" baseline="0" dirty="0"/>
              <a:t>Let’s start with a Do Now activity</a:t>
            </a:r>
            <a:endParaRPr lang="en-GB" sz="1400" b="0"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7</a:t>
            </a:fld>
            <a:endParaRPr lang="en-GB"/>
          </a:p>
        </p:txBody>
      </p:sp>
    </p:spTree>
    <p:extLst>
      <p:ext uri="{BB962C8B-B14F-4D97-AF65-F5344CB8AC3E}">
        <p14:creationId xmlns:p14="http://schemas.microsoft.com/office/powerpoint/2010/main" val="494238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Time: </a:t>
            </a:r>
            <a:r>
              <a:rPr lang="en-GB" sz="1200" b="0" kern="1200" dirty="0">
                <a:solidFill>
                  <a:schemeClr val="tx1"/>
                </a:solidFill>
                <a:effectLst/>
                <a:latin typeface="+mn-lt"/>
                <a:ea typeface="+mn-ea"/>
                <a:cs typeface="+mn-cs"/>
              </a:rPr>
              <a:t>5 minutes</a:t>
            </a:r>
          </a:p>
          <a:p>
            <a:r>
              <a:rPr lang="en-GB" sz="1200" b="1" kern="1200" dirty="0">
                <a:solidFill>
                  <a:schemeClr val="tx1"/>
                </a:solidFill>
                <a:effectLst/>
                <a:latin typeface="+mn-lt"/>
                <a:ea typeface="+mn-ea"/>
                <a:cs typeface="+mn-cs"/>
              </a:rPr>
              <a:t>Purpose: </a:t>
            </a:r>
            <a:r>
              <a:rPr lang="en-GB" sz="1200" kern="1200" dirty="0">
                <a:solidFill>
                  <a:schemeClr val="tx1"/>
                </a:solidFill>
                <a:effectLst/>
                <a:latin typeface="+mn-lt"/>
                <a:ea typeface="+mn-ea"/>
                <a:cs typeface="+mn-cs"/>
              </a:rPr>
              <a:t>What is number?</a:t>
            </a:r>
          </a:p>
          <a:p>
            <a:r>
              <a:rPr lang="en-GB" sz="1200" b="1" kern="1200" dirty="0">
                <a:solidFill>
                  <a:schemeClr val="tx1"/>
                </a:solidFill>
                <a:effectLst/>
                <a:latin typeface="+mn-lt"/>
                <a:ea typeface="+mn-ea"/>
                <a:cs typeface="+mn-cs"/>
              </a:rPr>
              <a:t>Facilitation: </a:t>
            </a:r>
            <a:r>
              <a:rPr lang="en-GB" sz="1200" kern="1200" dirty="0">
                <a:solidFill>
                  <a:schemeClr val="tx1"/>
                </a:solidFill>
                <a:effectLst/>
                <a:latin typeface="+mn-lt"/>
                <a:ea typeface="+mn-ea"/>
                <a:cs typeface="+mn-cs"/>
              </a:rPr>
              <a:t>Remind colleagues that Mathematics Mastery lessons all start with a “Do now” to get pupils engaged right from the start and here’s one for them!  Explain also that it’s a “talk task” and the idea is to get discussion going.  Allow 2 – 3 minutes for this and then take feedback. </a:t>
            </a:r>
          </a:p>
          <a:p>
            <a:r>
              <a:rPr lang="en-GB" sz="1200" i="1" kern="1200" dirty="0">
                <a:solidFill>
                  <a:schemeClr val="tx1"/>
                </a:solidFill>
                <a:effectLst/>
                <a:latin typeface="+mn-lt"/>
                <a:ea typeface="+mn-ea"/>
                <a:cs typeface="+mn-cs"/>
              </a:rPr>
              <a:t>Prompts (if needed) – What types of numbers are there?  What’s the difference between the numbers on a ruler than counting numbers?</a:t>
            </a:r>
          </a:p>
          <a:p>
            <a:r>
              <a:rPr lang="en-GB" sz="1200" b="1" i="0" kern="1200" dirty="0">
                <a:solidFill>
                  <a:schemeClr val="tx1"/>
                </a:solidFill>
                <a:effectLst/>
                <a:latin typeface="+mn-lt"/>
                <a:ea typeface="+mn-ea"/>
                <a:cs typeface="+mn-cs"/>
              </a:rPr>
              <a:t>Leads into next slide: </a:t>
            </a:r>
            <a:r>
              <a:rPr lang="en-GB" sz="1200" b="0" i="0" kern="1200" dirty="0">
                <a:solidFill>
                  <a:schemeClr val="tx1"/>
                </a:solidFill>
                <a:effectLst/>
                <a:latin typeface="+mn-lt"/>
                <a:ea typeface="+mn-ea"/>
                <a:cs typeface="+mn-cs"/>
              </a:rPr>
              <a:t>Feedback prompts</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8</a:t>
            </a:fld>
            <a:endParaRPr lang="en-GB"/>
          </a:p>
        </p:txBody>
      </p:sp>
    </p:spTree>
    <p:extLst>
      <p:ext uri="{BB962C8B-B14F-4D97-AF65-F5344CB8AC3E}">
        <p14:creationId xmlns:p14="http://schemas.microsoft.com/office/powerpoint/2010/main" val="1197312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Time: </a:t>
            </a:r>
            <a:r>
              <a:rPr lang="en-GB" sz="1200" b="0" kern="1200" dirty="0">
                <a:solidFill>
                  <a:schemeClr val="tx1"/>
                </a:solidFill>
                <a:effectLst/>
                <a:latin typeface="+mn-lt"/>
                <a:ea typeface="+mn-ea"/>
                <a:cs typeface="+mn-cs"/>
              </a:rPr>
              <a:t>5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Purpose: </a:t>
            </a:r>
            <a:r>
              <a:rPr lang="en-GB" sz="1200" kern="1200" dirty="0">
                <a:solidFill>
                  <a:schemeClr val="tx1"/>
                </a:solidFill>
                <a:effectLst/>
                <a:latin typeface="+mn-lt"/>
                <a:ea typeface="+mn-ea"/>
                <a:cs typeface="+mn-cs"/>
              </a:rPr>
              <a:t>Feedback on discussion</a:t>
            </a:r>
            <a:r>
              <a:rPr lang="en-GB" sz="1200" kern="1200" baseline="0" dirty="0">
                <a:solidFill>
                  <a:schemeClr val="tx1"/>
                </a:solidFill>
                <a:effectLst/>
                <a:latin typeface="+mn-lt"/>
                <a:ea typeface="+mn-ea"/>
                <a:cs typeface="+mn-cs"/>
              </a:rPr>
              <a:t> about number</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Facilitation: </a:t>
            </a:r>
            <a:r>
              <a:rPr lang="en-GB" sz="1200" kern="1200" dirty="0">
                <a:solidFill>
                  <a:schemeClr val="tx1"/>
                </a:solidFill>
                <a:effectLst/>
                <a:latin typeface="+mn-lt"/>
                <a:ea typeface="+mn-ea"/>
                <a:cs typeface="+mn-cs"/>
              </a:rPr>
              <a:t>Take feedback from the previous activity</a:t>
            </a:r>
            <a:r>
              <a:rPr lang="en-GB" sz="1200" kern="1200" baseline="0" dirty="0">
                <a:solidFill>
                  <a:schemeClr val="tx1"/>
                </a:solidFill>
                <a:effectLst/>
                <a:latin typeface="+mn-lt"/>
                <a:ea typeface="+mn-ea"/>
                <a:cs typeface="+mn-cs"/>
              </a:rPr>
              <a:t>. Were any of these words used in your discussion? Are any of the words here unfamiliar?  Do they help to clarify the differences between types of number? </a:t>
            </a:r>
          </a:p>
          <a:p>
            <a:r>
              <a:rPr lang="en-GB" sz="1200" kern="1200" dirty="0">
                <a:solidFill>
                  <a:schemeClr val="tx1"/>
                </a:solidFill>
                <a:effectLst/>
                <a:latin typeface="+mn-lt"/>
                <a:ea typeface="+mn-ea"/>
                <a:cs typeface="+mn-cs"/>
              </a:rPr>
              <a:t>Definitions:</a:t>
            </a:r>
          </a:p>
          <a:p>
            <a:r>
              <a:rPr lang="en-GB" sz="1200" b="0" i="1" u="sng" kern="1200" dirty="0">
                <a:solidFill>
                  <a:schemeClr val="tx1"/>
                </a:solidFill>
                <a:effectLst/>
                <a:latin typeface="+mn-lt"/>
                <a:ea typeface="+mn-ea"/>
                <a:cs typeface="+mn-cs"/>
              </a:rPr>
              <a:t>Continuous:</a:t>
            </a:r>
            <a:r>
              <a:rPr lang="en-GB" sz="1200" b="0" i="1" u="none"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no gaps within a number line. ‘Zoom in’ and you will always find a value between two other numbers. E.g. Height – if someone goes from x tall to y tall they have gone through every possible height in-between</a:t>
            </a:r>
          </a:p>
          <a:p>
            <a:r>
              <a:rPr lang="en-GB" sz="1200" b="0" i="1" u="sng" kern="1200" dirty="0">
                <a:solidFill>
                  <a:schemeClr val="tx1"/>
                </a:solidFill>
                <a:effectLst/>
                <a:latin typeface="+mn-lt"/>
                <a:ea typeface="+mn-ea"/>
                <a:cs typeface="+mn-cs"/>
              </a:rPr>
              <a:t>Discrete:</a:t>
            </a:r>
            <a:r>
              <a:rPr lang="en-GB" sz="1200" b="0" i="1" u="none"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separate and distinct. Specific values only. E.g. given shoe sizes. Someone moves from one shoe size into the next, e.g. a size 6 to size 6.5, or size 4 to size 5.</a:t>
            </a:r>
          </a:p>
          <a:p>
            <a:r>
              <a:rPr lang="en-GB" sz="1200" b="0" i="1" u="sng" kern="1200" dirty="0">
                <a:solidFill>
                  <a:schemeClr val="tx1"/>
                </a:solidFill>
                <a:effectLst/>
                <a:latin typeface="+mn-lt"/>
                <a:ea typeface="+mn-ea"/>
                <a:cs typeface="+mn-cs"/>
              </a:rPr>
              <a:t>Numeral:</a:t>
            </a:r>
            <a:r>
              <a:rPr lang="en-GB" sz="1200" b="0" i="1" u="none"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symbol used to represent a number</a:t>
            </a:r>
          </a:p>
          <a:p>
            <a:r>
              <a:rPr lang="en-GB" sz="1200" b="0" i="1" u="sng" kern="1200" dirty="0">
                <a:solidFill>
                  <a:schemeClr val="tx1"/>
                </a:solidFill>
                <a:effectLst/>
                <a:latin typeface="+mn-lt"/>
                <a:ea typeface="+mn-ea"/>
                <a:cs typeface="+mn-cs"/>
              </a:rPr>
              <a:t>Numbers:</a:t>
            </a:r>
            <a:r>
              <a:rPr lang="en-GB" sz="1200" b="0" i="1" u="none"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describe quantities or values</a:t>
            </a:r>
          </a:p>
          <a:p>
            <a:r>
              <a:rPr lang="en-GB" sz="1200" b="0" i="1" u="sng" kern="1200" dirty="0">
                <a:solidFill>
                  <a:schemeClr val="tx1"/>
                </a:solidFill>
                <a:effectLst/>
                <a:latin typeface="+mn-lt"/>
                <a:ea typeface="+mn-ea"/>
                <a:cs typeface="+mn-cs"/>
              </a:rPr>
              <a:t>Finite:</a:t>
            </a:r>
            <a:r>
              <a:rPr lang="en-GB" sz="1200" b="0" i="1" u="none"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limited in size, has an end point. E.g. the number of hours in each day</a:t>
            </a:r>
          </a:p>
          <a:p>
            <a:r>
              <a:rPr lang="en-GB" sz="1200" b="0" i="1" u="sng" kern="1200" dirty="0">
                <a:solidFill>
                  <a:schemeClr val="tx1"/>
                </a:solidFill>
                <a:effectLst/>
                <a:latin typeface="+mn-lt"/>
                <a:ea typeface="+mn-ea"/>
                <a:cs typeface="+mn-cs"/>
              </a:rPr>
              <a:t>Infinite:</a:t>
            </a:r>
            <a:r>
              <a:rPr lang="en-GB" sz="1200" b="0" i="1" u="none"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limitless or endless e.g. the idea you can always have one more</a:t>
            </a:r>
          </a:p>
          <a:p>
            <a:r>
              <a:rPr lang="en-GB" sz="1200" b="0" i="1" u="sng" kern="1200" dirty="0">
                <a:solidFill>
                  <a:schemeClr val="tx1"/>
                </a:solidFill>
                <a:effectLst/>
                <a:latin typeface="+mn-lt"/>
                <a:ea typeface="+mn-ea"/>
                <a:cs typeface="+mn-cs"/>
              </a:rPr>
              <a:t>Set:</a:t>
            </a:r>
            <a:r>
              <a:rPr lang="en-GB" sz="1200" b="0" i="1" u="none"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 collection of items. Order has no significance</a:t>
            </a:r>
          </a:p>
          <a:p>
            <a:r>
              <a:rPr lang="en-GB" sz="1200" b="0" i="1" u="sng" kern="1200" dirty="0">
                <a:solidFill>
                  <a:schemeClr val="tx1"/>
                </a:solidFill>
                <a:effectLst/>
                <a:latin typeface="+mn-lt"/>
                <a:ea typeface="+mn-ea"/>
                <a:cs typeface="+mn-cs"/>
              </a:rPr>
              <a:t>Counting number:</a:t>
            </a:r>
            <a:r>
              <a:rPr lang="en-GB" sz="1200" b="0" i="1" u="none"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 whole number from one to infinity</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t>
            </a:r>
          </a:p>
          <a:p>
            <a:r>
              <a:rPr lang="en-GB" sz="1200" b="0" i="1" u="sng" kern="1200" dirty="0">
                <a:solidFill>
                  <a:schemeClr val="tx1"/>
                </a:solidFill>
                <a:effectLst/>
                <a:latin typeface="+mn-lt"/>
                <a:ea typeface="+mn-ea"/>
                <a:cs typeface="+mn-cs"/>
              </a:rPr>
              <a:t>Quantity:</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 amount or number of something</a:t>
            </a:r>
          </a:p>
          <a:p>
            <a:r>
              <a:rPr lang="en-GB" sz="1200" b="0" i="1" u="sng" kern="1200" dirty="0">
                <a:solidFill>
                  <a:schemeClr val="tx1"/>
                </a:solidFill>
                <a:effectLst/>
                <a:latin typeface="+mn-lt"/>
                <a:ea typeface="+mn-ea"/>
                <a:cs typeface="+mn-cs"/>
              </a:rPr>
              <a:t>Compare: </a:t>
            </a:r>
            <a:r>
              <a:rPr lang="en-GB" sz="1200" kern="1200" dirty="0">
                <a:solidFill>
                  <a:schemeClr val="tx1"/>
                </a:solidFill>
                <a:effectLst/>
                <a:latin typeface="+mn-lt"/>
                <a:ea typeface="+mn-ea"/>
                <a:cs typeface="+mn-cs"/>
              </a:rPr>
              <a:t>note the similarity or dissimilarity between items</a:t>
            </a:r>
          </a:p>
          <a:p>
            <a:r>
              <a:rPr lang="en-GB" sz="1200" b="0" i="1" u="sng" kern="1200" dirty="0">
                <a:solidFill>
                  <a:schemeClr val="tx1"/>
                </a:solidFill>
                <a:effectLst/>
                <a:latin typeface="+mn-lt"/>
                <a:ea typeface="+mn-ea"/>
                <a:cs typeface="+mn-cs"/>
              </a:rPr>
              <a:t>Magnitude: </a:t>
            </a:r>
            <a:r>
              <a:rPr lang="en-GB" sz="1200" kern="1200" dirty="0">
                <a:solidFill>
                  <a:schemeClr val="tx1"/>
                </a:solidFill>
                <a:effectLst/>
                <a:latin typeface="+mn-lt"/>
                <a:ea typeface="+mn-ea"/>
                <a:cs typeface="+mn-cs"/>
              </a:rPr>
              <a:t>the relative size of an object</a:t>
            </a:r>
          </a:p>
          <a:p>
            <a:r>
              <a:rPr lang="en-GB" sz="1200" b="1" kern="1200" dirty="0">
                <a:solidFill>
                  <a:schemeClr val="tx1"/>
                </a:solidFill>
                <a:effectLst/>
                <a:latin typeface="+mn-lt"/>
                <a:ea typeface="+mn-ea"/>
                <a:cs typeface="+mn-cs"/>
              </a:rPr>
              <a:t>Leads into next slide: </a:t>
            </a:r>
            <a:r>
              <a:rPr lang="en-GB" sz="1200" b="0" kern="1200" dirty="0">
                <a:solidFill>
                  <a:schemeClr val="tx1"/>
                </a:solidFill>
                <a:effectLst/>
                <a:latin typeface="+mn-lt"/>
                <a:ea typeface="+mn-ea"/>
                <a:cs typeface="+mn-cs"/>
              </a:rPr>
              <a:t>Key principles: conceptual understanding.</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9</a:t>
            </a:fld>
            <a:endParaRPr lang="en-GB"/>
          </a:p>
        </p:txBody>
      </p:sp>
    </p:spTree>
    <p:extLst>
      <p:ext uri="{BB962C8B-B14F-4D97-AF65-F5344CB8AC3E}">
        <p14:creationId xmlns:p14="http://schemas.microsoft.com/office/powerpoint/2010/main" val="1956040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sz="1200" b="1" kern="1200" dirty="0">
                <a:solidFill>
                  <a:schemeClr val="tx1"/>
                </a:solidFill>
                <a:effectLst/>
                <a:latin typeface="+mn-lt"/>
                <a:ea typeface="+mn-ea"/>
                <a:cs typeface="+mn-cs"/>
              </a:rPr>
              <a:t>Time: </a:t>
            </a:r>
            <a:r>
              <a:rPr lang="en-GB" sz="1200" b="0" kern="1200" dirty="0">
                <a:solidFill>
                  <a:schemeClr val="tx1"/>
                </a:solidFill>
                <a:effectLst/>
                <a:latin typeface="+mn-lt"/>
                <a:ea typeface="+mn-ea"/>
                <a:cs typeface="+mn-cs"/>
              </a:rPr>
              <a:t>2 minutes</a:t>
            </a:r>
          </a:p>
          <a:p>
            <a:pPr marL="0" indent="0">
              <a:buNone/>
            </a:pPr>
            <a:r>
              <a:rPr lang="en-GB" sz="1200" b="1" kern="1200" dirty="0">
                <a:solidFill>
                  <a:schemeClr val="tx1"/>
                </a:solidFill>
                <a:effectLst/>
                <a:latin typeface="+mn-lt"/>
                <a:ea typeface="+mn-ea"/>
                <a:cs typeface="+mn-cs"/>
              </a:rPr>
              <a:t>Purpose: </a:t>
            </a:r>
            <a:r>
              <a:rPr lang="en-GB" sz="1200" kern="1200" dirty="0">
                <a:solidFill>
                  <a:schemeClr val="tx1"/>
                </a:solidFill>
                <a:effectLst/>
                <a:latin typeface="+mn-lt"/>
                <a:ea typeface="+mn-ea"/>
                <a:cs typeface="+mn-cs"/>
              </a:rPr>
              <a:t>An</a:t>
            </a:r>
            <a:r>
              <a:rPr lang="en-GB" sz="1200" kern="1200" baseline="0" dirty="0">
                <a:solidFill>
                  <a:schemeClr val="tx1"/>
                </a:solidFill>
                <a:effectLst/>
                <a:latin typeface="+mn-lt"/>
                <a:ea typeface="+mn-ea"/>
                <a:cs typeface="+mn-cs"/>
              </a:rPr>
              <a:t> overview of</a:t>
            </a:r>
            <a:r>
              <a:rPr lang="en-GB" sz="1200" kern="1200" dirty="0">
                <a:solidFill>
                  <a:schemeClr val="tx1"/>
                </a:solidFill>
                <a:effectLst/>
                <a:latin typeface="+mn-lt"/>
                <a:ea typeface="+mn-ea"/>
                <a:cs typeface="+mn-cs"/>
              </a:rPr>
              <a:t> the key principles</a:t>
            </a:r>
          </a:p>
          <a:p>
            <a:pPr marL="0" indent="0">
              <a:buNone/>
            </a:pPr>
            <a:r>
              <a:rPr lang="en-GB" sz="1200" b="1" kern="1200" dirty="0">
                <a:solidFill>
                  <a:schemeClr val="tx1"/>
                </a:solidFill>
                <a:effectLst/>
                <a:latin typeface="+mn-lt"/>
                <a:ea typeface="+mn-ea"/>
                <a:cs typeface="+mn-cs"/>
              </a:rPr>
              <a:t>Facilitation:</a:t>
            </a:r>
            <a:r>
              <a:rPr lang="en-GB" sz="1200" b="1"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This slide shows an overview of the Mathematics Mastery key principles. The lessons and professional development offered through the programme is all incorporate and revolve around these. Briefly read the headings</a:t>
            </a:r>
            <a:r>
              <a:rPr lang="en-GB" sz="1200" kern="1200" baseline="0" dirty="0">
                <a:solidFill>
                  <a:schemeClr val="tx1"/>
                </a:solidFill>
                <a:effectLst/>
                <a:latin typeface="+mn-lt"/>
                <a:ea typeface="+mn-ea"/>
                <a:cs typeface="+mn-cs"/>
              </a:rPr>
              <a:t> of each one and </a:t>
            </a:r>
            <a:r>
              <a:rPr lang="en-GB" sz="1200" kern="1200" dirty="0">
                <a:solidFill>
                  <a:schemeClr val="tx1"/>
                </a:solidFill>
                <a:effectLst/>
                <a:latin typeface="+mn-lt"/>
                <a:ea typeface="+mn-ea"/>
                <a:cs typeface="+mn-cs"/>
              </a:rPr>
              <a:t>explain that these will all be addressed throughout the rest of the session. The first to focus on is Conceptual</a:t>
            </a:r>
            <a:r>
              <a:rPr lang="en-GB" sz="1200" kern="1200" baseline="0" dirty="0">
                <a:solidFill>
                  <a:schemeClr val="tx1"/>
                </a:solidFill>
                <a:effectLst/>
                <a:latin typeface="+mn-lt"/>
                <a:ea typeface="+mn-ea"/>
                <a:cs typeface="+mn-cs"/>
              </a:rPr>
              <a:t> understanding – read through this explanation fully. </a:t>
            </a:r>
          </a:p>
          <a:p>
            <a:pPr marL="0" indent="0">
              <a:buNone/>
            </a:pPr>
            <a:r>
              <a:rPr lang="en-GB" sz="1200" b="1" kern="1200" baseline="0" dirty="0">
                <a:solidFill>
                  <a:schemeClr val="tx1"/>
                </a:solidFill>
                <a:effectLst/>
                <a:latin typeface="+mn-lt"/>
                <a:ea typeface="+mn-ea"/>
                <a:cs typeface="+mn-cs"/>
              </a:rPr>
              <a:t>Leads into next slide: </a:t>
            </a:r>
            <a:r>
              <a:rPr lang="en-GB" sz="1200" b="0" kern="1200" baseline="0" dirty="0">
                <a:solidFill>
                  <a:schemeClr val="tx1"/>
                </a:solidFill>
                <a:effectLst/>
                <a:latin typeface="+mn-lt"/>
                <a:ea typeface="+mn-ea"/>
                <a:cs typeface="+mn-cs"/>
              </a:rPr>
              <a:t>Having a look at some abstract representations</a:t>
            </a:r>
            <a:endParaRPr lang="en-GB" b="0" dirty="0"/>
          </a:p>
        </p:txBody>
      </p:sp>
      <p:sp>
        <p:nvSpPr>
          <p:cNvPr id="4" name="Slide Number Placeholder 3"/>
          <p:cNvSpPr>
            <a:spLocks noGrp="1"/>
          </p:cNvSpPr>
          <p:nvPr>
            <p:ph type="sldNum" sz="quarter" idx="10"/>
          </p:nvPr>
        </p:nvSpPr>
        <p:spPr/>
        <p:txBody>
          <a:bodyPr/>
          <a:lstStyle/>
          <a:p>
            <a:fld id="{E9E50561-7935-409E-8C88-949052C8D1F0}" type="slidenum">
              <a:rPr lang="en-GB" smtClean="0">
                <a:solidFill>
                  <a:prstClr val="black"/>
                </a:solidFill>
              </a:rPr>
              <a:pPr/>
              <a:t>10</a:t>
            </a:fld>
            <a:endParaRPr lang="en-GB">
              <a:solidFill>
                <a:prstClr val="black"/>
              </a:solidFill>
            </a:endParaRPr>
          </a:p>
        </p:txBody>
      </p:sp>
      <p:sp>
        <p:nvSpPr>
          <p:cNvPr id="5" name="Footer Placeholder 4"/>
          <p:cNvSpPr>
            <a:spLocks noGrp="1"/>
          </p:cNvSpPr>
          <p:nvPr>
            <p:ph type="ftr" sz="quarter" idx="11"/>
          </p:nvPr>
        </p:nvSpPr>
        <p:spPr/>
        <p:txBody>
          <a:bodyPr/>
          <a:lstStyle/>
          <a:p>
            <a:r>
              <a:rPr lang="en-GB">
                <a:solidFill>
                  <a:prstClr val="black"/>
                </a:solidFill>
              </a:rPr>
              <a:t>Copyright © Mathematics Mastery 2012</a:t>
            </a:r>
          </a:p>
        </p:txBody>
      </p:sp>
      <p:sp>
        <p:nvSpPr>
          <p:cNvPr id="6" name="Date Placeholder 5"/>
          <p:cNvSpPr>
            <a:spLocks noGrp="1"/>
          </p:cNvSpPr>
          <p:nvPr>
            <p:ph type="dt" idx="12"/>
          </p:nvPr>
        </p:nvSpPr>
        <p:spPr/>
        <p:txBody>
          <a:bodyPr/>
          <a:lstStyle/>
          <a:p>
            <a:endParaRPr lang="en-GB"/>
          </a:p>
        </p:txBody>
      </p:sp>
    </p:spTree>
    <p:extLst>
      <p:ext uri="{BB962C8B-B14F-4D97-AF65-F5344CB8AC3E}">
        <p14:creationId xmlns:p14="http://schemas.microsoft.com/office/powerpoint/2010/main" val="1516176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Time: </a:t>
            </a:r>
            <a:r>
              <a:rPr lang="en-GB" b="0" dirty="0"/>
              <a:t>3 minutes</a:t>
            </a:r>
          </a:p>
          <a:p>
            <a:r>
              <a:rPr lang="en-GB" b="1" dirty="0"/>
              <a:t>Purpose: </a:t>
            </a:r>
            <a:r>
              <a:rPr lang="en-GB" dirty="0"/>
              <a:t>Abstract symbols are meaningless without understanding</a:t>
            </a:r>
          </a:p>
          <a:p>
            <a:r>
              <a:rPr lang="en-GB" b="1" dirty="0"/>
              <a:t>Facilitation: </a:t>
            </a:r>
            <a:r>
              <a:rPr lang="en-GB" dirty="0"/>
              <a:t>Ask participants to discuss in pairs (1 min) what these symbols</a:t>
            </a:r>
            <a:r>
              <a:rPr lang="en-GB" baseline="0" dirty="0"/>
              <a:t> mean. They are all symbols for the number 5 but without an understanding of what 5 is, they are all meaningless symbols. </a:t>
            </a:r>
          </a:p>
          <a:p>
            <a:r>
              <a:rPr lang="en-GB" b="1" baseline="0" dirty="0"/>
              <a:t>Leads into next slide:  </a:t>
            </a:r>
            <a:r>
              <a:rPr lang="en-GB" baseline="0" dirty="0"/>
              <a:t>What would help us to understand the number 5 better?</a:t>
            </a:r>
            <a:endParaRPr lang="en-GB" dirty="0"/>
          </a:p>
        </p:txBody>
      </p:sp>
      <p:sp>
        <p:nvSpPr>
          <p:cNvPr id="4" name="Slide Number Placeholder 3"/>
          <p:cNvSpPr>
            <a:spLocks noGrp="1"/>
          </p:cNvSpPr>
          <p:nvPr>
            <p:ph type="sldNum" sz="quarter" idx="10"/>
          </p:nvPr>
        </p:nvSpPr>
        <p:spPr/>
        <p:txBody>
          <a:bodyPr/>
          <a:lstStyle/>
          <a:p>
            <a:fld id="{442F9D8C-9A11-D844-A70C-94F438858819}" type="slidenum">
              <a:rPr lang="en-US" smtClean="0">
                <a:solidFill>
                  <a:prstClr val="black"/>
                </a:solidFill>
              </a:rPr>
              <a:pPr/>
              <a:t>11</a:t>
            </a:fld>
            <a:endParaRPr lang="en-US" dirty="0">
              <a:solidFill>
                <a:prstClr val="black"/>
              </a:solidFill>
            </a:endParaRPr>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2225314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b="1" dirty="0"/>
              <a:t>Time: </a:t>
            </a:r>
            <a:r>
              <a:rPr lang="en-GB" b="0" dirty="0"/>
              <a:t>4 minutes</a:t>
            </a:r>
          </a:p>
          <a:p>
            <a:pPr eaLnBrk="1" hangingPunct="1"/>
            <a:r>
              <a:rPr lang="en-GB" b="1" dirty="0"/>
              <a:t>Purpose: </a:t>
            </a:r>
            <a:r>
              <a:rPr lang="en-GB" b="0" dirty="0"/>
              <a:t>To understand the CPA approach</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Facilitation:</a:t>
            </a:r>
            <a:r>
              <a:rPr lang="en-GB" b="1" baseline="0" dirty="0"/>
              <a:t> </a:t>
            </a:r>
            <a:r>
              <a:rPr lang="en-GB" sz="1200" b="0" kern="1200" baseline="0" dirty="0">
                <a:solidFill>
                  <a:schemeClr val="tx1"/>
                </a:solidFill>
                <a:effectLst/>
                <a:latin typeface="+mn-lt"/>
                <a:ea typeface="+mn-ea"/>
                <a:cs typeface="+mn-cs"/>
              </a:rPr>
              <a:t>Explain that t</a:t>
            </a:r>
            <a:r>
              <a:rPr lang="en-GB" sz="1200" kern="1200" dirty="0">
                <a:solidFill>
                  <a:schemeClr val="tx1"/>
                </a:solidFill>
                <a:effectLst/>
                <a:latin typeface="+mn-lt"/>
                <a:ea typeface="+mn-ea"/>
                <a:cs typeface="+mn-cs"/>
              </a:rPr>
              <a:t>he concrete pictorial abstract approach is not a new concept that Mathematics Mastery has ‘discovered’. It is based on research by Jerome Bruner, a psychologist who has worked extensively in the field of educational research, in 1960s. He summarised the process of learning by saying that for the learning of anything abstract, it must be </a:t>
            </a:r>
            <a:r>
              <a:rPr lang="en-GB" sz="1200" i="1" kern="1200" dirty="0">
                <a:solidFill>
                  <a:schemeClr val="tx1"/>
                </a:solidFill>
                <a:effectLst/>
                <a:latin typeface="+mn-lt"/>
                <a:ea typeface="+mn-ea"/>
                <a:cs typeface="+mn-cs"/>
              </a:rPr>
              <a:t>experienced </a:t>
            </a:r>
            <a:r>
              <a:rPr lang="en-GB" sz="1200" kern="1200" dirty="0">
                <a:solidFill>
                  <a:schemeClr val="tx1"/>
                </a:solidFill>
                <a:effectLst/>
                <a:latin typeface="+mn-lt"/>
                <a:ea typeface="+mn-ea"/>
                <a:cs typeface="+mn-cs"/>
              </a:rPr>
              <a:t>first.</a:t>
            </a:r>
            <a:r>
              <a:rPr lang="en-GB" sz="1200" kern="1200" baseline="0" dirty="0">
                <a:solidFill>
                  <a:schemeClr val="tx1"/>
                </a:solidFill>
                <a:effectLst/>
                <a:latin typeface="+mn-lt"/>
                <a:ea typeface="+mn-ea"/>
                <a:cs typeface="+mn-cs"/>
              </a:rPr>
              <a:t> B</a:t>
            </a:r>
            <a:r>
              <a:rPr lang="en-GB" sz="1200" kern="1200" dirty="0">
                <a:solidFill>
                  <a:schemeClr val="tx1"/>
                </a:solidFill>
                <a:effectLst/>
                <a:latin typeface="+mn-lt"/>
                <a:ea typeface="+mn-ea"/>
                <a:cs typeface="+mn-cs"/>
              </a:rPr>
              <a:t>y experienced, we mean the manipulation of real objects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seeing how they can then be represented pictorially before the symbols are introduced. </a:t>
            </a:r>
            <a:r>
              <a:rPr lang="en-GB" sz="1200" u="sng" kern="1200" dirty="0">
                <a:solidFill>
                  <a:schemeClr val="tx1"/>
                </a:solidFill>
                <a:effectLst/>
                <a:latin typeface="+mn-lt"/>
                <a:ea typeface="+mn-ea"/>
                <a:cs typeface="+mn-cs"/>
              </a:rPr>
              <a:t>Initially</a:t>
            </a:r>
            <a:r>
              <a:rPr lang="en-GB" sz="1200" kern="1200" baseline="0" dirty="0">
                <a:solidFill>
                  <a:schemeClr val="tx1"/>
                </a:solidFill>
                <a:effectLst/>
                <a:latin typeface="+mn-lt"/>
                <a:ea typeface="+mn-ea"/>
                <a:cs typeface="+mn-cs"/>
              </a:rPr>
              <a:t> it is a linear process starting with the concrete. Run animation. </a:t>
            </a:r>
            <a:r>
              <a:rPr lang="en-GB" sz="1200" b="0" kern="1200" baseline="0" dirty="0">
                <a:solidFill>
                  <a:schemeClr val="tx1"/>
                </a:solidFill>
                <a:effectLst/>
                <a:latin typeface="+mn-lt"/>
                <a:ea typeface="+mn-ea"/>
                <a:cs typeface="+mn-cs"/>
              </a:rPr>
              <a:t>Emphasise that the concrete apples can be represented by other abstract /objects that can be manipulated, e.g. counter/cube. Make these links explicit and likewise with the picture of the apples and the dots. The speech bubble is the phonetic spelling of five.</a:t>
            </a: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However, for pupils </a:t>
            </a:r>
            <a:r>
              <a:rPr lang="en-GB" sz="1200" kern="1200" dirty="0">
                <a:solidFill>
                  <a:schemeClr val="tx1"/>
                </a:solidFill>
                <a:effectLst/>
                <a:latin typeface="+mn-lt"/>
                <a:ea typeface="+mn-ea"/>
                <a:cs typeface="+mn-cs"/>
              </a:rPr>
              <a:t>to develop understanding of a concept fully, reinforcement is achieved by </a:t>
            </a:r>
            <a:r>
              <a:rPr lang="en-GB" sz="1200" b="1" kern="1200" dirty="0">
                <a:solidFill>
                  <a:schemeClr val="tx1"/>
                </a:solidFill>
                <a:effectLst/>
                <a:latin typeface="+mn-lt"/>
                <a:ea typeface="+mn-ea"/>
                <a:cs typeface="+mn-cs"/>
              </a:rPr>
              <a:t>going back and forth</a:t>
            </a:r>
            <a:r>
              <a:rPr lang="en-GB" sz="1200" kern="1200" dirty="0">
                <a:solidFill>
                  <a:schemeClr val="tx1"/>
                </a:solidFill>
                <a:effectLst/>
                <a:latin typeface="+mn-lt"/>
                <a:ea typeface="+mn-ea"/>
                <a:cs typeface="+mn-cs"/>
              </a:rPr>
              <a:t> between these representations.</a:t>
            </a:r>
            <a:r>
              <a:rPr lang="en-GB" sz="1200" kern="1200" baseline="0" dirty="0">
                <a:solidFill>
                  <a:schemeClr val="tx1"/>
                </a:solidFill>
                <a:effectLst/>
                <a:latin typeface="+mn-lt"/>
                <a:ea typeface="+mn-ea"/>
                <a:cs typeface="+mn-cs"/>
              </a:rPr>
              <a:t> </a:t>
            </a:r>
            <a:r>
              <a:rPr lang="en-GB" baseline="0" dirty="0"/>
              <a:t>What’s important when we have learnt the symbol is that we should not then lose sight of what the “five-ness of five” means; we need to work with the abstract alongside the pictorial and the concrete to maintain and deepen understanding. </a:t>
            </a:r>
            <a:r>
              <a:rPr lang="en-GB" sz="1200" kern="1200" baseline="0" dirty="0">
                <a:solidFill>
                  <a:schemeClr val="tx1"/>
                </a:solidFill>
                <a:effectLst/>
                <a:latin typeface="+mn-lt"/>
                <a:ea typeface="+mn-ea"/>
                <a:cs typeface="+mn-cs"/>
              </a:rPr>
              <a:t>Repeat the language from the key principles triangle: </a:t>
            </a:r>
            <a:r>
              <a:rPr kumimoji="0" lang="en-GB" sz="1200" b="0" i="1" u="none" strike="noStrike" kern="0" cap="none" spc="0" normalizeH="0" baseline="0" noProof="0" dirty="0">
                <a:ln>
                  <a:noFill/>
                </a:ln>
                <a:solidFill>
                  <a:schemeClr val="tx1"/>
                </a:solidFill>
                <a:effectLst/>
                <a:uLnTx/>
                <a:uFillTx/>
                <a:latin typeface="Georgia" panose="02040502050405020303" pitchFamily="18" charset="0"/>
                <a:ea typeface="+mn-ea"/>
                <a:cs typeface="+mn-cs"/>
              </a:rPr>
              <a:t>Pupils</a:t>
            </a:r>
            <a:r>
              <a:rPr kumimoji="0" lang="en-GB" sz="1200" b="0" i="1" u="none" strike="noStrike" kern="0" cap="none" spc="0" normalizeH="0" noProof="0" dirty="0">
                <a:ln>
                  <a:noFill/>
                </a:ln>
                <a:effectLst/>
                <a:uLnTx/>
                <a:uFillTx/>
                <a:latin typeface="Georgia" panose="02040502050405020303" pitchFamily="18" charset="0"/>
              </a:rPr>
              <a:t> </a:t>
            </a:r>
            <a:r>
              <a:rPr kumimoji="0" lang="en-GB" sz="1200" b="0" i="1" u="none" strike="noStrike" kern="0" cap="none" spc="0" normalizeH="0" baseline="0" noProof="0" dirty="0">
                <a:ln>
                  <a:noFill/>
                </a:ln>
                <a:effectLst/>
                <a:uLnTx/>
                <a:uFillTx/>
                <a:latin typeface="Georgia" panose="02040502050405020303" pitchFamily="18" charset="0"/>
              </a:rPr>
              <a:t>make connections between different representations and </a:t>
            </a:r>
            <a:r>
              <a:rPr lang="en-GB" sz="1200" i="1" kern="0" dirty="0">
                <a:latin typeface="Georgia" panose="02040502050405020303" pitchFamily="18" charset="0"/>
              </a:rPr>
              <a:t>consider </a:t>
            </a:r>
            <a:r>
              <a:rPr kumimoji="0" lang="en-GB" sz="1200" b="0" i="1" u="none" strike="noStrike" kern="0" cap="none" spc="0" normalizeH="0" baseline="0" noProof="0" dirty="0">
                <a:ln>
                  <a:noFill/>
                </a:ln>
                <a:effectLst/>
                <a:uLnTx/>
                <a:uFillTx/>
                <a:latin typeface="Georgia" panose="02040502050405020303" pitchFamily="18" charset="0"/>
              </a:rPr>
              <a:t>what different representations stress and ignore.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chemeClr val="tx1"/>
                </a:solidFill>
                <a:effectLst/>
                <a:uLnTx/>
                <a:uFillTx/>
                <a:latin typeface="Georgia" panose="02040502050405020303" pitchFamily="18" charset="0"/>
                <a:ea typeface="+mn-ea"/>
                <a:cs typeface="+mn-cs"/>
              </a:rPr>
              <a:t>Leads into next slide: </a:t>
            </a:r>
            <a:r>
              <a:rPr kumimoji="0" lang="en-GB" sz="1200" b="0" i="0" u="none" strike="noStrike" kern="0" cap="none" spc="0" normalizeH="0" baseline="0" noProof="0" dirty="0">
                <a:ln>
                  <a:noFill/>
                </a:ln>
                <a:solidFill>
                  <a:schemeClr val="tx1"/>
                </a:solidFill>
                <a:effectLst/>
                <a:uLnTx/>
                <a:uFillTx/>
                <a:latin typeface="Georgia" panose="02040502050405020303" pitchFamily="18" charset="0"/>
                <a:ea typeface="+mn-ea"/>
                <a:cs typeface="+mn-cs"/>
              </a:rPr>
              <a:t>Further explore multiple representations.</a:t>
            </a: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B9689E-BE78-41BA-8384-AB5AA9FD81A8}" type="slidenum">
              <a:rPr lang="en-GB" smtClean="0"/>
              <a:t>12</a:t>
            </a:fld>
            <a:endParaRPr lang="en-GB"/>
          </a:p>
        </p:txBody>
      </p:sp>
    </p:spTree>
    <p:extLst>
      <p:ext uri="{BB962C8B-B14F-4D97-AF65-F5344CB8AC3E}">
        <p14:creationId xmlns:p14="http://schemas.microsoft.com/office/powerpoint/2010/main" val="560882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Time: </a:t>
            </a:r>
            <a:r>
              <a:rPr lang="en-GB" sz="1200" b="0" kern="1200" dirty="0">
                <a:solidFill>
                  <a:schemeClr val="tx1"/>
                </a:solidFill>
                <a:effectLst/>
                <a:latin typeface="+mn-lt"/>
                <a:ea typeface="+mn-ea"/>
                <a:cs typeface="+mn-cs"/>
              </a:rPr>
              <a:t>5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Purpose: </a:t>
            </a:r>
            <a:r>
              <a:rPr lang="en-GB" sz="1200" kern="1200" dirty="0">
                <a:solidFill>
                  <a:schemeClr val="tx1"/>
                </a:solidFill>
                <a:effectLst/>
                <a:latin typeface="+mn-lt"/>
                <a:ea typeface="+mn-ea"/>
                <a:cs typeface="+mn-cs"/>
              </a:rPr>
              <a:t>Developing conceptual understanding through</a:t>
            </a:r>
            <a:r>
              <a:rPr lang="en-GB" sz="1200" kern="1200" baseline="0" dirty="0">
                <a:solidFill>
                  <a:schemeClr val="tx1"/>
                </a:solidFill>
                <a:effectLst/>
                <a:latin typeface="+mn-lt"/>
                <a:ea typeface="+mn-ea"/>
                <a:cs typeface="+mn-cs"/>
              </a:rPr>
              <a:t> multiple representations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Facilitation: </a:t>
            </a:r>
            <a:r>
              <a:rPr lang="en-GB" sz="1200" b="0" kern="1200" baseline="0" dirty="0">
                <a:solidFill>
                  <a:schemeClr val="tx1"/>
                </a:solidFill>
                <a:effectLst/>
                <a:latin typeface="+mn-lt"/>
                <a:ea typeface="+mn-ea"/>
                <a:cs typeface="+mn-cs"/>
              </a:rPr>
              <a:t>Get teachers to </a:t>
            </a:r>
            <a:r>
              <a:rPr lang="en-GB" sz="1200" b="0" i="0" kern="1200" baseline="0" dirty="0">
                <a:solidFill>
                  <a:schemeClr val="tx1"/>
                </a:solidFill>
                <a:effectLst/>
                <a:latin typeface="+mn-lt"/>
                <a:ea typeface="+mn-ea"/>
                <a:cs typeface="+mn-cs"/>
              </a:rPr>
              <a:t>d</a:t>
            </a:r>
            <a:r>
              <a:rPr lang="en-GB" sz="1200" i="0" kern="1200" baseline="0" dirty="0">
                <a:solidFill>
                  <a:schemeClr val="tx1"/>
                </a:solidFill>
                <a:effectLst/>
                <a:latin typeface="+mn-lt"/>
                <a:ea typeface="+mn-ea"/>
                <a:cs typeface="+mn-cs"/>
              </a:rPr>
              <a:t>iscuss the advantages and limitations of each representation: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i="0" kern="1200" baseline="0" dirty="0">
                <a:solidFill>
                  <a:schemeClr val="tx1"/>
                </a:solidFill>
                <a:effectLst/>
                <a:latin typeface="+mn-lt"/>
                <a:ea typeface="+mn-ea"/>
                <a:cs typeface="+mn-cs"/>
              </a:rPr>
              <a:t>Using Dienes reveals the place value aspect of the number and allows clear links between the magnitude of each place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i="0" kern="1200" baseline="0" dirty="0">
                <a:solidFill>
                  <a:schemeClr val="tx1"/>
                </a:solidFill>
                <a:effectLst/>
                <a:latin typeface="+mn-lt"/>
                <a:ea typeface="+mn-ea"/>
                <a:cs typeface="+mn-cs"/>
              </a:rPr>
              <a:t>Abstract symbols are the more efficient way to record numbers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i="0" kern="1200" baseline="0" dirty="0">
                <a:solidFill>
                  <a:schemeClr val="tx1"/>
                </a:solidFill>
                <a:effectLst/>
                <a:latin typeface="+mn-lt"/>
                <a:ea typeface="+mn-ea"/>
                <a:cs typeface="+mn-cs"/>
              </a:rPr>
              <a:t>One-to-one correspondence,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i="0" kern="1200" baseline="0" dirty="0">
                <a:solidFill>
                  <a:schemeClr val="tx1"/>
                </a:solidFill>
                <a:effectLst/>
                <a:latin typeface="+mn-lt"/>
                <a:ea typeface="+mn-ea"/>
                <a:cs typeface="+mn-cs"/>
              </a:rPr>
              <a:t>Tally - normally used in a data recording situation. This representation reveals that 36 = 6 x 5 + 1 showing that it is not divisible by five.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i="0" kern="1200" baseline="0" dirty="0">
                <a:solidFill>
                  <a:schemeClr val="tx1"/>
                </a:solidFill>
                <a:effectLst/>
                <a:latin typeface="+mn-lt"/>
                <a:ea typeface="+mn-ea"/>
                <a:cs typeface="+mn-cs"/>
              </a:rPr>
              <a:t>A 6 x 6 grid shows that 36 is a square number. Can you use this to see that 36 is 11 more that 5</a:t>
            </a:r>
            <a:r>
              <a:rPr lang="en-GB" sz="1200" i="0" kern="1200" baseline="30000" dirty="0">
                <a:solidFill>
                  <a:schemeClr val="tx1"/>
                </a:solidFill>
                <a:effectLst/>
                <a:latin typeface="+mn-lt"/>
                <a:ea typeface="+mn-ea"/>
                <a:cs typeface="+mn-cs"/>
              </a:rPr>
              <a:t>2 </a:t>
            </a:r>
            <a:r>
              <a:rPr lang="en-GB" sz="1200" i="0" kern="1200" baseline="0" dirty="0">
                <a:solidFill>
                  <a:schemeClr val="tx1"/>
                </a:solidFill>
                <a:effectLst/>
                <a:latin typeface="+mn-lt"/>
                <a:ea typeface="+mn-ea"/>
                <a:cs typeface="+mn-cs"/>
              </a:rPr>
              <a:t>or 20 more than 4</a:t>
            </a:r>
            <a:r>
              <a:rPr lang="en-GB" sz="1200" i="0" kern="1200" baseline="30000" dirty="0">
                <a:solidFill>
                  <a:schemeClr val="tx1"/>
                </a:solidFill>
                <a:effectLst/>
                <a:latin typeface="+mn-lt"/>
                <a:ea typeface="+mn-ea"/>
                <a:cs typeface="+mn-cs"/>
              </a:rPr>
              <a:t>2 </a:t>
            </a:r>
            <a:r>
              <a:rPr lang="en-GB" sz="1200" i="0" kern="1200" baseline="0" dirty="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i="0" kern="1200" baseline="0" dirty="0">
                <a:solidFill>
                  <a:schemeClr val="tx1"/>
                </a:solidFill>
                <a:effectLst/>
                <a:latin typeface="+mn-lt"/>
                <a:ea typeface="+mn-ea"/>
                <a:cs typeface="+mn-cs"/>
              </a:rPr>
              <a:t>The bead string is arranged to show two groups of 18 – is this the best way? Does this support understanding of even numbers? How else could 36 be partitioned?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0" kern="1200" baseline="0" dirty="0">
                <a:solidFill>
                  <a:schemeClr val="tx1"/>
                </a:solidFill>
                <a:effectLst/>
                <a:latin typeface="+mn-lt"/>
                <a:ea typeface="+mn-ea"/>
                <a:cs typeface="+mn-cs"/>
              </a:rPr>
              <a:t>The focus here is for participants to identify the opportunities available through multiple representations to reveal underlying structures and make connections between aspects of mathematics.  The concrete and/or pictorial representation of the number is more useful to develop a conceptual understanding that the place value abstract representation. However, the place-value representation has its place in developing a conceptual understanding as it is more efficient to record numbers in abstract form.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Leads into next slide: </a:t>
            </a:r>
            <a:r>
              <a:rPr lang="en-GB" sz="1200" i="0" kern="1200" baseline="0" dirty="0">
                <a:solidFill>
                  <a:schemeClr val="tx1"/>
                </a:solidFill>
                <a:effectLst/>
                <a:latin typeface="+mn-lt"/>
                <a:ea typeface="+mn-ea"/>
                <a:cs typeface="+mn-cs"/>
              </a:rPr>
              <a:t>What manipulatives do we have?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045D82D3-9EA0-47DF-BB4F-49DAE89AE890}" type="slidenum">
              <a:rPr lang="en-GB" smtClean="0"/>
              <a:t>13</a:t>
            </a:fld>
            <a:endParaRPr lang="en-GB"/>
          </a:p>
        </p:txBody>
      </p:sp>
    </p:spTree>
    <p:extLst>
      <p:ext uri="{BB962C8B-B14F-4D97-AF65-F5344CB8AC3E}">
        <p14:creationId xmlns:p14="http://schemas.microsoft.com/office/powerpoint/2010/main" val="948052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D764FE-E5C3-5849-A645-28A4A07E4803}" type="datetime1">
              <a:rPr lang="en-GB" smtClean="0"/>
              <a:t>10/11/2022</a:t>
            </a:fld>
            <a:endParaRPr lang="en-GB"/>
          </a:p>
        </p:txBody>
      </p:sp>
      <p:sp>
        <p:nvSpPr>
          <p:cNvPr id="5" name="Footer Placeholder 4"/>
          <p:cNvSpPr>
            <a:spLocks noGrp="1"/>
          </p:cNvSpPr>
          <p:nvPr>
            <p:ph type="ftr" sz="quarter" idx="11"/>
          </p:nvPr>
        </p:nvSpPr>
        <p:spPr/>
        <p:txBody>
          <a:bodyPr/>
          <a:lstStyle/>
          <a:p>
            <a:r>
              <a:rPr lang="en-GB"/>
              <a:t>Copyright (C) Mathematics Mastery 2017</a:t>
            </a:r>
          </a:p>
        </p:txBody>
      </p:sp>
      <p:sp>
        <p:nvSpPr>
          <p:cNvPr id="6" name="Slide Number Placeholder 5"/>
          <p:cNvSpPr>
            <a:spLocks noGrp="1"/>
          </p:cNvSpPr>
          <p:nvPr>
            <p:ph type="sldNum" sz="quarter" idx="12"/>
          </p:nvPr>
        </p:nvSpPr>
        <p:spPr/>
        <p:txBody>
          <a:bodyPr/>
          <a:lstStyle/>
          <a:p>
            <a:fld id="{1C96242D-55BA-4B30-B45A-0FDD4226FA30}" type="slidenum">
              <a:rPr lang="en-GB" smtClean="0"/>
              <a:t>‹#›</a:t>
            </a:fld>
            <a:endParaRPr lang="en-GB"/>
          </a:p>
        </p:txBody>
      </p:sp>
    </p:spTree>
    <p:extLst>
      <p:ext uri="{BB962C8B-B14F-4D97-AF65-F5344CB8AC3E}">
        <p14:creationId xmlns:p14="http://schemas.microsoft.com/office/powerpoint/2010/main" val="864025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49C414-2146-3240-ADF7-66B21FCB46E2}" type="datetime1">
              <a:rPr lang="en-GB" smtClean="0"/>
              <a:t>10/11/2022</a:t>
            </a:fld>
            <a:endParaRPr lang="en-GB"/>
          </a:p>
        </p:txBody>
      </p:sp>
      <p:sp>
        <p:nvSpPr>
          <p:cNvPr id="5" name="Footer Placeholder 4"/>
          <p:cNvSpPr>
            <a:spLocks noGrp="1"/>
          </p:cNvSpPr>
          <p:nvPr>
            <p:ph type="ftr" sz="quarter" idx="11"/>
          </p:nvPr>
        </p:nvSpPr>
        <p:spPr/>
        <p:txBody>
          <a:bodyPr/>
          <a:lstStyle/>
          <a:p>
            <a:r>
              <a:rPr lang="en-GB"/>
              <a:t>Copyright (C) Mathematics Mastery 2017</a:t>
            </a:r>
          </a:p>
        </p:txBody>
      </p:sp>
      <p:sp>
        <p:nvSpPr>
          <p:cNvPr id="6" name="Slide Number Placeholder 5"/>
          <p:cNvSpPr>
            <a:spLocks noGrp="1"/>
          </p:cNvSpPr>
          <p:nvPr>
            <p:ph type="sldNum" sz="quarter" idx="12"/>
          </p:nvPr>
        </p:nvSpPr>
        <p:spPr/>
        <p:txBody>
          <a:bodyPr/>
          <a:lstStyle/>
          <a:p>
            <a:fld id="{1C96242D-55BA-4B30-B45A-0FDD4226FA30}" type="slidenum">
              <a:rPr lang="en-GB" smtClean="0"/>
              <a:t>‹#›</a:t>
            </a:fld>
            <a:endParaRPr lang="en-GB"/>
          </a:p>
        </p:txBody>
      </p:sp>
    </p:spTree>
    <p:extLst>
      <p:ext uri="{BB962C8B-B14F-4D97-AF65-F5344CB8AC3E}">
        <p14:creationId xmlns:p14="http://schemas.microsoft.com/office/powerpoint/2010/main" val="3537324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F8FD7C-6EB2-8D4C-8A94-39F57810F61F}" type="datetime1">
              <a:rPr lang="en-GB" smtClean="0"/>
              <a:t>10/11/2022</a:t>
            </a:fld>
            <a:endParaRPr lang="en-GB"/>
          </a:p>
        </p:txBody>
      </p:sp>
      <p:sp>
        <p:nvSpPr>
          <p:cNvPr id="5" name="Footer Placeholder 4"/>
          <p:cNvSpPr>
            <a:spLocks noGrp="1"/>
          </p:cNvSpPr>
          <p:nvPr>
            <p:ph type="ftr" sz="quarter" idx="11"/>
          </p:nvPr>
        </p:nvSpPr>
        <p:spPr/>
        <p:txBody>
          <a:bodyPr/>
          <a:lstStyle/>
          <a:p>
            <a:r>
              <a:rPr lang="en-GB"/>
              <a:t>Copyright (C) Mathematics Mastery 2017</a:t>
            </a:r>
          </a:p>
        </p:txBody>
      </p:sp>
      <p:sp>
        <p:nvSpPr>
          <p:cNvPr id="6" name="Slide Number Placeholder 5"/>
          <p:cNvSpPr>
            <a:spLocks noGrp="1"/>
          </p:cNvSpPr>
          <p:nvPr>
            <p:ph type="sldNum" sz="quarter" idx="12"/>
          </p:nvPr>
        </p:nvSpPr>
        <p:spPr/>
        <p:txBody>
          <a:bodyPr/>
          <a:lstStyle/>
          <a:p>
            <a:fld id="{1C96242D-55BA-4B30-B45A-0FDD4226FA30}" type="slidenum">
              <a:rPr lang="en-GB" smtClean="0"/>
              <a:t>‹#›</a:t>
            </a:fld>
            <a:endParaRPr lang="en-GB"/>
          </a:p>
        </p:txBody>
      </p:sp>
    </p:spTree>
    <p:extLst>
      <p:ext uri="{BB962C8B-B14F-4D97-AF65-F5344CB8AC3E}">
        <p14:creationId xmlns:p14="http://schemas.microsoft.com/office/powerpoint/2010/main" val="3169158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25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C57F0-BA06-E744-84F5-59B199CB64EF}" type="datetime1">
              <a:rPr lang="en-GB" smtClean="0"/>
              <a:t>10/11/2022</a:t>
            </a:fld>
            <a:endParaRPr lang="en-GB"/>
          </a:p>
        </p:txBody>
      </p:sp>
      <p:sp>
        <p:nvSpPr>
          <p:cNvPr id="5" name="Footer Placeholder 4"/>
          <p:cNvSpPr>
            <a:spLocks noGrp="1"/>
          </p:cNvSpPr>
          <p:nvPr>
            <p:ph type="ftr" sz="quarter" idx="11"/>
          </p:nvPr>
        </p:nvSpPr>
        <p:spPr/>
        <p:txBody>
          <a:bodyPr/>
          <a:lstStyle/>
          <a:p>
            <a:r>
              <a:rPr lang="en-GB"/>
              <a:t>Copyright (C) Mathematics Mastery 2017</a:t>
            </a:r>
          </a:p>
        </p:txBody>
      </p:sp>
      <p:sp>
        <p:nvSpPr>
          <p:cNvPr id="6" name="Slide Number Placeholder 5"/>
          <p:cNvSpPr>
            <a:spLocks noGrp="1"/>
          </p:cNvSpPr>
          <p:nvPr>
            <p:ph type="sldNum" sz="quarter" idx="12"/>
          </p:nvPr>
        </p:nvSpPr>
        <p:spPr/>
        <p:txBody>
          <a:bodyPr/>
          <a:lstStyle/>
          <a:p>
            <a:fld id="{1C96242D-55BA-4B30-B45A-0FDD4226FA30}" type="slidenum">
              <a:rPr lang="en-GB" smtClean="0"/>
              <a:t>‹#›</a:t>
            </a:fld>
            <a:endParaRPr lang="en-GB"/>
          </a:p>
        </p:txBody>
      </p:sp>
    </p:spTree>
    <p:extLst>
      <p:ext uri="{BB962C8B-B14F-4D97-AF65-F5344CB8AC3E}">
        <p14:creationId xmlns:p14="http://schemas.microsoft.com/office/powerpoint/2010/main" val="1970238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A69E83-C375-B74C-B2CB-A20146FE670D}" type="datetime1">
              <a:rPr lang="en-GB" smtClean="0"/>
              <a:t>10/11/2022</a:t>
            </a:fld>
            <a:endParaRPr lang="en-GB"/>
          </a:p>
        </p:txBody>
      </p:sp>
      <p:sp>
        <p:nvSpPr>
          <p:cNvPr id="5" name="Footer Placeholder 4"/>
          <p:cNvSpPr>
            <a:spLocks noGrp="1"/>
          </p:cNvSpPr>
          <p:nvPr>
            <p:ph type="ftr" sz="quarter" idx="11"/>
          </p:nvPr>
        </p:nvSpPr>
        <p:spPr/>
        <p:txBody>
          <a:bodyPr/>
          <a:lstStyle/>
          <a:p>
            <a:r>
              <a:rPr lang="en-GB"/>
              <a:t>Copyright (C) Mathematics Mastery 2017</a:t>
            </a:r>
          </a:p>
        </p:txBody>
      </p:sp>
      <p:sp>
        <p:nvSpPr>
          <p:cNvPr id="6" name="Slide Number Placeholder 5"/>
          <p:cNvSpPr>
            <a:spLocks noGrp="1"/>
          </p:cNvSpPr>
          <p:nvPr>
            <p:ph type="sldNum" sz="quarter" idx="12"/>
          </p:nvPr>
        </p:nvSpPr>
        <p:spPr/>
        <p:txBody>
          <a:bodyPr/>
          <a:lstStyle/>
          <a:p>
            <a:fld id="{1C96242D-55BA-4B30-B45A-0FDD4226FA30}" type="slidenum">
              <a:rPr lang="en-GB" smtClean="0"/>
              <a:t>‹#›</a:t>
            </a:fld>
            <a:endParaRPr lang="en-GB"/>
          </a:p>
        </p:txBody>
      </p:sp>
    </p:spTree>
    <p:extLst>
      <p:ext uri="{BB962C8B-B14F-4D97-AF65-F5344CB8AC3E}">
        <p14:creationId xmlns:p14="http://schemas.microsoft.com/office/powerpoint/2010/main" val="3903706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9A0A49-5EDE-3C40-994A-E192B0854269}" type="datetime1">
              <a:rPr lang="en-GB" smtClean="0"/>
              <a:t>10/11/2022</a:t>
            </a:fld>
            <a:endParaRPr lang="en-GB"/>
          </a:p>
        </p:txBody>
      </p:sp>
      <p:sp>
        <p:nvSpPr>
          <p:cNvPr id="6" name="Footer Placeholder 5"/>
          <p:cNvSpPr>
            <a:spLocks noGrp="1"/>
          </p:cNvSpPr>
          <p:nvPr>
            <p:ph type="ftr" sz="quarter" idx="11"/>
          </p:nvPr>
        </p:nvSpPr>
        <p:spPr/>
        <p:txBody>
          <a:bodyPr/>
          <a:lstStyle/>
          <a:p>
            <a:r>
              <a:rPr lang="en-GB"/>
              <a:t>Copyright (C) Mathematics Mastery 2017</a:t>
            </a:r>
          </a:p>
        </p:txBody>
      </p:sp>
      <p:sp>
        <p:nvSpPr>
          <p:cNvPr id="7" name="Slide Number Placeholder 6"/>
          <p:cNvSpPr>
            <a:spLocks noGrp="1"/>
          </p:cNvSpPr>
          <p:nvPr>
            <p:ph type="sldNum" sz="quarter" idx="12"/>
          </p:nvPr>
        </p:nvSpPr>
        <p:spPr/>
        <p:txBody>
          <a:bodyPr/>
          <a:lstStyle/>
          <a:p>
            <a:fld id="{1C96242D-55BA-4B30-B45A-0FDD4226FA30}" type="slidenum">
              <a:rPr lang="en-GB" smtClean="0"/>
              <a:t>‹#›</a:t>
            </a:fld>
            <a:endParaRPr lang="en-GB"/>
          </a:p>
        </p:txBody>
      </p:sp>
    </p:spTree>
    <p:extLst>
      <p:ext uri="{BB962C8B-B14F-4D97-AF65-F5344CB8AC3E}">
        <p14:creationId xmlns:p14="http://schemas.microsoft.com/office/powerpoint/2010/main" val="326337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8ACC83-F52B-C343-B197-15E4F7ECCE2A}" type="datetime1">
              <a:rPr lang="en-GB" smtClean="0"/>
              <a:t>10/11/2022</a:t>
            </a:fld>
            <a:endParaRPr lang="en-GB"/>
          </a:p>
        </p:txBody>
      </p:sp>
      <p:sp>
        <p:nvSpPr>
          <p:cNvPr id="8" name="Footer Placeholder 7"/>
          <p:cNvSpPr>
            <a:spLocks noGrp="1"/>
          </p:cNvSpPr>
          <p:nvPr>
            <p:ph type="ftr" sz="quarter" idx="11"/>
          </p:nvPr>
        </p:nvSpPr>
        <p:spPr/>
        <p:txBody>
          <a:bodyPr/>
          <a:lstStyle/>
          <a:p>
            <a:r>
              <a:rPr lang="en-GB"/>
              <a:t>Copyright (C) Mathematics Mastery 2017</a:t>
            </a:r>
          </a:p>
        </p:txBody>
      </p:sp>
      <p:sp>
        <p:nvSpPr>
          <p:cNvPr id="9" name="Slide Number Placeholder 8"/>
          <p:cNvSpPr>
            <a:spLocks noGrp="1"/>
          </p:cNvSpPr>
          <p:nvPr>
            <p:ph type="sldNum" sz="quarter" idx="12"/>
          </p:nvPr>
        </p:nvSpPr>
        <p:spPr/>
        <p:txBody>
          <a:bodyPr/>
          <a:lstStyle/>
          <a:p>
            <a:fld id="{1C96242D-55BA-4B30-B45A-0FDD4226FA30}" type="slidenum">
              <a:rPr lang="en-GB" smtClean="0"/>
              <a:t>‹#›</a:t>
            </a:fld>
            <a:endParaRPr lang="en-GB"/>
          </a:p>
        </p:txBody>
      </p:sp>
    </p:spTree>
    <p:extLst>
      <p:ext uri="{BB962C8B-B14F-4D97-AF65-F5344CB8AC3E}">
        <p14:creationId xmlns:p14="http://schemas.microsoft.com/office/powerpoint/2010/main" val="3078089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25B3A1-2813-4A4D-AAC4-0278F885647C}" type="datetime1">
              <a:rPr lang="en-GB" smtClean="0"/>
              <a:t>10/11/2022</a:t>
            </a:fld>
            <a:endParaRPr lang="en-GB"/>
          </a:p>
        </p:txBody>
      </p:sp>
      <p:sp>
        <p:nvSpPr>
          <p:cNvPr id="4" name="Footer Placeholder 3"/>
          <p:cNvSpPr>
            <a:spLocks noGrp="1"/>
          </p:cNvSpPr>
          <p:nvPr>
            <p:ph type="ftr" sz="quarter" idx="11"/>
          </p:nvPr>
        </p:nvSpPr>
        <p:spPr/>
        <p:txBody>
          <a:bodyPr/>
          <a:lstStyle/>
          <a:p>
            <a:r>
              <a:rPr lang="en-GB"/>
              <a:t>Copyright (C) Mathematics Mastery 2017</a:t>
            </a:r>
          </a:p>
        </p:txBody>
      </p:sp>
      <p:sp>
        <p:nvSpPr>
          <p:cNvPr id="5" name="Slide Number Placeholder 4"/>
          <p:cNvSpPr>
            <a:spLocks noGrp="1"/>
          </p:cNvSpPr>
          <p:nvPr>
            <p:ph type="sldNum" sz="quarter" idx="12"/>
          </p:nvPr>
        </p:nvSpPr>
        <p:spPr/>
        <p:txBody>
          <a:bodyPr/>
          <a:lstStyle/>
          <a:p>
            <a:fld id="{1C96242D-55BA-4B30-B45A-0FDD4226FA30}" type="slidenum">
              <a:rPr lang="en-GB" smtClean="0"/>
              <a:t>‹#›</a:t>
            </a:fld>
            <a:endParaRPr lang="en-GB"/>
          </a:p>
        </p:txBody>
      </p:sp>
    </p:spTree>
    <p:extLst>
      <p:ext uri="{BB962C8B-B14F-4D97-AF65-F5344CB8AC3E}">
        <p14:creationId xmlns:p14="http://schemas.microsoft.com/office/powerpoint/2010/main" val="228902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61A25-DD0B-C541-9B09-197B9EAF75D9}" type="datetime1">
              <a:rPr lang="en-GB" smtClean="0"/>
              <a:t>10/11/2022</a:t>
            </a:fld>
            <a:endParaRPr lang="en-GB"/>
          </a:p>
        </p:txBody>
      </p:sp>
      <p:sp>
        <p:nvSpPr>
          <p:cNvPr id="3" name="Footer Placeholder 2"/>
          <p:cNvSpPr>
            <a:spLocks noGrp="1"/>
          </p:cNvSpPr>
          <p:nvPr>
            <p:ph type="ftr" sz="quarter" idx="11"/>
          </p:nvPr>
        </p:nvSpPr>
        <p:spPr/>
        <p:txBody>
          <a:bodyPr/>
          <a:lstStyle/>
          <a:p>
            <a:r>
              <a:rPr lang="en-GB"/>
              <a:t>Copyright (C) Mathematics Mastery 2017</a:t>
            </a:r>
          </a:p>
        </p:txBody>
      </p:sp>
      <p:sp>
        <p:nvSpPr>
          <p:cNvPr id="4" name="Slide Number Placeholder 3"/>
          <p:cNvSpPr>
            <a:spLocks noGrp="1"/>
          </p:cNvSpPr>
          <p:nvPr>
            <p:ph type="sldNum" sz="quarter" idx="12"/>
          </p:nvPr>
        </p:nvSpPr>
        <p:spPr/>
        <p:txBody>
          <a:bodyPr/>
          <a:lstStyle/>
          <a:p>
            <a:fld id="{1C96242D-55BA-4B30-B45A-0FDD4226FA30}" type="slidenum">
              <a:rPr lang="en-GB" smtClean="0"/>
              <a:t>‹#›</a:t>
            </a:fld>
            <a:endParaRPr lang="en-GB"/>
          </a:p>
        </p:txBody>
      </p:sp>
    </p:spTree>
    <p:extLst>
      <p:ext uri="{BB962C8B-B14F-4D97-AF65-F5344CB8AC3E}">
        <p14:creationId xmlns:p14="http://schemas.microsoft.com/office/powerpoint/2010/main" val="3839303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B91848-C25D-9642-814F-58447BCC8DC9}" type="datetime1">
              <a:rPr lang="en-GB" smtClean="0"/>
              <a:t>10/11/2022</a:t>
            </a:fld>
            <a:endParaRPr lang="en-GB"/>
          </a:p>
        </p:txBody>
      </p:sp>
      <p:sp>
        <p:nvSpPr>
          <p:cNvPr id="6" name="Footer Placeholder 5"/>
          <p:cNvSpPr>
            <a:spLocks noGrp="1"/>
          </p:cNvSpPr>
          <p:nvPr>
            <p:ph type="ftr" sz="quarter" idx="11"/>
          </p:nvPr>
        </p:nvSpPr>
        <p:spPr/>
        <p:txBody>
          <a:bodyPr/>
          <a:lstStyle/>
          <a:p>
            <a:r>
              <a:rPr lang="en-GB"/>
              <a:t>Copyright (C) Mathematics Mastery 2017</a:t>
            </a:r>
          </a:p>
        </p:txBody>
      </p:sp>
      <p:sp>
        <p:nvSpPr>
          <p:cNvPr id="7" name="Slide Number Placeholder 6"/>
          <p:cNvSpPr>
            <a:spLocks noGrp="1"/>
          </p:cNvSpPr>
          <p:nvPr>
            <p:ph type="sldNum" sz="quarter" idx="12"/>
          </p:nvPr>
        </p:nvSpPr>
        <p:spPr/>
        <p:txBody>
          <a:bodyPr/>
          <a:lstStyle/>
          <a:p>
            <a:fld id="{1C96242D-55BA-4B30-B45A-0FDD4226FA30}" type="slidenum">
              <a:rPr lang="en-GB" smtClean="0"/>
              <a:t>‹#›</a:t>
            </a:fld>
            <a:endParaRPr lang="en-GB"/>
          </a:p>
        </p:txBody>
      </p:sp>
    </p:spTree>
    <p:extLst>
      <p:ext uri="{BB962C8B-B14F-4D97-AF65-F5344CB8AC3E}">
        <p14:creationId xmlns:p14="http://schemas.microsoft.com/office/powerpoint/2010/main" val="986159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01DE64-6054-9A49-9BAA-C914582215BD}" type="datetime1">
              <a:rPr lang="en-GB" smtClean="0"/>
              <a:t>10/11/2022</a:t>
            </a:fld>
            <a:endParaRPr lang="en-GB"/>
          </a:p>
        </p:txBody>
      </p:sp>
      <p:sp>
        <p:nvSpPr>
          <p:cNvPr id="6" name="Footer Placeholder 5"/>
          <p:cNvSpPr>
            <a:spLocks noGrp="1"/>
          </p:cNvSpPr>
          <p:nvPr>
            <p:ph type="ftr" sz="quarter" idx="11"/>
          </p:nvPr>
        </p:nvSpPr>
        <p:spPr/>
        <p:txBody>
          <a:bodyPr/>
          <a:lstStyle/>
          <a:p>
            <a:r>
              <a:rPr lang="en-GB"/>
              <a:t>Copyright (C) Mathematics Mastery 2017</a:t>
            </a:r>
          </a:p>
        </p:txBody>
      </p:sp>
      <p:sp>
        <p:nvSpPr>
          <p:cNvPr id="7" name="Slide Number Placeholder 6"/>
          <p:cNvSpPr>
            <a:spLocks noGrp="1"/>
          </p:cNvSpPr>
          <p:nvPr>
            <p:ph type="sldNum" sz="quarter" idx="12"/>
          </p:nvPr>
        </p:nvSpPr>
        <p:spPr/>
        <p:txBody>
          <a:bodyPr/>
          <a:lstStyle/>
          <a:p>
            <a:fld id="{1C96242D-55BA-4B30-B45A-0FDD4226FA30}" type="slidenum">
              <a:rPr lang="en-GB" smtClean="0"/>
              <a:t>‹#›</a:t>
            </a:fld>
            <a:endParaRPr lang="en-GB"/>
          </a:p>
        </p:txBody>
      </p:sp>
    </p:spTree>
    <p:extLst>
      <p:ext uri="{BB962C8B-B14F-4D97-AF65-F5344CB8AC3E}">
        <p14:creationId xmlns:p14="http://schemas.microsoft.com/office/powerpoint/2010/main" val="1655991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43B930-7D6A-4F48-ABEB-0E71987000DB}" type="datetime1">
              <a:rPr lang="en-GB" smtClean="0"/>
              <a:t>10/11/2022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Copyright (C) Mathematics Mastery 2017</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6242D-55BA-4B30-B45A-0FDD4226FA30}" type="slidenum">
              <a:rPr lang="en-GB" smtClean="0"/>
              <a:t>‹#›</a:t>
            </a:fld>
            <a:endParaRPr lang="en-GB"/>
          </a:p>
        </p:txBody>
      </p:sp>
    </p:spTree>
    <p:extLst>
      <p:ext uri="{BB962C8B-B14F-4D97-AF65-F5344CB8AC3E}">
        <p14:creationId xmlns:p14="http://schemas.microsoft.com/office/powerpoint/2010/main" val="89634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17.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6.png"/><Relationship Id="rId5" Type="http://schemas.openxmlformats.org/officeDocument/2006/relationships/image" Target="../media/image30.jpe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56.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notesSlide" Target="../notesSlides/notesSlide22.xml"/><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6.png"/><Relationship Id="rId5" Type="http://schemas.openxmlformats.org/officeDocument/2006/relationships/image" Target="../media/image3.jpe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6.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56.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media6.m4a"/><Relationship Id="rId7" Type="http://schemas.openxmlformats.org/officeDocument/2006/relationships/image" Target="../media/image3.jpe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60.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56.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3.jpe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56.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media9.m4a"/><Relationship Id="rId7" Type="http://schemas.openxmlformats.org/officeDocument/2006/relationships/image" Target="../media/image27.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6.jpe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1214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366" t="12633"/>
          <a:stretch/>
        </p:blipFill>
        <p:spPr>
          <a:xfrm>
            <a:off x="0" y="0"/>
            <a:ext cx="8820472" cy="640968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404664"/>
            <a:ext cx="4766683" cy="1277322"/>
          </a:xfrm>
          <a:prstGeom prst="rect">
            <a:avLst/>
          </a:prstGeom>
        </p:spPr>
      </p:pic>
      <p:sp>
        <p:nvSpPr>
          <p:cNvPr id="5" name="TextBox 4"/>
          <p:cNvSpPr txBox="1"/>
          <p:nvPr/>
        </p:nvSpPr>
        <p:spPr>
          <a:xfrm>
            <a:off x="1676817" y="2401058"/>
            <a:ext cx="5466837" cy="1569660"/>
          </a:xfrm>
          <a:prstGeom prst="rect">
            <a:avLst/>
          </a:prstGeom>
          <a:noFill/>
        </p:spPr>
        <p:txBody>
          <a:bodyPr wrap="square" rtlCol="0">
            <a:spAutoFit/>
          </a:bodyPr>
          <a:lstStyle/>
          <a:p>
            <a:pPr algn="ctr"/>
            <a:r>
              <a:rPr lang="en-GB" sz="4800" dirty="0">
                <a:solidFill>
                  <a:srgbClr val="808285"/>
                </a:solidFill>
                <a:latin typeface="Georgia" panose="02040502050405020303" pitchFamily="18" charset="0"/>
              </a:rPr>
              <a:t>Session 1 Introduction</a:t>
            </a:r>
          </a:p>
        </p:txBody>
      </p:sp>
      <p:sp>
        <p:nvSpPr>
          <p:cNvPr id="6" name="Footer Placeholder 5"/>
          <p:cNvSpPr>
            <a:spLocks noGrp="1"/>
          </p:cNvSpPr>
          <p:nvPr>
            <p:ph type="ftr" sz="quarter" idx="11"/>
          </p:nvPr>
        </p:nvSpPr>
        <p:spPr>
          <a:xfrm>
            <a:off x="5734372" y="6371776"/>
            <a:ext cx="3086100" cy="365125"/>
          </a:xfrm>
        </p:spPr>
        <p:txBody>
          <a:bodyPr/>
          <a:lstStyle/>
          <a:p>
            <a:r>
              <a:rPr lang="en-GB" dirty="0">
                <a:solidFill>
                  <a:schemeClr val="bg1"/>
                </a:solidFill>
              </a:rPr>
              <a:t>Copyright (C) Mathematics Mastery 2017</a:t>
            </a:r>
          </a:p>
        </p:txBody>
      </p:sp>
    </p:spTree>
    <p:extLst>
      <p:ext uri="{BB962C8B-B14F-4D97-AF65-F5344CB8AC3E}">
        <p14:creationId xmlns:p14="http://schemas.microsoft.com/office/powerpoint/2010/main" val="3048747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2856" y="2476834"/>
            <a:ext cx="4392612" cy="3882728"/>
            <a:chOff x="868723" y="1973914"/>
            <a:chExt cx="4392612" cy="3882728"/>
          </a:xfrm>
        </p:grpSpPr>
        <p:sp>
          <p:nvSpPr>
            <p:cNvPr id="13" name="Isosceles Triangle 12"/>
            <p:cNvSpPr/>
            <p:nvPr/>
          </p:nvSpPr>
          <p:spPr>
            <a:xfrm>
              <a:off x="2021248" y="1973914"/>
              <a:ext cx="2087562" cy="1800225"/>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200" b="1">
                <a:solidFill>
                  <a:schemeClr val="tx1"/>
                </a:solidFill>
                <a:latin typeface="Georgia" panose="02040502050405020303" pitchFamily="18" charset="0"/>
              </a:endParaRPr>
            </a:p>
          </p:txBody>
        </p:sp>
        <p:sp>
          <p:nvSpPr>
            <p:cNvPr id="14" name="Isosceles Triangle 13"/>
            <p:cNvSpPr/>
            <p:nvPr/>
          </p:nvSpPr>
          <p:spPr>
            <a:xfrm>
              <a:off x="3173773" y="4012264"/>
              <a:ext cx="2087562" cy="1800225"/>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200" b="1">
                <a:solidFill>
                  <a:schemeClr val="tx1"/>
                </a:solidFill>
                <a:latin typeface="Georgia" panose="02040502050405020303" pitchFamily="18" charset="0"/>
              </a:endParaRPr>
            </a:p>
          </p:txBody>
        </p:sp>
        <p:sp>
          <p:nvSpPr>
            <p:cNvPr id="15" name="Isosceles Triangle 14"/>
            <p:cNvSpPr/>
            <p:nvPr/>
          </p:nvSpPr>
          <p:spPr>
            <a:xfrm rot="10800000">
              <a:off x="2021248" y="3907489"/>
              <a:ext cx="2087562" cy="1800225"/>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200" b="1" dirty="0">
                <a:solidFill>
                  <a:schemeClr val="tx1"/>
                </a:solidFill>
                <a:latin typeface="Georgia" panose="02040502050405020303" pitchFamily="18" charset="0"/>
              </a:endParaRPr>
            </a:p>
          </p:txBody>
        </p:sp>
        <p:sp>
          <p:nvSpPr>
            <p:cNvPr id="16" name="Isosceles Triangle 15"/>
            <p:cNvSpPr/>
            <p:nvPr/>
          </p:nvSpPr>
          <p:spPr>
            <a:xfrm>
              <a:off x="868723" y="4012264"/>
              <a:ext cx="2089150" cy="1800225"/>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200" b="1">
                <a:solidFill>
                  <a:schemeClr val="tx1"/>
                </a:solidFill>
                <a:latin typeface="Georgia" panose="02040502050405020303" pitchFamily="18" charset="0"/>
              </a:endParaRPr>
            </a:p>
          </p:txBody>
        </p:sp>
        <p:sp>
          <p:nvSpPr>
            <p:cNvPr id="17" name="TextBox 22"/>
            <p:cNvSpPr txBox="1">
              <a:spLocks noChangeArrowheads="1"/>
            </p:cNvSpPr>
            <p:nvPr/>
          </p:nvSpPr>
          <p:spPr bwMode="auto">
            <a:xfrm>
              <a:off x="2219526" y="3989046"/>
              <a:ext cx="169100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1800" dirty="0">
                  <a:latin typeface="Georgia" panose="02040502050405020303" pitchFamily="18" charset="0"/>
                </a:rPr>
                <a:t>Mathematical problem solving</a:t>
              </a:r>
            </a:p>
          </p:txBody>
        </p:sp>
        <p:sp>
          <p:nvSpPr>
            <p:cNvPr id="18" name="TextBox 23"/>
            <p:cNvSpPr txBox="1">
              <a:spLocks noChangeArrowheads="1"/>
            </p:cNvSpPr>
            <p:nvPr/>
          </p:nvSpPr>
          <p:spPr bwMode="auto">
            <a:xfrm>
              <a:off x="2129197" y="3127808"/>
              <a:ext cx="1871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1800" dirty="0">
                  <a:latin typeface="Georgia" panose="02040502050405020303" pitchFamily="18" charset="0"/>
                </a:rPr>
                <a:t>Conceptual understanding</a:t>
              </a:r>
            </a:p>
          </p:txBody>
        </p:sp>
        <p:sp>
          <p:nvSpPr>
            <p:cNvPr id="19" name="TextBox 24"/>
            <p:cNvSpPr txBox="1">
              <a:spLocks noChangeArrowheads="1"/>
            </p:cNvSpPr>
            <p:nvPr/>
          </p:nvSpPr>
          <p:spPr bwMode="auto">
            <a:xfrm>
              <a:off x="3299299" y="5166158"/>
              <a:ext cx="1893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1800" dirty="0">
                  <a:latin typeface="Georgia" panose="02040502050405020303" pitchFamily="18" charset="0"/>
                </a:rPr>
                <a:t>Language and communication</a:t>
              </a:r>
            </a:p>
          </p:txBody>
        </p:sp>
        <p:sp>
          <p:nvSpPr>
            <p:cNvPr id="20" name="TextBox 25"/>
            <p:cNvSpPr txBox="1">
              <a:spLocks noChangeArrowheads="1"/>
            </p:cNvSpPr>
            <p:nvPr/>
          </p:nvSpPr>
          <p:spPr bwMode="auto">
            <a:xfrm>
              <a:off x="1097043" y="5208942"/>
              <a:ext cx="163251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1800" dirty="0">
                  <a:latin typeface="Georgia" panose="02040502050405020303" pitchFamily="18" charset="0"/>
                </a:rPr>
                <a:t>Mathematical thinking</a:t>
              </a:r>
            </a:p>
          </p:txBody>
        </p:sp>
      </p:grpSp>
      <p:sp>
        <p:nvSpPr>
          <p:cNvPr id="21" name="Rectangle 20"/>
          <p:cNvSpPr/>
          <p:nvPr/>
        </p:nvSpPr>
        <p:spPr>
          <a:xfrm>
            <a:off x="3712464" y="1594550"/>
            <a:ext cx="5036000" cy="243308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2200" b="1" dirty="0">
                <a:solidFill>
                  <a:schemeClr val="tx1"/>
                </a:solidFill>
                <a:latin typeface="Georgia" panose="02040502050405020303" pitchFamily="18" charset="0"/>
              </a:rPr>
              <a:t>Conceptual understanding</a:t>
            </a:r>
            <a:r>
              <a:rPr lang="en-GB" sz="2200" dirty="0">
                <a:solidFill>
                  <a:schemeClr val="tx1"/>
                </a:solidFill>
                <a:latin typeface="Georgia" panose="02040502050405020303" pitchFamily="18" charset="0"/>
              </a:rPr>
              <a:t> </a:t>
            </a:r>
          </a:p>
          <a:p>
            <a:pPr fontAlgn="auto">
              <a:spcBef>
                <a:spcPts val="0"/>
              </a:spcBef>
              <a:spcAft>
                <a:spcPts val="0"/>
              </a:spcAft>
              <a:defRPr/>
            </a:pPr>
            <a:r>
              <a:rPr lang="en-GB" sz="2200" dirty="0">
                <a:solidFill>
                  <a:schemeClr val="tx1"/>
                </a:solidFill>
                <a:latin typeface="Georgia" panose="02040502050405020303" pitchFamily="18" charset="0"/>
              </a:rPr>
              <a:t>Pupils deepen their understanding by representing concepts using objects and pictures, making connections between different representations and thinking about what different representations stress and ignore.</a:t>
            </a:r>
          </a:p>
        </p:txBody>
      </p:sp>
      <p:sp>
        <p:nvSpPr>
          <p:cNvPr id="25" name="Rounded Rectangle 2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462856" y="375047"/>
            <a:ext cx="8285608" cy="923330"/>
          </a:xfrm>
          <a:prstGeom prst="rect">
            <a:avLst/>
          </a:prstGeom>
          <a:noFill/>
        </p:spPr>
        <p:txBody>
          <a:bodyPr wrap="square" rtlCol="0" anchor="ctr">
            <a:spAutoFit/>
          </a:bodyPr>
          <a:lstStyle/>
          <a:p>
            <a:pPr algn="ctr"/>
            <a:r>
              <a:rPr lang="en-GB" sz="5400" dirty="0">
                <a:solidFill>
                  <a:srgbClr val="F8F8F8"/>
                </a:solidFill>
                <a:latin typeface="Georgia" panose="02040502050405020303" pitchFamily="18" charset="0"/>
              </a:rPr>
              <a:t>Key Principles</a:t>
            </a:r>
            <a:endParaRPr lang="en-GB" sz="5400" b="0" dirty="0">
              <a:solidFill>
                <a:srgbClr val="F8F8F8"/>
              </a:solidFill>
              <a:latin typeface="Georgia" panose="02040502050405020303" pitchFamily="18" charset="0"/>
            </a:endParaRPr>
          </a:p>
        </p:txBody>
      </p:sp>
      <p:sp>
        <p:nvSpPr>
          <p:cNvPr id="3" name="Footer Placeholder 2"/>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1043180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6824718" y="3369486"/>
            <a:ext cx="2019300" cy="2016567"/>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4675235" y="3369486"/>
            <a:ext cx="2019300" cy="2016567"/>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2498506" y="3354193"/>
            <a:ext cx="2019300" cy="2016567"/>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321777" y="3354193"/>
            <a:ext cx="2019300" cy="2016567"/>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6804339" y="691856"/>
            <a:ext cx="2019300" cy="2016567"/>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4627610" y="676563"/>
            <a:ext cx="2019300" cy="2016567"/>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2450881" y="661270"/>
            <a:ext cx="2019300" cy="2016567"/>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274152" y="661270"/>
            <a:ext cx="2019300" cy="2016567"/>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4884826" y="2437839"/>
            <a:ext cx="1600118" cy="3770263"/>
          </a:xfrm>
          <a:prstGeom prst="rect">
            <a:avLst/>
          </a:prstGeom>
          <a:noFill/>
        </p:spPr>
        <p:txBody>
          <a:bodyPr wrap="none" rtlCol="0">
            <a:spAutoFit/>
          </a:bodyPr>
          <a:lstStyle/>
          <a:p>
            <a:r>
              <a:rPr lang="ar-AE" sz="23900" dirty="0">
                <a:solidFill>
                  <a:srgbClr val="FF66FF"/>
                </a:solidFill>
                <a:latin typeface="Traditional Arabic" panose="02020603050405020304" pitchFamily="18" charset="-78"/>
                <a:cs typeface="Traditional Arabic" panose="02020603050405020304" pitchFamily="18" charset="-78"/>
              </a:rPr>
              <a:t>۵</a:t>
            </a:r>
            <a:endParaRPr lang="en-GB" sz="23900" dirty="0">
              <a:solidFill>
                <a:srgbClr val="FF66FF"/>
              </a:solidFill>
            </a:endParaRPr>
          </a:p>
        </p:txBody>
      </p:sp>
      <p:sp>
        <p:nvSpPr>
          <p:cNvPr id="3" name="TextBox 2"/>
          <p:cNvSpPr txBox="1"/>
          <p:nvPr/>
        </p:nvSpPr>
        <p:spPr>
          <a:xfrm>
            <a:off x="2843214" y="2899053"/>
            <a:ext cx="1234633" cy="3154710"/>
          </a:xfrm>
          <a:prstGeom prst="rect">
            <a:avLst/>
          </a:prstGeom>
          <a:noFill/>
        </p:spPr>
        <p:txBody>
          <a:bodyPr wrap="none" rtlCol="0">
            <a:spAutoFit/>
          </a:bodyPr>
          <a:lstStyle/>
          <a:p>
            <a:r>
              <a:rPr lang="as-IN" sz="19900" dirty="0">
                <a:solidFill>
                  <a:srgbClr val="00B0F0"/>
                </a:solidFill>
                <a:latin typeface="Shonar Bangla" panose="020B0502040204020203" pitchFamily="34" charset="0"/>
                <a:cs typeface="Shonar Bangla" panose="020B0502040204020203" pitchFamily="34" charset="0"/>
              </a:rPr>
              <a:t>৫</a:t>
            </a:r>
            <a:endParaRPr lang="en-GB" sz="19900" dirty="0">
              <a:solidFill>
                <a:srgbClr val="00B0F0"/>
              </a:solidFill>
            </a:endParaRPr>
          </a:p>
        </p:txBody>
      </p:sp>
      <p:sp>
        <p:nvSpPr>
          <p:cNvPr id="4" name="TextBox 3"/>
          <p:cNvSpPr txBox="1"/>
          <p:nvPr/>
        </p:nvSpPr>
        <p:spPr>
          <a:xfrm>
            <a:off x="2678372" y="568099"/>
            <a:ext cx="1386918" cy="2646878"/>
          </a:xfrm>
          <a:prstGeom prst="rect">
            <a:avLst/>
          </a:prstGeom>
          <a:noFill/>
        </p:spPr>
        <p:txBody>
          <a:bodyPr wrap="none" rtlCol="0">
            <a:spAutoFit/>
          </a:bodyPr>
          <a:lstStyle/>
          <a:p>
            <a:r>
              <a:rPr lang="pa-IN" sz="16600" dirty="0">
                <a:solidFill>
                  <a:srgbClr val="D12149"/>
                </a:solidFill>
                <a:latin typeface="Raavi" panose="020B0502040204020203" pitchFamily="34" charset="0"/>
                <a:cs typeface="Raavi" panose="020B0502040204020203" pitchFamily="34" charset="0"/>
              </a:rPr>
              <a:t>੫</a:t>
            </a:r>
            <a:endParaRPr lang="en-GB" sz="16600" dirty="0">
              <a:solidFill>
                <a:srgbClr val="D12149"/>
              </a:solidFill>
            </a:endParaRPr>
          </a:p>
        </p:txBody>
      </p:sp>
      <p:sp>
        <p:nvSpPr>
          <p:cNvPr id="12" name="TextBox 11"/>
          <p:cNvSpPr txBox="1"/>
          <p:nvPr/>
        </p:nvSpPr>
        <p:spPr>
          <a:xfrm>
            <a:off x="4967384" y="206414"/>
            <a:ext cx="1306768" cy="3154710"/>
          </a:xfrm>
          <a:prstGeom prst="rect">
            <a:avLst/>
          </a:prstGeom>
          <a:noFill/>
        </p:spPr>
        <p:txBody>
          <a:bodyPr wrap="none" rtlCol="0">
            <a:spAutoFit/>
          </a:bodyPr>
          <a:lstStyle/>
          <a:p>
            <a:r>
              <a:rPr lang="hi-in" sz="19900" dirty="0">
                <a:solidFill>
                  <a:srgbClr val="7030A0"/>
                </a:solidFill>
                <a:latin typeface="Kokila" panose="020B0604020202020204" pitchFamily="34" charset="0"/>
                <a:cs typeface="Kokila" panose="020B0604020202020204" pitchFamily="34" charset="0"/>
              </a:rPr>
              <a:t>५</a:t>
            </a:r>
            <a:endParaRPr lang="en-GB" sz="19900" dirty="0">
              <a:solidFill>
                <a:srgbClr val="7030A0"/>
              </a:solidFill>
            </a:endParaRPr>
          </a:p>
        </p:txBody>
      </p:sp>
      <p:sp>
        <p:nvSpPr>
          <p:cNvPr id="13" name="TextBox 12"/>
          <p:cNvSpPr txBox="1"/>
          <p:nvPr/>
        </p:nvSpPr>
        <p:spPr>
          <a:xfrm>
            <a:off x="7091676" y="-555286"/>
            <a:ext cx="1444626" cy="3770263"/>
          </a:xfrm>
          <a:prstGeom prst="rect">
            <a:avLst/>
          </a:prstGeom>
          <a:noFill/>
        </p:spPr>
        <p:txBody>
          <a:bodyPr wrap="none" rtlCol="0">
            <a:spAutoFit/>
          </a:bodyPr>
          <a:lstStyle/>
          <a:p>
            <a:r>
              <a:rPr lang="th-TH" sz="23900" dirty="0">
                <a:solidFill>
                  <a:srgbClr val="00B050"/>
                </a:solidFill>
                <a:latin typeface="KodchiangUPC" panose="02020603050405020304" pitchFamily="18" charset="-34"/>
                <a:cs typeface="KodchiangUPC" panose="02020603050405020304" pitchFamily="18" charset="-34"/>
              </a:rPr>
              <a:t>๕</a:t>
            </a:r>
            <a:endParaRPr lang="en-GB" sz="23900" dirty="0">
              <a:solidFill>
                <a:srgbClr val="00B050"/>
              </a:solidFill>
            </a:endParaRPr>
          </a:p>
        </p:txBody>
      </p:sp>
      <p:sp>
        <p:nvSpPr>
          <p:cNvPr id="14" name="TextBox 13"/>
          <p:cNvSpPr txBox="1"/>
          <p:nvPr/>
        </p:nvSpPr>
        <p:spPr>
          <a:xfrm>
            <a:off x="498972" y="576850"/>
            <a:ext cx="1569660" cy="2215991"/>
          </a:xfrm>
          <a:prstGeom prst="rect">
            <a:avLst/>
          </a:prstGeom>
          <a:noFill/>
        </p:spPr>
        <p:txBody>
          <a:bodyPr wrap="none" rtlCol="0">
            <a:spAutoFit/>
          </a:bodyPr>
          <a:lstStyle/>
          <a:p>
            <a:r>
              <a:rPr lang="ml-IN" sz="13800" dirty="0">
                <a:solidFill>
                  <a:srgbClr val="92D050"/>
                </a:solidFill>
                <a:latin typeface="Kartika" panose="02020503030404060203" pitchFamily="18" charset="0"/>
                <a:cs typeface="Kartika" panose="02020503030404060203" pitchFamily="18" charset="0"/>
              </a:rPr>
              <a:t>൫</a:t>
            </a:r>
            <a:endParaRPr lang="en-GB" sz="13800" dirty="0">
              <a:solidFill>
                <a:srgbClr val="92D050"/>
              </a:solidFill>
            </a:endParaRPr>
          </a:p>
        </p:txBody>
      </p:sp>
      <p:sp>
        <p:nvSpPr>
          <p:cNvPr id="16" name="TextBox 15"/>
          <p:cNvSpPr txBox="1"/>
          <p:nvPr/>
        </p:nvSpPr>
        <p:spPr>
          <a:xfrm>
            <a:off x="371771" y="3254480"/>
            <a:ext cx="1954381" cy="2215991"/>
          </a:xfrm>
          <a:prstGeom prst="rect">
            <a:avLst/>
          </a:prstGeom>
          <a:noFill/>
        </p:spPr>
        <p:txBody>
          <a:bodyPr wrap="none" rtlCol="0">
            <a:spAutoFit/>
          </a:bodyPr>
          <a:lstStyle/>
          <a:p>
            <a:r>
              <a:rPr lang="ja-JP" altLang="en-US" sz="13800" dirty="0">
                <a:solidFill>
                  <a:srgbClr val="0070C0"/>
                </a:solidFill>
                <a:latin typeface="Gulim" panose="020B0600000101010101" pitchFamily="34" charset="-127"/>
                <a:ea typeface="Gulim" panose="020B0600000101010101" pitchFamily="34" charset="-127"/>
              </a:rPr>
              <a:t>五</a:t>
            </a:r>
            <a:endParaRPr lang="en-GB" dirty="0">
              <a:solidFill>
                <a:srgbClr val="0070C0"/>
              </a:solidFill>
            </a:endParaRPr>
          </a:p>
        </p:txBody>
      </p:sp>
      <p:sp>
        <p:nvSpPr>
          <p:cNvPr id="17" name="TextBox 16"/>
          <p:cNvSpPr txBox="1"/>
          <p:nvPr/>
        </p:nvSpPr>
        <p:spPr>
          <a:xfrm>
            <a:off x="7130484" y="3368412"/>
            <a:ext cx="1462260" cy="2215991"/>
          </a:xfrm>
          <a:prstGeom prst="rect">
            <a:avLst/>
          </a:prstGeom>
          <a:noFill/>
        </p:spPr>
        <p:txBody>
          <a:bodyPr wrap="none" rtlCol="0">
            <a:spAutoFit/>
          </a:bodyPr>
          <a:lstStyle/>
          <a:p>
            <a:r>
              <a:rPr lang="en-GB" altLang="ja-JP" sz="13800" dirty="0">
                <a:solidFill>
                  <a:srgbClr val="FFC000"/>
                </a:solidFill>
                <a:latin typeface="Book Antiqua" panose="02040602050305030304" pitchFamily="18" charset="0"/>
                <a:ea typeface="Gulim" panose="020B0600000101010101" pitchFamily="34" charset="-127"/>
              </a:rPr>
              <a:t>V</a:t>
            </a:r>
            <a:endParaRPr lang="en-GB" sz="13800" dirty="0">
              <a:solidFill>
                <a:srgbClr val="FFC000"/>
              </a:solidFill>
            </a:endParaRPr>
          </a:p>
        </p:txBody>
      </p:sp>
      <p:sp>
        <p:nvSpPr>
          <p:cNvPr id="5" name="Footer Placeholder 4"/>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1329454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344" t="14403" r="18551" b="16401"/>
          <a:stretch/>
        </p:blipFill>
        <p:spPr>
          <a:xfrm>
            <a:off x="76773" y="4869160"/>
            <a:ext cx="1673647" cy="1926838"/>
          </a:xfrm>
          <a:prstGeom prst="rect">
            <a:avLst/>
          </a:prstGeom>
        </p:spPr>
      </p:pic>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62856" y="421213"/>
            <a:ext cx="8285608" cy="830997"/>
          </a:xfrm>
          <a:prstGeom prst="rect">
            <a:avLst/>
          </a:prstGeom>
          <a:noFill/>
        </p:spPr>
        <p:txBody>
          <a:bodyPr wrap="square" rtlCol="0" anchor="ctr">
            <a:spAutoFit/>
          </a:bodyPr>
          <a:lstStyle/>
          <a:p>
            <a:r>
              <a:rPr lang="en-GB" sz="4800" b="0">
                <a:solidFill>
                  <a:srgbClr val="F8F8F8"/>
                </a:solidFill>
                <a:latin typeface="Georgia" panose="02040502050405020303" pitchFamily="18" charset="0"/>
              </a:rPr>
              <a:t>Multiple representations</a:t>
            </a:r>
          </a:p>
        </p:txBody>
      </p:sp>
      <p:sp>
        <p:nvSpPr>
          <p:cNvPr id="27" name="Freeform 26"/>
          <p:cNvSpPr/>
          <p:nvPr/>
        </p:nvSpPr>
        <p:spPr>
          <a:xfrm rot="3600000">
            <a:off x="5382476" y="3389168"/>
            <a:ext cx="1209221" cy="421426"/>
          </a:xfrm>
          <a:custGeom>
            <a:avLst/>
            <a:gdLst>
              <a:gd name="connsiteX0" fmla="*/ 0 w 1208737"/>
              <a:gd name="connsiteY0" fmla="*/ 210015 h 420030"/>
              <a:gd name="connsiteX1" fmla="*/ 210015 w 1208737"/>
              <a:gd name="connsiteY1" fmla="*/ 0 h 420030"/>
              <a:gd name="connsiteX2" fmla="*/ 210015 w 1208737"/>
              <a:gd name="connsiteY2" fmla="*/ 84006 h 420030"/>
              <a:gd name="connsiteX3" fmla="*/ 998722 w 1208737"/>
              <a:gd name="connsiteY3" fmla="*/ 84006 h 420030"/>
              <a:gd name="connsiteX4" fmla="*/ 998722 w 1208737"/>
              <a:gd name="connsiteY4" fmla="*/ 0 h 420030"/>
              <a:gd name="connsiteX5" fmla="*/ 1208737 w 1208737"/>
              <a:gd name="connsiteY5" fmla="*/ 210015 h 420030"/>
              <a:gd name="connsiteX6" fmla="*/ 998722 w 1208737"/>
              <a:gd name="connsiteY6" fmla="*/ 420030 h 420030"/>
              <a:gd name="connsiteX7" fmla="*/ 998722 w 1208737"/>
              <a:gd name="connsiteY7" fmla="*/ 336024 h 420030"/>
              <a:gd name="connsiteX8" fmla="*/ 210015 w 1208737"/>
              <a:gd name="connsiteY8" fmla="*/ 336024 h 420030"/>
              <a:gd name="connsiteX9" fmla="*/ 210015 w 1208737"/>
              <a:gd name="connsiteY9" fmla="*/ 420030 h 420030"/>
              <a:gd name="connsiteX10" fmla="*/ 0 w 1208737"/>
              <a:gd name="connsiteY10" fmla="*/ 210015 h 4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737" h="420030">
                <a:moveTo>
                  <a:pt x="242" y="210710"/>
                </a:moveTo>
                <a:lnTo>
                  <a:pt x="209931" y="1149"/>
                </a:lnTo>
                <a:lnTo>
                  <a:pt x="210028" y="84877"/>
                </a:lnTo>
                <a:lnTo>
                  <a:pt x="998419" y="83970"/>
                </a:lnTo>
                <a:lnTo>
                  <a:pt x="998322" y="242"/>
                </a:lnTo>
                <a:lnTo>
                  <a:pt x="1208495" y="209320"/>
                </a:lnTo>
                <a:lnTo>
                  <a:pt x="998806" y="418881"/>
                </a:lnTo>
                <a:lnTo>
                  <a:pt x="998709" y="335153"/>
                </a:lnTo>
                <a:lnTo>
                  <a:pt x="210318" y="336060"/>
                </a:lnTo>
                <a:lnTo>
                  <a:pt x="210415" y="419788"/>
                </a:lnTo>
                <a:lnTo>
                  <a:pt x="242" y="210710"/>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9799" tIns="82540" rIns="232702" bIns="86867" numCol="1" spcCol="1270" anchor="ctr" anchorCtr="0">
            <a:noAutofit/>
          </a:bodyPr>
          <a:lstStyle/>
          <a:p>
            <a:pPr marL="0" lvl="0" indent="0" algn="ctr" defTabSz="1333500">
              <a:lnSpc>
                <a:spcPct val="90000"/>
              </a:lnSpc>
              <a:spcBef>
                <a:spcPct val="0"/>
              </a:spcBef>
              <a:spcAft>
                <a:spcPct val="35000"/>
              </a:spcAft>
              <a:buNone/>
            </a:pPr>
            <a:endParaRPr lang="en-GB" sz="3000" kern="1200"/>
          </a:p>
        </p:txBody>
      </p:sp>
      <p:sp>
        <p:nvSpPr>
          <p:cNvPr id="28" name="Freeform 27"/>
          <p:cNvSpPr/>
          <p:nvPr/>
        </p:nvSpPr>
        <p:spPr>
          <a:xfrm>
            <a:off x="5275765" y="4524635"/>
            <a:ext cx="2504268" cy="1200086"/>
          </a:xfrm>
          <a:custGeom>
            <a:avLst/>
            <a:gdLst>
              <a:gd name="connsiteX0" fmla="*/ 0 w 2504268"/>
              <a:gd name="connsiteY0" fmla="*/ 120009 h 1200086"/>
              <a:gd name="connsiteX1" fmla="*/ 120009 w 2504268"/>
              <a:gd name="connsiteY1" fmla="*/ 0 h 1200086"/>
              <a:gd name="connsiteX2" fmla="*/ 2384259 w 2504268"/>
              <a:gd name="connsiteY2" fmla="*/ 0 h 1200086"/>
              <a:gd name="connsiteX3" fmla="*/ 2504268 w 2504268"/>
              <a:gd name="connsiteY3" fmla="*/ 120009 h 1200086"/>
              <a:gd name="connsiteX4" fmla="*/ 2504268 w 2504268"/>
              <a:gd name="connsiteY4" fmla="*/ 1080077 h 1200086"/>
              <a:gd name="connsiteX5" fmla="*/ 2384259 w 2504268"/>
              <a:gd name="connsiteY5" fmla="*/ 1200086 h 1200086"/>
              <a:gd name="connsiteX6" fmla="*/ 120009 w 2504268"/>
              <a:gd name="connsiteY6" fmla="*/ 1200086 h 1200086"/>
              <a:gd name="connsiteX7" fmla="*/ 0 w 2504268"/>
              <a:gd name="connsiteY7" fmla="*/ 1080077 h 1200086"/>
              <a:gd name="connsiteX8" fmla="*/ 0 w 2504268"/>
              <a:gd name="connsiteY8" fmla="*/ 120009 h 120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4268" h="1200086">
                <a:moveTo>
                  <a:pt x="0" y="120009"/>
                </a:moveTo>
                <a:cubicBezTo>
                  <a:pt x="0" y="53730"/>
                  <a:pt x="53730" y="0"/>
                  <a:pt x="120009" y="0"/>
                </a:cubicBezTo>
                <a:lnTo>
                  <a:pt x="2384259" y="0"/>
                </a:lnTo>
                <a:cubicBezTo>
                  <a:pt x="2450538" y="0"/>
                  <a:pt x="2504268" y="53730"/>
                  <a:pt x="2504268" y="120009"/>
                </a:cubicBezTo>
                <a:lnTo>
                  <a:pt x="2504268" y="1080077"/>
                </a:lnTo>
                <a:cubicBezTo>
                  <a:pt x="2504268" y="1146356"/>
                  <a:pt x="2450538" y="1200086"/>
                  <a:pt x="2384259" y="1200086"/>
                </a:cubicBezTo>
                <a:lnTo>
                  <a:pt x="120009" y="1200086"/>
                </a:lnTo>
                <a:cubicBezTo>
                  <a:pt x="53730" y="1200086"/>
                  <a:pt x="0" y="1146356"/>
                  <a:pt x="0" y="1080077"/>
                </a:cubicBezTo>
                <a:lnTo>
                  <a:pt x="0" y="120009"/>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5639" tIns="145639" rIns="145639" bIns="145639" numCol="1" spcCol="1270" anchor="ctr" anchorCtr="0">
            <a:noAutofit/>
          </a:bodyPr>
          <a:lstStyle/>
          <a:p>
            <a:pPr marL="0" lvl="0" indent="0" algn="ctr" defTabSz="1289050">
              <a:lnSpc>
                <a:spcPct val="90000"/>
              </a:lnSpc>
              <a:spcBef>
                <a:spcPct val="0"/>
              </a:spcBef>
              <a:spcAft>
                <a:spcPct val="35000"/>
              </a:spcAft>
              <a:buNone/>
            </a:pPr>
            <a:r>
              <a:rPr lang="en-GB" sz="2900" kern="1200" dirty="0">
                <a:latin typeface="Georgia" panose="02040502050405020303" pitchFamily="18" charset="0"/>
              </a:rPr>
              <a:t>Abstract </a:t>
            </a:r>
          </a:p>
          <a:p>
            <a:pPr marL="0" lvl="0" indent="0" algn="ctr" defTabSz="1289050">
              <a:lnSpc>
                <a:spcPct val="90000"/>
              </a:lnSpc>
              <a:spcBef>
                <a:spcPct val="0"/>
              </a:spcBef>
              <a:spcAft>
                <a:spcPct val="35000"/>
              </a:spcAft>
              <a:buNone/>
            </a:pPr>
            <a:r>
              <a:rPr lang="en-GB" sz="2400" kern="1200" dirty="0">
                <a:latin typeface="Georgia" panose="02040502050405020303" pitchFamily="18" charset="0"/>
              </a:rPr>
              <a:t>The SYMBOLIC</a:t>
            </a:r>
          </a:p>
        </p:txBody>
      </p:sp>
      <p:sp>
        <p:nvSpPr>
          <p:cNvPr id="29" name="Freeform 28"/>
          <p:cNvSpPr/>
          <p:nvPr/>
        </p:nvSpPr>
        <p:spPr>
          <a:xfrm>
            <a:off x="3992599" y="4992103"/>
            <a:ext cx="1208738" cy="420031"/>
          </a:xfrm>
          <a:custGeom>
            <a:avLst/>
            <a:gdLst>
              <a:gd name="connsiteX0" fmla="*/ 0 w 1208737"/>
              <a:gd name="connsiteY0" fmla="*/ 210015 h 420030"/>
              <a:gd name="connsiteX1" fmla="*/ 210015 w 1208737"/>
              <a:gd name="connsiteY1" fmla="*/ 0 h 420030"/>
              <a:gd name="connsiteX2" fmla="*/ 210015 w 1208737"/>
              <a:gd name="connsiteY2" fmla="*/ 84006 h 420030"/>
              <a:gd name="connsiteX3" fmla="*/ 998722 w 1208737"/>
              <a:gd name="connsiteY3" fmla="*/ 84006 h 420030"/>
              <a:gd name="connsiteX4" fmla="*/ 998722 w 1208737"/>
              <a:gd name="connsiteY4" fmla="*/ 0 h 420030"/>
              <a:gd name="connsiteX5" fmla="*/ 1208737 w 1208737"/>
              <a:gd name="connsiteY5" fmla="*/ 210015 h 420030"/>
              <a:gd name="connsiteX6" fmla="*/ 998722 w 1208737"/>
              <a:gd name="connsiteY6" fmla="*/ 420030 h 420030"/>
              <a:gd name="connsiteX7" fmla="*/ 998722 w 1208737"/>
              <a:gd name="connsiteY7" fmla="*/ 336024 h 420030"/>
              <a:gd name="connsiteX8" fmla="*/ 210015 w 1208737"/>
              <a:gd name="connsiteY8" fmla="*/ 336024 h 420030"/>
              <a:gd name="connsiteX9" fmla="*/ 210015 w 1208737"/>
              <a:gd name="connsiteY9" fmla="*/ 420030 h 420030"/>
              <a:gd name="connsiteX10" fmla="*/ 0 w 1208737"/>
              <a:gd name="connsiteY10" fmla="*/ 210015 h 4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737" h="420030">
                <a:moveTo>
                  <a:pt x="1208737" y="210015"/>
                </a:moveTo>
                <a:lnTo>
                  <a:pt x="998722" y="420029"/>
                </a:lnTo>
                <a:lnTo>
                  <a:pt x="998722" y="336023"/>
                </a:lnTo>
                <a:lnTo>
                  <a:pt x="210015" y="336023"/>
                </a:lnTo>
                <a:lnTo>
                  <a:pt x="210015" y="420029"/>
                </a:lnTo>
                <a:lnTo>
                  <a:pt x="0" y="210015"/>
                </a:lnTo>
                <a:lnTo>
                  <a:pt x="210015" y="1"/>
                </a:lnTo>
                <a:lnTo>
                  <a:pt x="210015" y="84007"/>
                </a:lnTo>
                <a:lnTo>
                  <a:pt x="998722" y="84007"/>
                </a:lnTo>
                <a:lnTo>
                  <a:pt x="998722" y="1"/>
                </a:lnTo>
                <a:lnTo>
                  <a:pt x="1208737" y="210015"/>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26009" tIns="84007" rIns="126010" bIns="84006" numCol="1" spcCol="1270" anchor="ctr" anchorCtr="0">
            <a:noAutofit/>
          </a:bodyPr>
          <a:lstStyle/>
          <a:p>
            <a:pPr marL="0" lvl="0" indent="0" algn="ctr" defTabSz="1333500">
              <a:lnSpc>
                <a:spcPct val="90000"/>
              </a:lnSpc>
              <a:spcBef>
                <a:spcPct val="0"/>
              </a:spcBef>
              <a:spcAft>
                <a:spcPct val="35000"/>
              </a:spcAft>
              <a:buNone/>
            </a:pPr>
            <a:endParaRPr lang="en-GB" sz="3000" kern="1200"/>
          </a:p>
        </p:txBody>
      </p:sp>
      <p:sp>
        <p:nvSpPr>
          <p:cNvPr id="30" name="Freeform 29"/>
          <p:cNvSpPr/>
          <p:nvPr/>
        </p:nvSpPr>
        <p:spPr>
          <a:xfrm>
            <a:off x="1672405" y="4456803"/>
            <a:ext cx="2195229" cy="1200086"/>
          </a:xfrm>
          <a:custGeom>
            <a:avLst/>
            <a:gdLst>
              <a:gd name="connsiteX0" fmla="*/ 0 w 2400172"/>
              <a:gd name="connsiteY0" fmla="*/ 120009 h 1200086"/>
              <a:gd name="connsiteX1" fmla="*/ 120009 w 2400172"/>
              <a:gd name="connsiteY1" fmla="*/ 0 h 1200086"/>
              <a:gd name="connsiteX2" fmla="*/ 2280163 w 2400172"/>
              <a:gd name="connsiteY2" fmla="*/ 0 h 1200086"/>
              <a:gd name="connsiteX3" fmla="*/ 2400172 w 2400172"/>
              <a:gd name="connsiteY3" fmla="*/ 120009 h 1200086"/>
              <a:gd name="connsiteX4" fmla="*/ 2400172 w 2400172"/>
              <a:gd name="connsiteY4" fmla="*/ 1080077 h 1200086"/>
              <a:gd name="connsiteX5" fmla="*/ 2280163 w 2400172"/>
              <a:gd name="connsiteY5" fmla="*/ 1200086 h 1200086"/>
              <a:gd name="connsiteX6" fmla="*/ 120009 w 2400172"/>
              <a:gd name="connsiteY6" fmla="*/ 1200086 h 1200086"/>
              <a:gd name="connsiteX7" fmla="*/ 0 w 2400172"/>
              <a:gd name="connsiteY7" fmla="*/ 1080077 h 1200086"/>
              <a:gd name="connsiteX8" fmla="*/ 0 w 2400172"/>
              <a:gd name="connsiteY8" fmla="*/ 120009 h 120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0172" h="1200086">
                <a:moveTo>
                  <a:pt x="0" y="120009"/>
                </a:moveTo>
                <a:cubicBezTo>
                  <a:pt x="0" y="53730"/>
                  <a:pt x="53730" y="0"/>
                  <a:pt x="120009" y="0"/>
                </a:cubicBezTo>
                <a:lnTo>
                  <a:pt x="2280163" y="0"/>
                </a:lnTo>
                <a:cubicBezTo>
                  <a:pt x="2346442" y="0"/>
                  <a:pt x="2400172" y="53730"/>
                  <a:pt x="2400172" y="120009"/>
                </a:cubicBezTo>
                <a:lnTo>
                  <a:pt x="2400172" y="1080077"/>
                </a:lnTo>
                <a:cubicBezTo>
                  <a:pt x="2400172" y="1146356"/>
                  <a:pt x="2346442" y="1200086"/>
                  <a:pt x="2280163" y="1200086"/>
                </a:cubicBezTo>
                <a:lnTo>
                  <a:pt x="120009" y="1200086"/>
                </a:lnTo>
                <a:cubicBezTo>
                  <a:pt x="53730" y="1200086"/>
                  <a:pt x="0" y="1146356"/>
                  <a:pt x="0" y="1080077"/>
                </a:cubicBezTo>
                <a:lnTo>
                  <a:pt x="0" y="120009"/>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5639" tIns="145639" rIns="145639" bIns="145639" numCol="1" spcCol="1270" anchor="ctr" anchorCtr="0">
            <a:noAutofit/>
          </a:bodyPr>
          <a:lstStyle/>
          <a:p>
            <a:pPr marL="0" lvl="0" indent="0" algn="ctr" defTabSz="1289050">
              <a:lnSpc>
                <a:spcPct val="90000"/>
              </a:lnSpc>
              <a:spcBef>
                <a:spcPct val="0"/>
              </a:spcBef>
              <a:spcAft>
                <a:spcPct val="35000"/>
              </a:spcAft>
              <a:buNone/>
            </a:pPr>
            <a:r>
              <a:rPr lang="en-GB" sz="2900" kern="1200">
                <a:latin typeface="Georgia" panose="02040502050405020303" pitchFamily="18" charset="0"/>
              </a:rPr>
              <a:t>Pictorial  </a:t>
            </a:r>
          </a:p>
          <a:p>
            <a:pPr marL="0" lvl="0" indent="0" algn="ctr" defTabSz="1289050">
              <a:lnSpc>
                <a:spcPct val="90000"/>
              </a:lnSpc>
              <a:spcBef>
                <a:spcPct val="0"/>
              </a:spcBef>
              <a:spcAft>
                <a:spcPct val="35000"/>
              </a:spcAft>
              <a:buNone/>
            </a:pPr>
            <a:r>
              <a:rPr lang="en-GB" sz="2400" kern="1200">
                <a:latin typeface="Georgia" panose="02040502050405020303" pitchFamily="18" charset="0"/>
              </a:rPr>
              <a:t>The SEEING</a:t>
            </a:r>
          </a:p>
        </p:txBody>
      </p:sp>
      <p:sp>
        <p:nvSpPr>
          <p:cNvPr id="31" name="Freeform 30"/>
          <p:cNvSpPr/>
          <p:nvPr/>
        </p:nvSpPr>
        <p:spPr>
          <a:xfrm rot="18000000">
            <a:off x="2623833" y="3314529"/>
            <a:ext cx="1227231" cy="476662"/>
          </a:xfrm>
          <a:custGeom>
            <a:avLst/>
            <a:gdLst>
              <a:gd name="connsiteX0" fmla="*/ 0 w 1208737"/>
              <a:gd name="connsiteY0" fmla="*/ 210015 h 420030"/>
              <a:gd name="connsiteX1" fmla="*/ 210015 w 1208737"/>
              <a:gd name="connsiteY1" fmla="*/ 0 h 420030"/>
              <a:gd name="connsiteX2" fmla="*/ 210015 w 1208737"/>
              <a:gd name="connsiteY2" fmla="*/ 84006 h 420030"/>
              <a:gd name="connsiteX3" fmla="*/ 998722 w 1208737"/>
              <a:gd name="connsiteY3" fmla="*/ 84006 h 420030"/>
              <a:gd name="connsiteX4" fmla="*/ 998722 w 1208737"/>
              <a:gd name="connsiteY4" fmla="*/ 0 h 420030"/>
              <a:gd name="connsiteX5" fmla="*/ 1208737 w 1208737"/>
              <a:gd name="connsiteY5" fmla="*/ 210015 h 420030"/>
              <a:gd name="connsiteX6" fmla="*/ 998722 w 1208737"/>
              <a:gd name="connsiteY6" fmla="*/ 420030 h 420030"/>
              <a:gd name="connsiteX7" fmla="*/ 998722 w 1208737"/>
              <a:gd name="connsiteY7" fmla="*/ 336024 h 420030"/>
              <a:gd name="connsiteX8" fmla="*/ 210015 w 1208737"/>
              <a:gd name="connsiteY8" fmla="*/ 336024 h 420030"/>
              <a:gd name="connsiteX9" fmla="*/ 210015 w 1208737"/>
              <a:gd name="connsiteY9" fmla="*/ 420030 h 420030"/>
              <a:gd name="connsiteX10" fmla="*/ 0 w 1208737"/>
              <a:gd name="connsiteY10" fmla="*/ 210015 h 4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737" h="420030">
                <a:moveTo>
                  <a:pt x="9772" y="184857"/>
                </a:moveTo>
                <a:lnTo>
                  <a:pt x="226163" y="8743"/>
                </a:lnTo>
                <a:lnTo>
                  <a:pt x="222254" y="82685"/>
                </a:lnTo>
                <a:lnTo>
                  <a:pt x="998208" y="115517"/>
                </a:lnTo>
                <a:lnTo>
                  <a:pt x="1002117" y="41574"/>
                </a:lnTo>
                <a:lnTo>
                  <a:pt x="1198965" y="235173"/>
                </a:lnTo>
                <a:lnTo>
                  <a:pt x="982574" y="411287"/>
                </a:lnTo>
                <a:lnTo>
                  <a:pt x="986483" y="337345"/>
                </a:lnTo>
                <a:lnTo>
                  <a:pt x="210529" y="304513"/>
                </a:lnTo>
                <a:lnTo>
                  <a:pt x="206620" y="378456"/>
                </a:lnTo>
                <a:lnTo>
                  <a:pt x="9772" y="184857"/>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90355" tIns="21215" rIns="80156" bIns="203428" numCol="1" spcCol="1270" anchor="ctr" anchorCtr="0">
            <a:noAutofit/>
          </a:bodyPr>
          <a:lstStyle/>
          <a:p>
            <a:pPr marL="0" lvl="0" indent="0" algn="ctr" defTabSz="1333500">
              <a:lnSpc>
                <a:spcPct val="90000"/>
              </a:lnSpc>
              <a:spcBef>
                <a:spcPct val="0"/>
              </a:spcBef>
              <a:spcAft>
                <a:spcPct val="35000"/>
              </a:spcAft>
              <a:buNone/>
            </a:pPr>
            <a:endParaRPr lang="en-GB" sz="3000" kern="1200"/>
          </a:p>
        </p:txBody>
      </p:sp>
      <p:sp>
        <p:nvSpPr>
          <p:cNvPr id="9" name="TextBox 8"/>
          <p:cNvSpPr txBox="1"/>
          <p:nvPr/>
        </p:nvSpPr>
        <p:spPr>
          <a:xfrm>
            <a:off x="3345520" y="3498019"/>
            <a:ext cx="2520280" cy="769441"/>
          </a:xfrm>
          <a:prstGeom prst="rect">
            <a:avLst/>
          </a:prstGeom>
          <a:noFill/>
        </p:spPr>
        <p:txBody>
          <a:bodyPr wrap="square" rtlCol="0">
            <a:spAutoFit/>
          </a:bodyPr>
          <a:lstStyle/>
          <a:p>
            <a:pPr algn="ctr"/>
            <a:r>
              <a:rPr lang="en-GB" sz="2200" b="1">
                <a:latin typeface="Georgia" panose="02040502050405020303" pitchFamily="18" charset="0"/>
              </a:rPr>
              <a:t>Demonstrating depth</a:t>
            </a:r>
          </a:p>
        </p:txBody>
      </p:sp>
      <p:sp>
        <p:nvSpPr>
          <p:cNvPr id="11" name="TextBox 10"/>
          <p:cNvSpPr txBox="1"/>
          <p:nvPr/>
        </p:nvSpPr>
        <p:spPr>
          <a:xfrm>
            <a:off x="8172401" y="4922713"/>
            <a:ext cx="792088" cy="830997"/>
          </a:xfrm>
          <a:prstGeom prst="rect">
            <a:avLst/>
          </a:prstGeom>
          <a:noFill/>
        </p:spPr>
        <p:txBody>
          <a:bodyPr wrap="square" rtlCol="0">
            <a:spAutoFit/>
          </a:bodyPr>
          <a:lstStyle/>
          <a:p>
            <a:pPr algn="ctr"/>
            <a:r>
              <a:rPr lang="en-GB" sz="4800" b="1" dirty="0">
                <a:latin typeface="Georgia" panose="02040502050405020303" pitchFamily="18" charset="0"/>
              </a:rPr>
              <a:t>5</a:t>
            </a:r>
            <a:endParaRPr lang="en-GB" b="1" dirty="0">
              <a:latin typeface="Georgia" panose="02040502050405020303" pitchFamily="18" charset="0"/>
            </a:endParaRPr>
          </a:p>
        </p:txBody>
      </p:sp>
      <p:sp>
        <p:nvSpPr>
          <p:cNvPr id="2" name="Oval Callout 1"/>
          <p:cNvSpPr/>
          <p:nvPr/>
        </p:nvSpPr>
        <p:spPr>
          <a:xfrm>
            <a:off x="6086858" y="5832579"/>
            <a:ext cx="1800201" cy="936104"/>
          </a:xfrm>
          <a:prstGeom prst="wedgeEllipseCallout">
            <a:avLst>
              <a:gd name="adj1" fmla="val 74816"/>
              <a:gd name="adj2" fmla="val 3988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/‘fa</a:t>
            </a:r>
            <a:r>
              <a:rPr lang="en-GB" sz="2800" dirty="0">
                <a:solidFill>
                  <a:schemeClr val="tx1"/>
                </a:solidFill>
                <a:latin typeface="Times New Roman" panose="02020603050405020304" pitchFamily="18" charset="0"/>
                <a:cs typeface="Times New Roman" panose="02020603050405020304" pitchFamily="18" charset="0"/>
              </a:rPr>
              <a:t>ɪ</a:t>
            </a:r>
            <a:r>
              <a:rPr lang="en-GB" sz="2800" dirty="0">
                <a:solidFill>
                  <a:schemeClr val="tx1"/>
                </a:solidFill>
                <a:latin typeface="Calibri" panose="020F0502020204030204" pitchFamily="34" charset="0"/>
              </a:rPr>
              <a:t>v</a:t>
            </a:r>
            <a:r>
              <a:rPr lang="en-GB" sz="2800" dirty="0">
                <a:solidFill>
                  <a:schemeClr val="tx1"/>
                </a:solidFill>
              </a:rPr>
              <a:t>/</a:t>
            </a:r>
          </a:p>
        </p:txBody>
      </p:sp>
      <p:sp>
        <p:nvSpPr>
          <p:cNvPr id="3" name="TextBox 2"/>
          <p:cNvSpPr txBox="1"/>
          <p:nvPr/>
        </p:nvSpPr>
        <p:spPr>
          <a:xfrm>
            <a:off x="8139124" y="6002394"/>
            <a:ext cx="927301" cy="523220"/>
          </a:xfrm>
          <a:prstGeom prst="rect">
            <a:avLst/>
          </a:prstGeom>
          <a:noFill/>
        </p:spPr>
        <p:txBody>
          <a:bodyPr wrap="square" rtlCol="0">
            <a:spAutoFit/>
          </a:bodyPr>
          <a:lstStyle/>
          <a:p>
            <a:r>
              <a:rPr lang="en-GB" sz="2800" dirty="0">
                <a:latin typeface="Georgia" panose="02040502050405020303" pitchFamily="18" charset="0"/>
              </a:rPr>
              <a:t>five</a:t>
            </a:r>
          </a:p>
        </p:txBody>
      </p:sp>
      <p:grpSp>
        <p:nvGrpSpPr>
          <p:cNvPr id="34" name="Group 33"/>
          <p:cNvGrpSpPr/>
          <p:nvPr/>
        </p:nvGrpSpPr>
        <p:grpSpPr>
          <a:xfrm>
            <a:off x="395058" y="1759384"/>
            <a:ext cx="2665785" cy="509692"/>
            <a:chOff x="395058" y="1759384"/>
            <a:chExt cx="2665785" cy="509692"/>
          </a:xfrm>
        </p:grpSpPr>
        <p:pic>
          <p:nvPicPr>
            <p:cNvPr id="1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058" y="1763701"/>
              <a:ext cx="547332" cy="49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311" y="1759384"/>
              <a:ext cx="547332" cy="49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564" y="1759384"/>
              <a:ext cx="547332" cy="49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3624" y="1769636"/>
              <a:ext cx="547332" cy="49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511" y="1759384"/>
              <a:ext cx="547332" cy="49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3" name="Group 32"/>
          <p:cNvGrpSpPr/>
          <p:nvPr/>
        </p:nvGrpSpPr>
        <p:grpSpPr>
          <a:xfrm>
            <a:off x="5979016" y="1570255"/>
            <a:ext cx="2565701" cy="1687700"/>
            <a:chOff x="5979016" y="1570255"/>
            <a:chExt cx="2565701" cy="1687700"/>
          </a:xfrm>
        </p:grpSpPr>
        <p:pic>
          <p:nvPicPr>
            <p:cNvPr id="10" name="Picture 4" descr="http://images.smh.com.au/2012/06/25/3403612/apple_main-420x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92" r="21270"/>
            <a:stretch/>
          </p:blipFill>
          <p:spPr bwMode="auto">
            <a:xfrm>
              <a:off x="5979016" y="1587179"/>
              <a:ext cx="764684" cy="8438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images.smh.com.au/2012/06/25/3403612/apple_main-420x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92" r="21270"/>
            <a:stretch/>
          </p:blipFill>
          <p:spPr bwMode="auto">
            <a:xfrm>
              <a:off x="6840155" y="1570255"/>
              <a:ext cx="764684" cy="8438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images.smh.com.au/2012/06/25/3403612/apple_main-420x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92" r="21270"/>
            <a:stretch/>
          </p:blipFill>
          <p:spPr bwMode="auto">
            <a:xfrm>
              <a:off x="7780033" y="1584746"/>
              <a:ext cx="764684" cy="8438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images.smh.com.au/2012/06/25/3403612/apple_main-420x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92" r="21270"/>
            <a:stretch/>
          </p:blipFill>
          <p:spPr bwMode="auto">
            <a:xfrm>
              <a:off x="6331772" y="2414105"/>
              <a:ext cx="764684" cy="8438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images.smh.com.au/2012/06/25/3403612/apple_main-420x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92" r="21270"/>
            <a:stretch/>
          </p:blipFill>
          <p:spPr bwMode="auto">
            <a:xfrm>
              <a:off x="7341837" y="2414105"/>
              <a:ext cx="764684" cy="84385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8160" t="50000" r="24824" b="10689"/>
          <a:stretch/>
        </p:blipFill>
        <p:spPr bwMode="auto">
          <a:xfrm>
            <a:off x="195183" y="3528460"/>
            <a:ext cx="1394460" cy="12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14533" b="46672"/>
          <a:stretch/>
        </p:blipFill>
        <p:spPr bwMode="auto">
          <a:xfrm>
            <a:off x="2084572" y="5859538"/>
            <a:ext cx="976271" cy="93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Freeform 31"/>
          <p:cNvSpPr/>
          <p:nvPr/>
        </p:nvSpPr>
        <p:spPr>
          <a:xfrm>
            <a:off x="3678850" y="1595256"/>
            <a:ext cx="1996877" cy="1200086"/>
          </a:xfrm>
          <a:custGeom>
            <a:avLst/>
            <a:gdLst>
              <a:gd name="connsiteX0" fmla="*/ 0 w 2400172"/>
              <a:gd name="connsiteY0" fmla="*/ 120009 h 1200086"/>
              <a:gd name="connsiteX1" fmla="*/ 120009 w 2400172"/>
              <a:gd name="connsiteY1" fmla="*/ 0 h 1200086"/>
              <a:gd name="connsiteX2" fmla="*/ 2280163 w 2400172"/>
              <a:gd name="connsiteY2" fmla="*/ 0 h 1200086"/>
              <a:gd name="connsiteX3" fmla="*/ 2400172 w 2400172"/>
              <a:gd name="connsiteY3" fmla="*/ 120009 h 1200086"/>
              <a:gd name="connsiteX4" fmla="*/ 2400172 w 2400172"/>
              <a:gd name="connsiteY4" fmla="*/ 1080077 h 1200086"/>
              <a:gd name="connsiteX5" fmla="*/ 2280163 w 2400172"/>
              <a:gd name="connsiteY5" fmla="*/ 1200086 h 1200086"/>
              <a:gd name="connsiteX6" fmla="*/ 120009 w 2400172"/>
              <a:gd name="connsiteY6" fmla="*/ 1200086 h 1200086"/>
              <a:gd name="connsiteX7" fmla="*/ 0 w 2400172"/>
              <a:gd name="connsiteY7" fmla="*/ 1080077 h 1200086"/>
              <a:gd name="connsiteX8" fmla="*/ 0 w 2400172"/>
              <a:gd name="connsiteY8" fmla="*/ 120009 h 120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0172" h="1200086">
                <a:moveTo>
                  <a:pt x="0" y="120009"/>
                </a:moveTo>
                <a:cubicBezTo>
                  <a:pt x="0" y="53730"/>
                  <a:pt x="53730" y="0"/>
                  <a:pt x="120009" y="0"/>
                </a:cubicBezTo>
                <a:lnTo>
                  <a:pt x="2280163" y="0"/>
                </a:lnTo>
                <a:cubicBezTo>
                  <a:pt x="2346442" y="0"/>
                  <a:pt x="2400172" y="53730"/>
                  <a:pt x="2400172" y="120009"/>
                </a:cubicBezTo>
                <a:lnTo>
                  <a:pt x="2400172" y="1080077"/>
                </a:lnTo>
                <a:cubicBezTo>
                  <a:pt x="2400172" y="1146356"/>
                  <a:pt x="2346442" y="1200086"/>
                  <a:pt x="2280163" y="1200086"/>
                </a:cubicBezTo>
                <a:lnTo>
                  <a:pt x="120009" y="1200086"/>
                </a:lnTo>
                <a:cubicBezTo>
                  <a:pt x="53730" y="1200086"/>
                  <a:pt x="0" y="1146356"/>
                  <a:pt x="0" y="1080077"/>
                </a:cubicBezTo>
                <a:lnTo>
                  <a:pt x="0" y="120009"/>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5639" tIns="145639" rIns="145639" bIns="145639" numCol="1" spcCol="1270" anchor="ctr" anchorCtr="0">
            <a:noAutofit/>
          </a:bodyPr>
          <a:lstStyle/>
          <a:p>
            <a:pPr marL="0" lvl="0" indent="0" algn="ctr" defTabSz="1289050">
              <a:lnSpc>
                <a:spcPct val="90000"/>
              </a:lnSpc>
              <a:spcBef>
                <a:spcPct val="0"/>
              </a:spcBef>
              <a:spcAft>
                <a:spcPct val="35000"/>
              </a:spcAft>
              <a:buNone/>
            </a:pPr>
            <a:r>
              <a:rPr lang="en-GB" sz="2900" kern="1200" dirty="0">
                <a:latin typeface="Georgia" panose="02040502050405020303" pitchFamily="18" charset="0"/>
              </a:rPr>
              <a:t>Concrete  </a:t>
            </a:r>
          </a:p>
          <a:p>
            <a:pPr marL="0" lvl="0" indent="0" algn="ctr" defTabSz="1289050">
              <a:lnSpc>
                <a:spcPct val="90000"/>
              </a:lnSpc>
              <a:spcBef>
                <a:spcPct val="0"/>
              </a:spcBef>
              <a:spcAft>
                <a:spcPct val="35000"/>
              </a:spcAft>
              <a:buNone/>
            </a:pPr>
            <a:r>
              <a:rPr lang="en-GB" sz="2400" kern="1200" dirty="0">
                <a:latin typeface="Georgia" panose="02040502050405020303" pitchFamily="18" charset="0"/>
              </a:rPr>
              <a:t>The </a:t>
            </a:r>
            <a:r>
              <a:rPr lang="en-GB" sz="2400" dirty="0">
                <a:latin typeface="Georgia" panose="02040502050405020303" pitchFamily="18" charset="0"/>
              </a:rPr>
              <a:t>DO</a:t>
            </a:r>
            <a:r>
              <a:rPr lang="en-GB" sz="2400" kern="1200" dirty="0">
                <a:latin typeface="Georgia" panose="02040502050405020303" pitchFamily="18" charset="0"/>
              </a:rPr>
              <a:t>ING</a:t>
            </a:r>
          </a:p>
        </p:txBody>
      </p:sp>
      <p:sp>
        <p:nvSpPr>
          <p:cNvPr id="7" name="Footer Placeholder 6"/>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176924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P spid="9" grpId="0"/>
      <p:bldP spid="11" grpId="0"/>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p:cNvSpPr/>
          <p:nvPr/>
        </p:nvSpPr>
        <p:spPr>
          <a:xfrm>
            <a:off x="23326" y="774668"/>
            <a:ext cx="8965749" cy="461665"/>
          </a:xfrm>
          <a:prstGeom prst="rect">
            <a:avLst/>
          </a:prstGeom>
        </p:spPr>
        <p:txBody>
          <a:bodyPr wrap="square">
            <a:spAutoFit/>
          </a:bodyPr>
          <a:lstStyle/>
          <a:p>
            <a:pPr algn="ctr"/>
            <a:r>
              <a:rPr lang="en-GB" sz="2400" dirty="0">
                <a:solidFill>
                  <a:srgbClr val="000000"/>
                </a:solidFill>
                <a:latin typeface="Georgia" panose="02040502050405020303" pitchFamily="18" charset="0"/>
              </a:rPr>
              <a:t>What does each representation of 36 reveal about the number?</a:t>
            </a:r>
          </a:p>
        </p:txBody>
      </p:sp>
      <p:sp>
        <p:nvSpPr>
          <p:cNvPr id="98" name="Oval 97"/>
          <p:cNvSpPr/>
          <p:nvPr/>
        </p:nvSpPr>
        <p:spPr>
          <a:xfrm rot="19127999">
            <a:off x="8480666" y="1386565"/>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00" name="Oval 99"/>
          <p:cNvSpPr/>
          <p:nvPr/>
        </p:nvSpPr>
        <p:spPr>
          <a:xfrm rot="19127999">
            <a:off x="6786100" y="3249932"/>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01" name="Oval 100"/>
          <p:cNvSpPr/>
          <p:nvPr/>
        </p:nvSpPr>
        <p:spPr>
          <a:xfrm rot="19127999">
            <a:off x="8253759" y="1698368"/>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02" name="Oval 101"/>
          <p:cNvSpPr/>
          <p:nvPr/>
        </p:nvSpPr>
        <p:spPr>
          <a:xfrm rot="19127999">
            <a:off x="8338313" y="3508008"/>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03" name="Oval 102"/>
          <p:cNvSpPr/>
          <p:nvPr/>
        </p:nvSpPr>
        <p:spPr>
          <a:xfrm rot="19127999">
            <a:off x="7187286" y="1755770"/>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04" name="Oval 103"/>
          <p:cNvSpPr/>
          <p:nvPr/>
        </p:nvSpPr>
        <p:spPr>
          <a:xfrm rot="19127999">
            <a:off x="7827158" y="2139648"/>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05" name="Oval 104"/>
          <p:cNvSpPr/>
          <p:nvPr/>
        </p:nvSpPr>
        <p:spPr>
          <a:xfrm rot="19127999">
            <a:off x="6805922" y="1452426"/>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06" name="Oval 105"/>
          <p:cNvSpPr/>
          <p:nvPr/>
        </p:nvSpPr>
        <p:spPr>
          <a:xfrm rot="19127999">
            <a:off x="8019718" y="1386564"/>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07" name="Oval 106"/>
          <p:cNvSpPr/>
          <p:nvPr/>
        </p:nvSpPr>
        <p:spPr>
          <a:xfrm rot="19127999">
            <a:off x="7214829" y="1374191"/>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08" name="Oval 107"/>
          <p:cNvSpPr/>
          <p:nvPr/>
        </p:nvSpPr>
        <p:spPr>
          <a:xfrm rot="19127999">
            <a:off x="7760060" y="2890006"/>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09" name="Oval 108"/>
          <p:cNvSpPr/>
          <p:nvPr/>
        </p:nvSpPr>
        <p:spPr>
          <a:xfrm rot="19127999">
            <a:off x="7620692" y="1574534"/>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10" name="Oval 109"/>
          <p:cNvSpPr/>
          <p:nvPr/>
        </p:nvSpPr>
        <p:spPr>
          <a:xfrm rot="19127999">
            <a:off x="7135293" y="2428177"/>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11" name="Oval 110"/>
          <p:cNvSpPr/>
          <p:nvPr/>
        </p:nvSpPr>
        <p:spPr>
          <a:xfrm rot="19127999">
            <a:off x="8197110" y="2115083"/>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12" name="Oval 111"/>
          <p:cNvSpPr/>
          <p:nvPr/>
        </p:nvSpPr>
        <p:spPr>
          <a:xfrm rot="19127999">
            <a:off x="7098719" y="2131729"/>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13" name="Oval 112"/>
          <p:cNvSpPr/>
          <p:nvPr/>
        </p:nvSpPr>
        <p:spPr>
          <a:xfrm rot="19127999">
            <a:off x="7801289" y="3489677"/>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14" name="Oval 113"/>
          <p:cNvSpPr/>
          <p:nvPr/>
        </p:nvSpPr>
        <p:spPr>
          <a:xfrm rot="19127999">
            <a:off x="7598090" y="2484627"/>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15" name="Oval 114"/>
          <p:cNvSpPr/>
          <p:nvPr/>
        </p:nvSpPr>
        <p:spPr>
          <a:xfrm rot="19127999">
            <a:off x="8516969" y="3172959"/>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16" name="Oval 115"/>
          <p:cNvSpPr/>
          <p:nvPr/>
        </p:nvSpPr>
        <p:spPr>
          <a:xfrm rot="19127999">
            <a:off x="7297495" y="2768348"/>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17" name="Oval 116"/>
          <p:cNvSpPr/>
          <p:nvPr/>
        </p:nvSpPr>
        <p:spPr>
          <a:xfrm rot="19127999">
            <a:off x="8630215" y="2291558"/>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18" name="Oval 117"/>
          <p:cNvSpPr/>
          <p:nvPr/>
        </p:nvSpPr>
        <p:spPr>
          <a:xfrm rot="19127999">
            <a:off x="7827159" y="3232029"/>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19" name="Oval 118"/>
          <p:cNvSpPr/>
          <p:nvPr/>
        </p:nvSpPr>
        <p:spPr>
          <a:xfrm rot="19127999">
            <a:off x="8183118" y="2867366"/>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20" name="Oval 119"/>
          <p:cNvSpPr/>
          <p:nvPr/>
        </p:nvSpPr>
        <p:spPr>
          <a:xfrm rot="19127999">
            <a:off x="8552627" y="2650222"/>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21" name="Oval 120"/>
          <p:cNvSpPr/>
          <p:nvPr/>
        </p:nvSpPr>
        <p:spPr>
          <a:xfrm rot="19127999">
            <a:off x="8722607" y="1979755"/>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22" name="Oval 121"/>
          <p:cNvSpPr/>
          <p:nvPr/>
        </p:nvSpPr>
        <p:spPr>
          <a:xfrm rot="19127999">
            <a:off x="8054153" y="2537572"/>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23" name="Oval 122"/>
          <p:cNvSpPr/>
          <p:nvPr/>
        </p:nvSpPr>
        <p:spPr>
          <a:xfrm rot="19127999">
            <a:off x="7506158" y="3314962"/>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24" name="Oval 123"/>
          <p:cNvSpPr/>
          <p:nvPr/>
        </p:nvSpPr>
        <p:spPr>
          <a:xfrm rot="19127999">
            <a:off x="6804345" y="1979756"/>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25" name="Oval 124"/>
          <p:cNvSpPr/>
          <p:nvPr/>
        </p:nvSpPr>
        <p:spPr>
          <a:xfrm rot="19127999">
            <a:off x="6556879" y="1735386"/>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26" name="Oval 125"/>
          <p:cNvSpPr/>
          <p:nvPr/>
        </p:nvSpPr>
        <p:spPr>
          <a:xfrm rot="19127999">
            <a:off x="6906225" y="2764611"/>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27" name="Oval 126"/>
          <p:cNvSpPr/>
          <p:nvPr/>
        </p:nvSpPr>
        <p:spPr>
          <a:xfrm rot="19127999">
            <a:off x="7165034" y="3489677"/>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28" name="Oval 127"/>
          <p:cNvSpPr/>
          <p:nvPr/>
        </p:nvSpPr>
        <p:spPr>
          <a:xfrm rot="19127999">
            <a:off x="7186001" y="3096508"/>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29" name="Oval 128"/>
          <p:cNvSpPr/>
          <p:nvPr/>
        </p:nvSpPr>
        <p:spPr>
          <a:xfrm rot="19127999">
            <a:off x="7827159" y="1876821"/>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30" name="Oval 129"/>
          <p:cNvSpPr/>
          <p:nvPr/>
        </p:nvSpPr>
        <p:spPr>
          <a:xfrm rot="19127999">
            <a:off x="7479857" y="1972787"/>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pic>
        <p:nvPicPr>
          <p:cNvPr id="23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9312" y="2047326"/>
            <a:ext cx="1721471" cy="337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40" name="Table 239"/>
          <p:cNvGraphicFramePr>
            <a:graphicFrameLocks noGrp="1"/>
          </p:cNvGraphicFramePr>
          <p:nvPr>
            <p:extLst>
              <p:ext uri="{D42A27DB-BD31-4B8C-83A1-F6EECF244321}">
                <p14:modId xmlns:p14="http://schemas.microsoft.com/office/powerpoint/2010/main" val="4095864414"/>
              </p:ext>
            </p:extLst>
          </p:nvPr>
        </p:nvGraphicFramePr>
        <p:xfrm>
          <a:off x="3469646" y="1444137"/>
          <a:ext cx="2339140" cy="1049578"/>
        </p:xfrm>
        <a:graphic>
          <a:graphicData uri="http://schemas.openxmlformats.org/drawingml/2006/table">
            <a:tbl>
              <a:tblPr firstRow="1" bandRow="1">
                <a:tableStyleId>{5C22544A-7EE6-4342-B048-85BDC9FD1C3A}</a:tableStyleId>
              </a:tblPr>
              <a:tblGrid>
                <a:gridCol w="1169570">
                  <a:extLst>
                    <a:ext uri="{9D8B030D-6E8A-4147-A177-3AD203B41FA5}">
                      <a16:colId xmlns:a16="http://schemas.microsoft.com/office/drawing/2014/main" val="20000"/>
                    </a:ext>
                  </a:extLst>
                </a:gridCol>
                <a:gridCol w="1169570">
                  <a:extLst>
                    <a:ext uri="{9D8B030D-6E8A-4147-A177-3AD203B41FA5}">
                      <a16:colId xmlns:a16="http://schemas.microsoft.com/office/drawing/2014/main" val="20001"/>
                    </a:ext>
                  </a:extLst>
                </a:gridCol>
              </a:tblGrid>
              <a:tr h="524789">
                <a:tc>
                  <a:txBody>
                    <a:bodyPr/>
                    <a:lstStyle/>
                    <a:p>
                      <a:pPr algn="ctr"/>
                      <a:r>
                        <a:rPr lang="en-GB" sz="2400" b="0" kern="1200" dirty="0">
                          <a:solidFill>
                            <a:srgbClr val="000000"/>
                          </a:solidFill>
                          <a:latin typeface="+mn-lt"/>
                          <a:ea typeface="+mn-ea"/>
                          <a:cs typeface="+mn-cs"/>
                        </a:rPr>
                        <a:t>Tens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GB" sz="2400" b="0" kern="1200" dirty="0">
                          <a:solidFill>
                            <a:srgbClr val="000000"/>
                          </a:solidFill>
                          <a:latin typeface="+mn-lt"/>
                          <a:ea typeface="+mn-ea"/>
                          <a:cs typeface="+mn-cs"/>
                        </a:rPr>
                        <a:t>Ones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524789">
                <a:tc>
                  <a:txBody>
                    <a:bodyPr/>
                    <a:lstStyle/>
                    <a:p>
                      <a:pPr marL="0" algn="ctr" defTabSz="784830" rtl="0" eaLnBrk="1" latinLnBrk="0" hangingPunct="1"/>
                      <a:r>
                        <a:rPr lang="en-GB" sz="2400" b="0" kern="1200" dirty="0">
                          <a:solidFill>
                            <a:srgbClr val="000000"/>
                          </a:solidFill>
                          <a:latin typeface="+mn-lt"/>
                          <a:ea typeface="+mn-ea"/>
                          <a:cs typeface="+mn-cs"/>
                        </a:rPr>
                        <a:t>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2400" b="0" kern="1200" dirty="0">
                          <a:solidFill>
                            <a:srgbClr val="000000"/>
                          </a:solidFill>
                          <a:latin typeface="+mn-lt"/>
                          <a:ea typeface="+mn-ea"/>
                          <a:cs typeface="+mn-cs"/>
                        </a:rPr>
                        <a:t>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32" name="Freeform 131"/>
          <p:cNvSpPr/>
          <p:nvPr/>
        </p:nvSpPr>
        <p:spPr>
          <a:xfrm>
            <a:off x="7324365" y="5331623"/>
            <a:ext cx="1413546" cy="1347080"/>
          </a:xfrm>
          <a:custGeom>
            <a:avLst/>
            <a:gdLst/>
            <a:ahLst/>
            <a:cxnLst/>
            <a:rect l="0" t="0" r="0" b="0"/>
            <a:pathLst>
              <a:path w="2812670" h="2410842">
                <a:moveTo>
                  <a:pt x="1406398" y="0"/>
                </a:moveTo>
                <a:lnTo>
                  <a:pt x="1749552" y="917448"/>
                </a:lnTo>
                <a:lnTo>
                  <a:pt x="2812669" y="917448"/>
                </a:lnTo>
                <a:lnTo>
                  <a:pt x="1961769" y="1493520"/>
                </a:lnTo>
                <a:lnTo>
                  <a:pt x="2268601" y="2410841"/>
                </a:lnTo>
                <a:lnTo>
                  <a:pt x="1406398" y="1867281"/>
                </a:lnTo>
                <a:lnTo>
                  <a:pt x="544195" y="2410841"/>
                </a:lnTo>
                <a:lnTo>
                  <a:pt x="850900" y="1493520"/>
                </a:lnTo>
                <a:lnTo>
                  <a:pt x="0" y="917448"/>
                </a:lnTo>
                <a:lnTo>
                  <a:pt x="1063244" y="917448"/>
                </a:lnTo>
                <a:close/>
              </a:path>
            </a:pathLst>
          </a:custGeom>
          <a:solidFill>
            <a:srgbClr val="FFFF00"/>
          </a:solidFill>
          <a:ln w="38100" cap="flat" cmpd="sng" algn="ctr">
            <a:solidFill>
              <a:srgbClr val="FFF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64" name="Rectangle 163"/>
          <p:cNvSpPr/>
          <p:nvPr/>
        </p:nvSpPr>
        <p:spPr>
          <a:xfrm>
            <a:off x="6943983" y="5559522"/>
            <a:ext cx="2215209" cy="1015663"/>
          </a:xfrm>
          <a:prstGeom prst="rect">
            <a:avLst/>
          </a:prstGeom>
        </p:spPr>
        <p:txBody>
          <a:bodyPr wrap="square">
            <a:spAutoFit/>
          </a:bodyPr>
          <a:lstStyle/>
          <a:p>
            <a:pPr algn="ctr"/>
            <a:r>
              <a:rPr lang="en-GB" sz="2000" dirty="0">
                <a:solidFill>
                  <a:srgbClr val="000000"/>
                </a:solidFill>
                <a:latin typeface="Georgia" panose="02040502050405020303" pitchFamily="18" charset="0"/>
              </a:rPr>
              <a:t>Can you think of other representations?</a:t>
            </a:r>
          </a:p>
        </p:txBody>
      </p:sp>
      <p:sp>
        <p:nvSpPr>
          <p:cNvPr id="4" name="Rectangle 3"/>
          <p:cNvSpPr/>
          <p:nvPr/>
        </p:nvSpPr>
        <p:spPr>
          <a:xfrm>
            <a:off x="2829573" y="116557"/>
            <a:ext cx="3225563" cy="830997"/>
          </a:xfrm>
          <a:prstGeom prst="rect">
            <a:avLst/>
          </a:prstGeom>
        </p:spPr>
        <p:txBody>
          <a:bodyPr wrap="none">
            <a:spAutoFit/>
          </a:bodyPr>
          <a:lstStyle/>
          <a:p>
            <a:r>
              <a:rPr lang="en-GB" sz="4800" b="1" dirty="0">
                <a:solidFill>
                  <a:srgbClr val="D12149"/>
                </a:solidFill>
                <a:latin typeface="Georgia" panose="02040502050405020303" pitchFamily="18" charset="0"/>
                <a:ea typeface="+mj-ea"/>
                <a:cs typeface="+mj-cs"/>
              </a:rPr>
              <a:t>Talk Task</a:t>
            </a:r>
            <a:endParaRPr lang="en-GB" dirty="0"/>
          </a:p>
        </p:txBody>
      </p:sp>
      <p:sp>
        <p:nvSpPr>
          <p:cNvPr id="2" name="TextBox 1"/>
          <p:cNvSpPr txBox="1"/>
          <p:nvPr/>
        </p:nvSpPr>
        <p:spPr>
          <a:xfrm>
            <a:off x="200127" y="1348516"/>
            <a:ext cx="368963" cy="369332"/>
          </a:xfrm>
          <a:prstGeom prst="rect">
            <a:avLst/>
          </a:prstGeom>
          <a:noFill/>
        </p:spPr>
        <p:txBody>
          <a:bodyPr wrap="square" rtlCol="0">
            <a:spAutoFit/>
          </a:bodyPr>
          <a:lstStyle/>
          <a:p>
            <a:r>
              <a:rPr lang="en-GB" dirty="0">
                <a:latin typeface="Georgia" panose="02040502050405020303" pitchFamily="18" charset="0"/>
              </a:rPr>
              <a:t>1)</a:t>
            </a:r>
          </a:p>
        </p:txBody>
      </p:sp>
      <p:sp>
        <p:nvSpPr>
          <p:cNvPr id="131" name="TextBox 130"/>
          <p:cNvSpPr txBox="1"/>
          <p:nvPr/>
        </p:nvSpPr>
        <p:spPr>
          <a:xfrm>
            <a:off x="2995737" y="1348516"/>
            <a:ext cx="642653" cy="369332"/>
          </a:xfrm>
          <a:prstGeom prst="rect">
            <a:avLst/>
          </a:prstGeom>
          <a:noFill/>
        </p:spPr>
        <p:txBody>
          <a:bodyPr wrap="square" rtlCol="0">
            <a:spAutoFit/>
          </a:bodyPr>
          <a:lstStyle/>
          <a:p>
            <a:r>
              <a:rPr lang="en-GB" dirty="0">
                <a:latin typeface="Georgia" panose="02040502050405020303" pitchFamily="18" charset="0"/>
              </a:rPr>
              <a:t>2)</a:t>
            </a:r>
          </a:p>
        </p:txBody>
      </p:sp>
      <p:sp>
        <p:nvSpPr>
          <p:cNvPr id="133" name="TextBox 132"/>
          <p:cNvSpPr txBox="1"/>
          <p:nvPr/>
        </p:nvSpPr>
        <p:spPr>
          <a:xfrm>
            <a:off x="6248899" y="1348516"/>
            <a:ext cx="555327" cy="369332"/>
          </a:xfrm>
          <a:prstGeom prst="rect">
            <a:avLst/>
          </a:prstGeom>
          <a:noFill/>
        </p:spPr>
        <p:txBody>
          <a:bodyPr wrap="square" rtlCol="0">
            <a:spAutoFit/>
          </a:bodyPr>
          <a:lstStyle/>
          <a:p>
            <a:r>
              <a:rPr lang="en-GB" dirty="0">
                <a:latin typeface="Georgia" panose="02040502050405020303" pitchFamily="18" charset="0"/>
              </a:rPr>
              <a:t>3)</a:t>
            </a:r>
          </a:p>
        </p:txBody>
      </p:sp>
      <p:sp>
        <p:nvSpPr>
          <p:cNvPr id="83" name="Rectangle 82"/>
          <p:cNvSpPr/>
          <p:nvPr/>
        </p:nvSpPr>
        <p:spPr>
          <a:xfrm>
            <a:off x="23326" y="5193614"/>
            <a:ext cx="6920657" cy="111949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1600" b="1" dirty="0">
                <a:solidFill>
                  <a:schemeClr val="tx1"/>
                </a:solidFill>
                <a:latin typeface="Georgia" panose="02040502050405020303" pitchFamily="18" charset="0"/>
              </a:rPr>
              <a:t>Conceptual understanding</a:t>
            </a:r>
            <a:r>
              <a:rPr lang="en-GB" sz="1600" dirty="0">
                <a:solidFill>
                  <a:schemeClr val="tx1"/>
                </a:solidFill>
                <a:latin typeface="Georgia" panose="02040502050405020303" pitchFamily="18" charset="0"/>
              </a:rPr>
              <a:t> </a:t>
            </a:r>
          </a:p>
          <a:p>
            <a:pPr fontAlgn="auto">
              <a:spcBef>
                <a:spcPts val="0"/>
              </a:spcBef>
              <a:spcAft>
                <a:spcPts val="0"/>
              </a:spcAft>
              <a:defRPr/>
            </a:pPr>
            <a:r>
              <a:rPr lang="en-GB" sz="1600" dirty="0">
                <a:solidFill>
                  <a:schemeClr val="tx1"/>
                </a:solidFill>
                <a:latin typeface="Georgia" panose="02040502050405020303" pitchFamily="18" charset="0"/>
              </a:rPr>
              <a:t>Pupils deepen their understanding by representing concepts using objects and pictures, making connections between different representations and thinking about what different representations stress and ignore.</a:t>
            </a:r>
          </a:p>
        </p:txBody>
      </p:sp>
      <p:pic>
        <p:nvPicPr>
          <p:cNvPr id="8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1537" y="2763474"/>
            <a:ext cx="304206" cy="33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5" name="TextBox 164"/>
          <p:cNvSpPr txBox="1"/>
          <p:nvPr/>
        </p:nvSpPr>
        <p:spPr>
          <a:xfrm>
            <a:off x="2747310" y="4387733"/>
            <a:ext cx="534931" cy="369332"/>
          </a:xfrm>
          <a:prstGeom prst="rect">
            <a:avLst/>
          </a:prstGeom>
          <a:noFill/>
        </p:spPr>
        <p:txBody>
          <a:bodyPr wrap="square" rtlCol="0">
            <a:spAutoFit/>
          </a:bodyPr>
          <a:lstStyle/>
          <a:p>
            <a:r>
              <a:rPr lang="en-GB" dirty="0">
                <a:latin typeface="Georgia" panose="02040502050405020303" pitchFamily="18" charset="0"/>
              </a:rPr>
              <a:t>6)</a:t>
            </a:r>
          </a:p>
        </p:txBody>
      </p:sp>
      <p:sp>
        <p:nvSpPr>
          <p:cNvPr id="224" name="Freeform 223"/>
          <p:cNvSpPr/>
          <p:nvPr/>
        </p:nvSpPr>
        <p:spPr>
          <a:xfrm>
            <a:off x="3103100" y="4623246"/>
            <a:ext cx="5204460" cy="282470"/>
          </a:xfrm>
          <a:custGeom>
            <a:avLst/>
            <a:gdLst>
              <a:gd name="connsiteX0" fmla="*/ 0 w 5204460"/>
              <a:gd name="connsiteY0" fmla="*/ 274320 h 282470"/>
              <a:gd name="connsiteX1" fmla="*/ 45720 w 5204460"/>
              <a:gd name="connsiteY1" fmla="*/ 259080 h 282470"/>
              <a:gd name="connsiteX2" fmla="*/ 68580 w 5204460"/>
              <a:gd name="connsiteY2" fmla="*/ 243840 h 282470"/>
              <a:gd name="connsiteX3" fmla="*/ 91440 w 5204460"/>
              <a:gd name="connsiteY3" fmla="*/ 236220 h 282470"/>
              <a:gd name="connsiteX4" fmla="*/ 121920 w 5204460"/>
              <a:gd name="connsiteY4" fmla="*/ 220980 h 282470"/>
              <a:gd name="connsiteX5" fmla="*/ 167640 w 5204460"/>
              <a:gd name="connsiteY5" fmla="*/ 205740 h 282470"/>
              <a:gd name="connsiteX6" fmla="*/ 198120 w 5204460"/>
              <a:gd name="connsiteY6" fmla="*/ 182880 h 282470"/>
              <a:gd name="connsiteX7" fmla="*/ 259080 w 5204460"/>
              <a:gd name="connsiteY7" fmla="*/ 144780 h 282470"/>
              <a:gd name="connsiteX8" fmla="*/ 274320 w 5204460"/>
              <a:gd name="connsiteY8" fmla="*/ 106680 h 282470"/>
              <a:gd name="connsiteX9" fmla="*/ 297180 w 5204460"/>
              <a:gd name="connsiteY9" fmla="*/ 91440 h 282470"/>
              <a:gd name="connsiteX10" fmla="*/ 350520 w 5204460"/>
              <a:gd name="connsiteY10" fmla="*/ 38100 h 282470"/>
              <a:gd name="connsiteX11" fmla="*/ 365760 w 5204460"/>
              <a:gd name="connsiteY11" fmla="*/ 15240 h 282470"/>
              <a:gd name="connsiteX12" fmla="*/ 426720 w 5204460"/>
              <a:gd name="connsiteY12" fmla="*/ 0 h 282470"/>
              <a:gd name="connsiteX13" fmla="*/ 449580 w 5204460"/>
              <a:gd name="connsiteY13" fmla="*/ 7620 h 282470"/>
              <a:gd name="connsiteX14" fmla="*/ 518160 w 5204460"/>
              <a:gd name="connsiteY14" fmla="*/ 15240 h 282470"/>
              <a:gd name="connsiteX15" fmla="*/ 541020 w 5204460"/>
              <a:gd name="connsiteY15" fmla="*/ 30480 h 282470"/>
              <a:gd name="connsiteX16" fmla="*/ 609600 w 5204460"/>
              <a:gd name="connsiteY16" fmla="*/ 45720 h 282470"/>
              <a:gd name="connsiteX17" fmla="*/ 655320 w 5204460"/>
              <a:gd name="connsiteY17" fmla="*/ 60960 h 282470"/>
              <a:gd name="connsiteX18" fmla="*/ 822960 w 5204460"/>
              <a:gd name="connsiteY18" fmla="*/ 68580 h 282470"/>
              <a:gd name="connsiteX19" fmla="*/ 853440 w 5204460"/>
              <a:gd name="connsiteY19" fmla="*/ 76200 h 282470"/>
              <a:gd name="connsiteX20" fmla="*/ 952500 w 5204460"/>
              <a:gd name="connsiteY20" fmla="*/ 91440 h 282470"/>
              <a:gd name="connsiteX21" fmla="*/ 975360 w 5204460"/>
              <a:gd name="connsiteY21" fmla="*/ 114300 h 282470"/>
              <a:gd name="connsiteX22" fmla="*/ 990600 w 5204460"/>
              <a:gd name="connsiteY22" fmla="*/ 137160 h 282470"/>
              <a:gd name="connsiteX23" fmla="*/ 1043940 w 5204460"/>
              <a:gd name="connsiteY23" fmla="*/ 167640 h 282470"/>
              <a:gd name="connsiteX24" fmla="*/ 1066800 w 5204460"/>
              <a:gd name="connsiteY24" fmla="*/ 182880 h 282470"/>
              <a:gd name="connsiteX25" fmla="*/ 1211580 w 5204460"/>
              <a:gd name="connsiteY25" fmla="*/ 175260 h 282470"/>
              <a:gd name="connsiteX26" fmla="*/ 1234440 w 5204460"/>
              <a:gd name="connsiteY26" fmla="*/ 160020 h 282470"/>
              <a:gd name="connsiteX27" fmla="*/ 1272540 w 5204460"/>
              <a:gd name="connsiteY27" fmla="*/ 144780 h 282470"/>
              <a:gd name="connsiteX28" fmla="*/ 1318260 w 5204460"/>
              <a:gd name="connsiteY28" fmla="*/ 106680 h 282470"/>
              <a:gd name="connsiteX29" fmla="*/ 1348740 w 5204460"/>
              <a:gd name="connsiteY29" fmla="*/ 91440 h 282470"/>
              <a:gd name="connsiteX30" fmla="*/ 1371600 w 5204460"/>
              <a:gd name="connsiteY30" fmla="*/ 68580 h 282470"/>
              <a:gd name="connsiteX31" fmla="*/ 1394460 w 5204460"/>
              <a:gd name="connsiteY31" fmla="*/ 53340 h 282470"/>
              <a:gd name="connsiteX32" fmla="*/ 1478280 w 5204460"/>
              <a:gd name="connsiteY32" fmla="*/ 68580 h 282470"/>
              <a:gd name="connsiteX33" fmla="*/ 1501140 w 5204460"/>
              <a:gd name="connsiteY33" fmla="*/ 91440 h 282470"/>
              <a:gd name="connsiteX34" fmla="*/ 1554480 w 5204460"/>
              <a:gd name="connsiteY34" fmla="*/ 121920 h 282470"/>
              <a:gd name="connsiteX35" fmla="*/ 1584960 w 5204460"/>
              <a:gd name="connsiteY35" fmla="*/ 129540 h 282470"/>
              <a:gd name="connsiteX36" fmla="*/ 1615440 w 5204460"/>
              <a:gd name="connsiteY36" fmla="*/ 144780 h 282470"/>
              <a:gd name="connsiteX37" fmla="*/ 1737360 w 5204460"/>
              <a:gd name="connsiteY37" fmla="*/ 160020 h 282470"/>
              <a:gd name="connsiteX38" fmla="*/ 1790700 w 5204460"/>
              <a:gd name="connsiteY38" fmla="*/ 175260 h 282470"/>
              <a:gd name="connsiteX39" fmla="*/ 1866900 w 5204460"/>
              <a:gd name="connsiteY39" fmla="*/ 198120 h 282470"/>
              <a:gd name="connsiteX40" fmla="*/ 1988820 w 5204460"/>
              <a:gd name="connsiteY40" fmla="*/ 190500 h 282470"/>
              <a:gd name="connsiteX41" fmla="*/ 2011680 w 5204460"/>
              <a:gd name="connsiteY41" fmla="*/ 182880 h 282470"/>
              <a:gd name="connsiteX42" fmla="*/ 2087880 w 5204460"/>
              <a:gd name="connsiteY42" fmla="*/ 106680 h 282470"/>
              <a:gd name="connsiteX43" fmla="*/ 2110740 w 5204460"/>
              <a:gd name="connsiteY43" fmla="*/ 68580 h 282470"/>
              <a:gd name="connsiteX44" fmla="*/ 2125980 w 5204460"/>
              <a:gd name="connsiteY44" fmla="*/ 45720 h 282470"/>
              <a:gd name="connsiteX45" fmla="*/ 2133600 w 5204460"/>
              <a:gd name="connsiteY45" fmla="*/ 22860 h 282470"/>
              <a:gd name="connsiteX46" fmla="*/ 2156460 w 5204460"/>
              <a:gd name="connsiteY46" fmla="*/ 15240 h 282470"/>
              <a:gd name="connsiteX47" fmla="*/ 2270760 w 5204460"/>
              <a:gd name="connsiteY47" fmla="*/ 22860 h 282470"/>
              <a:gd name="connsiteX48" fmla="*/ 2316480 w 5204460"/>
              <a:gd name="connsiteY48" fmla="*/ 53340 h 282470"/>
              <a:gd name="connsiteX49" fmla="*/ 2346960 w 5204460"/>
              <a:gd name="connsiteY49" fmla="*/ 99060 h 282470"/>
              <a:gd name="connsiteX50" fmla="*/ 2362200 w 5204460"/>
              <a:gd name="connsiteY50" fmla="*/ 144780 h 282470"/>
              <a:gd name="connsiteX51" fmla="*/ 2407920 w 5204460"/>
              <a:gd name="connsiteY51" fmla="*/ 167640 h 282470"/>
              <a:gd name="connsiteX52" fmla="*/ 2430780 w 5204460"/>
              <a:gd name="connsiteY52" fmla="*/ 182880 h 282470"/>
              <a:gd name="connsiteX53" fmla="*/ 2453640 w 5204460"/>
              <a:gd name="connsiteY53" fmla="*/ 190500 h 282470"/>
              <a:gd name="connsiteX54" fmla="*/ 2476500 w 5204460"/>
              <a:gd name="connsiteY54" fmla="*/ 205740 h 282470"/>
              <a:gd name="connsiteX55" fmla="*/ 2514600 w 5204460"/>
              <a:gd name="connsiteY55" fmla="*/ 213360 h 282470"/>
              <a:gd name="connsiteX56" fmla="*/ 2537460 w 5204460"/>
              <a:gd name="connsiteY56" fmla="*/ 220980 h 282470"/>
              <a:gd name="connsiteX57" fmla="*/ 2598420 w 5204460"/>
              <a:gd name="connsiteY57" fmla="*/ 213360 h 282470"/>
              <a:gd name="connsiteX58" fmla="*/ 2651760 w 5204460"/>
              <a:gd name="connsiteY58" fmla="*/ 190500 h 282470"/>
              <a:gd name="connsiteX59" fmla="*/ 2674620 w 5204460"/>
              <a:gd name="connsiteY59" fmla="*/ 182880 h 282470"/>
              <a:gd name="connsiteX60" fmla="*/ 2727960 w 5204460"/>
              <a:gd name="connsiteY60" fmla="*/ 137160 h 282470"/>
              <a:gd name="connsiteX61" fmla="*/ 2750820 w 5204460"/>
              <a:gd name="connsiteY61" fmla="*/ 114300 h 282470"/>
              <a:gd name="connsiteX62" fmla="*/ 2819400 w 5204460"/>
              <a:gd name="connsiteY62" fmla="*/ 76200 h 282470"/>
              <a:gd name="connsiteX63" fmla="*/ 2895600 w 5204460"/>
              <a:gd name="connsiteY63" fmla="*/ 91440 h 282470"/>
              <a:gd name="connsiteX64" fmla="*/ 2918460 w 5204460"/>
              <a:gd name="connsiteY64" fmla="*/ 114300 h 282470"/>
              <a:gd name="connsiteX65" fmla="*/ 3002280 w 5204460"/>
              <a:gd name="connsiteY65" fmla="*/ 137160 h 282470"/>
              <a:gd name="connsiteX66" fmla="*/ 3032760 w 5204460"/>
              <a:gd name="connsiteY66" fmla="*/ 152400 h 282470"/>
              <a:gd name="connsiteX67" fmla="*/ 3078480 w 5204460"/>
              <a:gd name="connsiteY67" fmla="*/ 160020 h 282470"/>
              <a:gd name="connsiteX68" fmla="*/ 3337560 w 5204460"/>
              <a:gd name="connsiteY68" fmla="*/ 152400 h 282470"/>
              <a:gd name="connsiteX69" fmla="*/ 3406140 w 5204460"/>
              <a:gd name="connsiteY69" fmla="*/ 137160 h 282470"/>
              <a:gd name="connsiteX70" fmla="*/ 3459480 w 5204460"/>
              <a:gd name="connsiteY70" fmla="*/ 99060 h 282470"/>
              <a:gd name="connsiteX71" fmla="*/ 3489960 w 5204460"/>
              <a:gd name="connsiteY71" fmla="*/ 83820 h 282470"/>
              <a:gd name="connsiteX72" fmla="*/ 3512820 w 5204460"/>
              <a:gd name="connsiteY72" fmla="*/ 68580 h 282470"/>
              <a:gd name="connsiteX73" fmla="*/ 3870960 w 5204460"/>
              <a:gd name="connsiteY73" fmla="*/ 76200 h 282470"/>
              <a:gd name="connsiteX74" fmla="*/ 3947160 w 5204460"/>
              <a:gd name="connsiteY74" fmla="*/ 121920 h 282470"/>
              <a:gd name="connsiteX75" fmla="*/ 3970020 w 5204460"/>
              <a:gd name="connsiteY75" fmla="*/ 129540 h 282470"/>
              <a:gd name="connsiteX76" fmla="*/ 4015740 w 5204460"/>
              <a:gd name="connsiteY76" fmla="*/ 160020 h 282470"/>
              <a:gd name="connsiteX77" fmla="*/ 4061460 w 5204460"/>
              <a:gd name="connsiteY77" fmla="*/ 175260 h 282470"/>
              <a:gd name="connsiteX78" fmla="*/ 4084320 w 5204460"/>
              <a:gd name="connsiteY78" fmla="*/ 182880 h 282470"/>
              <a:gd name="connsiteX79" fmla="*/ 4114800 w 5204460"/>
              <a:gd name="connsiteY79" fmla="*/ 190500 h 282470"/>
              <a:gd name="connsiteX80" fmla="*/ 4213860 w 5204460"/>
              <a:gd name="connsiteY80" fmla="*/ 182880 h 282470"/>
              <a:gd name="connsiteX81" fmla="*/ 4274820 w 5204460"/>
              <a:gd name="connsiteY81" fmla="*/ 152400 h 282470"/>
              <a:gd name="connsiteX82" fmla="*/ 4328160 w 5204460"/>
              <a:gd name="connsiteY82" fmla="*/ 137160 h 282470"/>
              <a:gd name="connsiteX83" fmla="*/ 4351020 w 5204460"/>
              <a:gd name="connsiteY83" fmla="*/ 121920 h 282470"/>
              <a:gd name="connsiteX84" fmla="*/ 4396740 w 5204460"/>
              <a:gd name="connsiteY84" fmla="*/ 106680 h 282470"/>
              <a:gd name="connsiteX85" fmla="*/ 4419600 w 5204460"/>
              <a:gd name="connsiteY85" fmla="*/ 91440 h 282470"/>
              <a:gd name="connsiteX86" fmla="*/ 4640580 w 5204460"/>
              <a:gd name="connsiteY86" fmla="*/ 106680 h 282470"/>
              <a:gd name="connsiteX87" fmla="*/ 4709160 w 5204460"/>
              <a:gd name="connsiteY87" fmla="*/ 137160 h 282470"/>
              <a:gd name="connsiteX88" fmla="*/ 4754880 w 5204460"/>
              <a:gd name="connsiteY88" fmla="*/ 152400 h 282470"/>
              <a:gd name="connsiteX89" fmla="*/ 4777740 w 5204460"/>
              <a:gd name="connsiteY89" fmla="*/ 167640 h 282470"/>
              <a:gd name="connsiteX90" fmla="*/ 4823460 w 5204460"/>
              <a:gd name="connsiteY90" fmla="*/ 182880 h 282470"/>
              <a:gd name="connsiteX91" fmla="*/ 4846320 w 5204460"/>
              <a:gd name="connsiteY91" fmla="*/ 198120 h 282470"/>
              <a:gd name="connsiteX92" fmla="*/ 4930140 w 5204460"/>
              <a:gd name="connsiteY92" fmla="*/ 220980 h 282470"/>
              <a:gd name="connsiteX93" fmla="*/ 4960620 w 5204460"/>
              <a:gd name="connsiteY93" fmla="*/ 236220 h 282470"/>
              <a:gd name="connsiteX94" fmla="*/ 4983480 w 5204460"/>
              <a:gd name="connsiteY94" fmla="*/ 243840 h 282470"/>
              <a:gd name="connsiteX95" fmla="*/ 5029200 w 5204460"/>
              <a:gd name="connsiteY95" fmla="*/ 266700 h 282470"/>
              <a:gd name="connsiteX96" fmla="*/ 5143500 w 5204460"/>
              <a:gd name="connsiteY96" fmla="*/ 281940 h 282470"/>
              <a:gd name="connsiteX97" fmla="*/ 5204460 w 5204460"/>
              <a:gd name="connsiteY97" fmla="*/ 281940 h 28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204460" h="282470">
                <a:moveTo>
                  <a:pt x="0" y="274320"/>
                </a:moveTo>
                <a:cubicBezTo>
                  <a:pt x="15240" y="269240"/>
                  <a:pt x="31040" y="265604"/>
                  <a:pt x="45720" y="259080"/>
                </a:cubicBezTo>
                <a:cubicBezTo>
                  <a:pt x="54089" y="255361"/>
                  <a:pt x="60389" y="247936"/>
                  <a:pt x="68580" y="243840"/>
                </a:cubicBezTo>
                <a:cubicBezTo>
                  <a:pt x="75764" y="240248"/>
                  <a:pt x="84057" y="239384"/>
                  <a:pt x="91440" y="236220"/>
                </a:cubicBezTo>
                <a:cubicBezTo>
                  <a:pt x="101881" y="231745"/>
                  <a:pt x="111373" y="225199"/>
                  <a:pt x="121920" y="220980"/>
                </a:cubicBezTo>
                <a:cubicBezTo>
                  <a:pt x="136835" y="215014"/>
                  <a:pt x="167640" y="205740"/>
                  <a:pt x="167640" y="205740"/>
                </a:cubicBezTo>
                <a:cubicBezTo>
                  <a:pt x="177800" y="198120"/>
                  <a:pt x="187553" y="189925"/>
                  <a:pt x="198120" y="182880"/>
                </a:cubicBezTo>
                <a:cubicBezTo>
                  <a:pt x="218058" y="169588"/>
                  <a:pt x="259080" y="144780"/>
                  <a:pt x="259080" y="144780"/>
                </a:cubicBezTo>
                <a:cubicBezTo>
                  <a:pt x="264160" y="132080"/>
                  <a:pt x="266370" y="117811"/>
                  <a:pt x="274320" y="106680"/>
                </a:cubicBezTo>
                <a:cubicBezTo>
                  <a:pt x="279643" y="99228"/>
                  <a:pt x="290373" y="97566"/>
                  <a:pt x="297180" y="91440"/>
                </a:cubicBezTo>
                <a:cubicBezTo>
                  <a:pt x="315870" y="74619"/>
                  <a:pt x="336572" y="59022"/>
                  <a:pt x="350520" y="38100"/>
                </a:cubicBezTo>
                <a:cubicBezTo>
                  <a:pt x="355600" y="30480"/>
                  <a:pt x="357569" y="19336"/>
                  <a:pt x="365760" y="15240"/>
                </a:cubicBezTo>
                <a:cubicBezTo>
                  <a:pt x="384494" y="5873"/>
                  <a:pt x="426720" y="0"/>
                  <a:pt x="426720" y="0"/>
                </a:cubicBezTo>
                <a:cubicBezTo>
                  <a:pt x="434340" y="2540"/>
                  <a:pt x="441657" y="6300"/>
                  <a:pt x="449580" y="7620"/>
                </a:cubicBezTo>
                <a:cubicBezTo>
                  <a:pt x="472268" y="11401"/>
                  <a:pt x="495846" y="9662"/>
                  <a:pt x="518160" y="15240"/>
                </a:cubicBezTo>
                <a:cubicBezTo>
                  <a:pt x="527045" y="17461"/>
                  <a:pt x="532829" y="26384"/>
                  <a:pt x="541020" y="30480"/>
                </a:cubicBezTo>
                <a:cubicBezTo>
                  <a:pt x="562822" y="41381"/>
                  <a:pt x="586187" y="39867"/>
                  <a:pt x="609600" y="45720"/>
                </a:cubicBezTo>
                <a:cubicBezTo>
                  <a:pt x="625185" y="49616"/>
                  <a:pt x="639272" y="60231"/>
                  <a:pt x="655320" y="60960"/>
                </a:cubicBezTo>
                <a:lnTo>
                  <a:pt x="822960" y="68580"/>
                </a:lnTo>
                <a:cubicBezTo>
                  <a:pt x="833120" y="71120"/>
                  <a:pt x="843171" y="74146"/>
                  <a:pt x="853440" y="76200"/>
                </a:cubicBezTo>
                <a:cubicBezTo>
                  <a:pt x="879872" y="81486"/>
                  <a:pt x="926882" y="87780"/>
                  <a:pt x="952500" y="91440"/>
                </a:cubicBezTo>
                <a:cubicBezTo>
                  <a:pt x="960120" y="99060"/>
                  <a:pt x="968461" y="106021"/>
                  <a:pt x="975360" y="114300"/>
                </a:cubicBezTo>
                <a:cubicBezTo>
                  <a:pt x="981223" y="121335"/>
                  <a:pt x="984124" y="130684"/>
                  <a:pt x="990600" y="137160"/>
                </a:cubicBezTo>
                <a:cubicBezTo>
                  <a:pt x="1027451" y="174011"/>
                  <a:pt x="1009066" y="150203"/>
                  <a:pt x="1043940" y="167640"/>
                </a:cubicBezTo>
                <a:cubicBezTo>
                  <a:pt x="1052131" y="171736"/>
                  <a:pt x="1059180" y="177800"/>
                  <a:pt x="1066800" y="182880"/>
                </a:cubicBezTo>
                <a:cubicBezTo>
                  <a:pt x="1115060" y="180340"/>
                  <a:pt x="1163696" y="181790"/>
                  <a:pt x="1211580" y="175260"/>
                </a:cubicBezTo>
                <a:cubicBezTo>
                  <a:pt x="1220654" y="174023"/>
                  <a:pt x="1226249" y="164116"/>
                  <a:pt x="1234440" y="160020"/>
                </a:cubicBezTo>
                <a:cubicBezTo>
                  <a:pt x="1246674" y="153903"/>
                  <a:pt x="1260306" y="150897"/>
                  <a:pt x="1272540" y="144780"/>
                </a:cubicBezTo>
                <a:cubicBezTo>
                  <a:pt x="1312853" y="124623"/>
                  <a:pt x="1278938" y="134767"/>
                  <a:pt x="1318260" y="106680"/>
                </a:cubicBezTo>
                <a:cubicBezTo>
                  <a:pt x="1327503" y="100078"/>
                  <a:pt x="1339497" y="98042"/>
                  <a:pt x="1348740" y="91440"/>
                </a:cubicBezTo>
                <a:cubicBezTo>
                  <a:pt x="1357509" y="85176"/>
                  <a:pt x="1363321" y="75479"/>
                  <a:pt x="1371600" y="68580"/>
                </a:cubicBezTo>
                <a:cubicBezTo>
                  <a:pt x="1378635" y="62717"/>
                  <a:pt x="1386840" y="58420"/>
                  <a:pt x="1394460" y="53340"/>
                </a:cubicBezTo>
                <a:cubicBezTo>
                  <a:pt x="1397044" y="53663"/>
                  <a:pt x="1462016" y="57737"/>
                  <a:pt x="1478280" y="68580"/>
                </a:cubicBezTo>
                <a:cubicBezTo>
                  <a:pt x="1487246" y="74558"/>
                  <a:pt x="1492861" y="84541"/>
                  <a:pt x="1501140" y="91440"/>
                </a:cubicBezTo>
                <a:cubicBezTo>
                  <a:pt x="1513199" y="101489"/>
                  <a:pt x="1540929" y="116838"/>
                  <a:pt x="1554480" y="121920"/>
                </a:cubicBezTo>
                <a:cubicBezTo>
                  <a:pt x="1564286" y="125597"/>
                  <a:pt x="1575154" y="125863"/>
                  <a:pt x="1584960" y="129540"/>
                </a:cubicBezTo>
                <a:cubicBezTo>
                  <a:pt x="1595596" y="133528"/>
                  <a:pt x="1604301" y="142552"/>
                  <a:pt x="1615440" y="144780"/>
                </a:cubicBezTo>
                <a:cubicBezTo>
                  <a:pt x="1655601" y="152812"/>
                  <a:pt x="1696720" y="154940"/>
                  <a:pt x="1737360" y="160020"/>
                </a:cubicBezTo>
                <a:cubicBezTo>
                  <a:pt x="1814186" y="185629"/>
                  <a:pt x="1695019" y="146556"/>
                  <a:pt x="1790700" y="175260"/>
                </a:cubicBezTo>
                <a:cubicBezTo>
                  <a:pt x="1883459" y="203088"/>
                  <a:pt x="1796647" y="180557"/>
                  <a:pt x="1866900" y="198120"/>
                </a:cubicBezTo>
                <a:cubicBezTo>
                  <a:pt x="1907540" y="195580"/>
                  <a:pt x="1948324" y="194763"/>
                  <a:pt x="1988820" y="190500"/>
                </a:cubicBezTo>
                <a:cubicBezTo>
                  <a:pt x="1996808" y="189659"/>
                  <a:pt x="2004869" y="187137"/>
                  <a:pt x="2011680" y="182880"/>
                </a:cubicBezTo>
                <a:cubicBezTo>
                  <a:pt x="2043486" y="163001"/>
                  <a:pt x="2065940" y="136847"/>
                  <a:pt x="2087880" y="106680"/>
                </a:cubicBezTo>
                <a:cubicBezTo>
                  <a:pt x="2096591" y="94702"/>
                  <a:pt x="2102890" y="81139"/>
                  <a:pt x="2110740" y="68580"/>
                </a:cubicBezTo>
                <a:cubicBezTo>
                  <a:pt x="2115594" y="60814"/>
                  <a:pt x="2121884" y="53911"/>
                  <a:pt x="2125980" y="45720"/>
                </a:cubicBezTo>
                <a:cubicBezTo>
                  <a:pt x="2129572" y="38536"/>
                  <a:pt x="2127920" y="28540"/>
                  <a:pt x="2133600" y="22860"/>
                </a:cubicBezTo>
                <a:cubicBezTo>
                  <a:pt x="2139280" y="17180"/>
                  <a:pt x="2148840" y="17780"/>
                  <a:pt x="2156460" y="15240"/>
                </a:cubicBezTo>
                <a:cubicBezTo>
                  <a:pt x="2194560" y="17780"/>
                  <a:pt x="2233614" y="14016"/>
                  <a:pt x="2270760" y="22860"/>
                </a:cubicBezTo>
                <a:cubicBezTo>
                  <a:pt x="2288578" y="27102"/>
                  <a:pt x="2316480" y="53340"/>
                  <a:pt x="2316480" y="53340"/>
                </a:cubicBezTo>
                <a:cubicBezTo>
                  <a:pt x="2341689" y="128968"/>
                  <a:pt x="2299394" y="13441"/>
                  <a:pt x="2346960" y="99060"/>
                </a:cubicBezTo>
                <a:cubicBezTo>
                  <a:pt x="2354762" y="113103"/>
                  <a:pt x="2348834" y="135869"/>
                  <a:pt x="2362200" y="144780"/>
                </a:cubicBezTo>
                <a:cubicBezTo>
                  <a:pt x="2427714" y="188456"/>
                  <a:pt x="2344824" y="136092"/>
                  <a:pt x="2407920" y="167640"/>
                </a:cubicBezTo>
                <a:cubicBezTo>
                  <a:pt x="2416111" y="171736"/>
                  <a:pt x="2422589" y="178784"/>
                  <a:pt x="2430780" y="182880"/>
                </a:cubicBezTo>
                <a:cubicBezTo>
                  <a:pt x="2437964" y="186472"/>
                  <a:pt x="2446456" y="186908"/>
                  <a:pt x="2453640" y="190500"/>
                </a:cubicBezTo>
                <a:cubicBezTo>
                  <a:pt x="2461831" y="194596"/>
                  <a:pt x="2467925" y="202524"/>
                  <a:pt x="2476500" y="205740"/>
                </a:cubicBezTo>
                <a:cubicBezTo>
                  <a:pt x="2488627" y="210288"/>
                  <a:pt x="2502035" y="210219"/>
                  <a:pt x="2514600" y="213360"/>
                </a:cubicBezTo>
                <a:cubicBezTo>
                  <a:pt x="2522392" y="215308"/>
                  <a:pt x="2529840" y="218440"/>
                  <a:pt x="2537460" y="220980"/>
                </a:cubicBezTo>
                <a:cubicBezTo>
                  <a:pt x="2557780" y="218440"/>
                  <a:pt x="2578272" y="217023"/>
                  <a:pt x="2598420" y="213360"/>
                </a:cubicBezTo>
                <a:cubicBezTo>
                  <a:pt x="2619112" y="209598"/>
                  <a:pt x="2632402" y="198796"/>
                  <a:pt x="2651760" y="190500"/>
                </a:cubicBezTo>
                <a:cubicBezTo>
                  <a:pt x="2659143" y="187336"/>
                  <a:pt x="2667000" y="185420"/>
                  <a:pt x="2674620" y="182880"/>
                </a:cubicBezTo>
                <a:cubicBezTo>
                  <a:pt x="2731344" y="126156"/>
                  <a:pt x="2659533" y="195812"/>
                  <a:pt x="2727960" y="137160"/>
                </a:cubicBezTo>
                <a:cubicBezTo>
                  <a:pt x="2736142" y="130147"/>
                  <a:pt x="2742314" y="120916"/>
                  <a:pt x="2750820" y="114300"/>
                </a:cubicBezTo>
                <a:cubicBezTo>
                  <a:pt x="2790122" y="83731"/>
                  <a:pt x="2784909" y="87697"/>
                  <a:pt x="2819400" y="76200"/>
                </a:cubicBezTo>
                <a:cubicBezTo>
                  <a:pt x="2822181" y="76664"/>
                  <a:pt x="2886239" y="86091"/>
                  <a:pt x="2895600" y="91440"/>
                </a:cubicBezTo>
                <a:cubicBezTo>
                  <a:pt x="2904956" y="96787"/>
                  <a:pt x="2909040" y="109067"/>
                  <a:pt x="2918460" y="114300"/>
                </a:cubicBezTo>
                <a:cubicBezTo>
                  <a:pt x="2940213" y="126385"/>
                  <a:pt x="2977657" y="132235"/>
                  <a:pt x="3002280" y="137160"/>
                </a:cubicBezTo>
                <a:cubicBezTo>
                  <a:pt x="3012440" y="142240"/>
                  <a:pt x="3021880" y="149136"/>
                  <a:pt x="3032760" y="152400"/>
                </a:cubicBezTo>
                <a:cubicBezTo>
                  <a:pt x="3047559" y="156840"/>
                  <a:pt x="3063030" y="160020"/>
                  <a:pt x="3078480" y="160020"/>
                </a:cubicBezTo>
                <a:cubicBezTo>
                  <a:pt x="3164877" y="160020"/>
                  <a:pt x="3251200" y="154940"/>
                  <a:pt x="3337560" y="152400"/>
                </a:cubicBezTo>
                <a:cubicBezTo>
                  <a:pt x="3355120" y="149473"/>
                  <a:pt x="3387381" y="146539"/>
                  <a:pt x="3406140" y="137160"/>
                </a:cubicBezTo>
                <a:cubicBezTo>
                  <a:pt x="3422260" y="129100"/>
                  <a:pt x="3445674" y="107689"/>
                  <a:pt x="3459480" y="99060"/>
                </a:cubicBezTo>
                <a:cubicBezTo>
                  <a:pt x="3469113" y="93040"/>
                  <a:pt x="3480097" y="89456"/>
                  <a:pt x="3489960" y="83820"/>
                </a:cubicBezTo>
                <a:cubicBezTo>
                  <a:pt x="3497911" y="79276"/>
                  <a:pt x="3505200" y="73660"/>
                  <a:pt x="3512820" y="68580"/>
                </a:cubicBezTo>
                <a:cubicBezTo>
                  <a:pt x="3632200" y="71120"/>
                  <a:pt x="3751759" y="69188"/>
                  <a:pt x="3870960" y="76200"/>
                </a:cubicBezTo>
                <a:cubicBezTo>
                  <a:pt x="3884056" y="76970"/>
                  <a:pt x="3946436" y="121679"/>
                  <a:pt x="3947160" y="121920"/>
                </a:cubicBezTo>
                <a:cubicBezTo>
                  <a:pt x="3954780" y="124460"/>
                  <a:pt x="3962999" y="125639"/>
                  <a:pt x="3970020" y="129540"/>
                </a:cubicBezTo>
                <a:cubicBezTo>
                  <a:pt x="3986031" y="138435"/>
                  <a:pt x="3998364" y="154228"/>
                  <a:pt x="4015740" y="160020"/>
                </a:cubicBezTo>
                <a:lnTo>
                  <a:pt x="4061460" y="175260"/>
                </a:lnTo>
                <a:cubicBezTo>
                  <a:pt x="4069080" y="177800"/>
                  <a:pt x="4076528" y="180932"/>
                  <a:pt x="4084320" y="182880"/>
                </a:cubicBezTo>
                <a:lnTo>
                  <a:pt x="4114800" y="190500"/>
                </a:lnTo>
                <a:cubicBezTo>
                  <a:pt x="4147820" y="187960"/>
                  <a:pt x="4181643" y="190551"/>
                  <a:pt x="4213860" y="182880"/>
                </a:cubicBezTo>
                <a:cubicBezTo>
                  <a:pt x="4235961" y="177618"/>
                  <a:pt x="4253267" y="159584"/>
                  <a:pt x="4274820" y="152400"/>
                </a:cubicBezTo>
                <a:cubicBezTo>
                  <a:pt x="4307615" y="141468"/>
                  <a:pt x="4289888" y="146728"/>
                  <a:pt x="4328160" y="137160"/>
                </a:cubicBezTo>
                <a:cubicBezTo>
                  <a:pt x="4335780" y="132080"/>
                  <a:pt x="4342651" y="125639"/>
                  <a:pt x="4351020" y="121920"/>
                </a:cubicBezTo>
                <a:cubicBezTo>
                  <a:pt x="4365700" y="115396"/>
                  <a:pt x="4383374" y="115591"/>
                  <a:pt x="4396740" y="106680"/>
                </a:cubicBezTo>
                <a:lnTo>
                  <a:pt x="4419600" y="91440"/>
                </a:lnTo>
                <a:cubicBezTo>
                  <a:pt x="4513048" y="95178"/>
                  <a:pt x="4566165" y="84355"/>
                  <a:pt x="4640580" y="106680"/>
                </a:cubicBezTo>
                <a:cubicBezTo>
                  <a:pt x="4780194" y="148564"/>
                  <a:pt x="4624359" y="99471"/>
                  <a:pt x="4709160" y="137160"/>
                </a:cubicBezTo>
                <a:cubicBezTo>
                  <a:pt x="4723840" y="143684"/>
                  <a:pt x="4741514" y="143489"/>
                  <a:pt x="4754880" y="152400"/>
                </a:cubicBezTo>
                <a:cubicBezTo>
                  <a:pt x="4762500" y="157480"/>
                  <a:pt x="4769371" y="163921"/>
                  <a:pt x="4777740" y="167640"/>
                </a:cubicBezTo>
                <a:cubicBezTo>
                  <a:pt x="4792420" y="174164"/>
                  <a:pt x="4810094" y="173969"/>
                  <a:pt x="4823460" y="182880"/>
                </a:cubicBezTo>
                <a:cubicBezTo>
                  <a:pt x="4831080" y="187960"/>
                  <a:pt x="4837745" y="194904"/>
                  <a:pt x="4846320" y="198120"/>
                </a:cubicBezTo>
                <a:cubicBezTo>
                  <a:pt x="4913210" y="223204"/>
                  <a:pt x="4855962" y="183891"/>
                  <a:pt x="4930140" y="220980"/>
                </a:cubicBezTo>
                <a:cubicBezTo>
                  <a:pt x="4940300" y="226060"/>
                  <a:pt x="4950179" y="231745"/>
                  <a:pt x="4960620" y="236220"/>
                </a:cubicBezTo>
                <a:cubicBezTo>
                  <a:pt x="4968003" y="239384"/>
                  <a:pt x="4976296" y="240248"/>
                  <a:pt x="4983480" y="243840"/>
                </a:cubicBezTo>
                <a:cubicBezTo>
                  <a:pt x="5016361" y="260280"/>
                  <a:pt x="4994724" y="259039"/>
                  <a:pt x="5029200" y="266700"/>
                </a:cubicBezTo>
                <a:cubicBezTo>
                  <a:pt x="5056307" y="272724"/>
                  <a:pt x="5121049" y="280619"/>
                  <a:pt x="5143500" y="281940"/>
                </a:cubicBezTo>
                <a:cubicBezTo>
                  <a:pt x="5163785" y="283133"/>
                  <a:pt x="5184140" y="281940"/>
                  <a:pt x="5204460" y="2819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Oval 133"/>
          <p:cNvSpPr/>
          <p:nvPr/>
        </p:nvSpPr>
        <p:spPr>
          <a:xfrm>
            <a:off x="3212943" y="4695041"/>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35" name="Oval 134"/>
          <p:cNvSpPr/>
          <p:nvPr/>
        </p:nvSpPr>
        <p:spPr>
          <a:xfrm>
            <a:off x="3335953" y="4618498"/>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36" name="Oval 135"/>
          <p:cNvSpPr/>
          <p:nvPr/>
        </p:nvSpPr>
        <p:spPr>
          <a:xfrm>
            <a:off x="3465052" y="4573256"/>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37" name="Oval 136"/>
          <p:cNvSpPr/>
          <p:nvPr/>
        </p:nvSpPr>
        <p:spPr>
          <a:xfrm>
            <a:off x="3631020" y="4572399"/>
            <a:ext cx="163063" cy="163655"/>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38" name="Oval 137"/>
          <p:cNvSpPr/>
          <p:nvPr/>
        </p:nvSpPr>
        <p:spPr>
          <a:xfrm>
            <a:off x="3794083" y="4632388"/>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39" name="Oval 138"/>
          <p:cNvSpPr/>
          <p:nvPr/>
        </p:nvSpPr>
        <p:spPr>
          <a:xfrm>
            <a:off x="3953229" y="4625533"/>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40" name="Oval 139"/>
          <p:cNvSpPr/>
          <p:nvPr/>
        </p:nvSpPr>
        <p:spPr>
          <a:xfrm>
            <a:off x="4093825" y="4705171"/>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41" name="Oval 140"/>
          <p:cNvSpPr/>
          <p:nvPr/>
        </p:nvSpPr>
        <p:spPr>
          <a:xfrm>
            <a:off x="4251998" y="4689276"/>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42" name="Oval 141"/>
          <p:cNvSpPr/>
          <p:nvPr/>
        </p:nvSpPr>
        <p:spPr>
          <a:xfrm>
            <a:off x="4365711" y="4610904"/>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43" name="Oval 142"/>
          <p:cNvSpPr/>
          <p:nvPr/>
        </p:nvSpPr>
        <p:spPr>
          <a:xfrm>
            <a:off x="4496383" y="4601652"/>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44" name="Oval 143"/>
          <p:cNvSpPr/>
          <p:nvPr/>
        </p:nvSpPr>
        <p:spPr>
          <a:xfrm>
            <a:off x="4654659" y="4651628"/>
            <a:ext cx="163063"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45" name="Oval 144"/>
          <p:cNvSpPr/>
          <p:nvPr/>
        </p:nvSpPr>
        <p:spPr>
          <a:xfrm>
            <a:off x="4815978" y="4726908"/>
            <a:ext cx="163063"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46" name="Oval 145"/>
          <p:cNvSpPr/>
          <p:nvPr/>
        </p:nvSpPr>
        <p:spPr>
          <a:xfrm>
            <a:off x="4979041" y="4730856"/>
            <a:ext cx="163063"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47" name="Oval 146"/>
          <p:cNvSpPr/>
          <p:nvPr/>
        </p:nvSpPr>
        <p:spPr>
          <a:xfrm>
            <a:off x="5067317" y="4601652"/>
            <a:ext cx="163063"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48" name="Oval 147"/>
          <p:cNvSpPr/>
          <p:nvPr/>
        </p:nvSpPr>
        <p:spPr>
          <a:xfrm>
            <a:off x="5206909" y="4543862"/>
            <a:ext cx="163063"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49" name="Oval 148"/>
          <p:cNvSpPr/>
          <p:nvPr/>
        </p:nvSpPr>
        <p:spPr>
          <a:xfrm>
            <a:off x="5362119" y="4597734"/>
            <a:ext cx="163063"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50" name="Oval 149"/>
          <p:cNvSpPr/>
          <p:nvPr/>
        </p:nvSpPr>
        <p:spPr>
          <a:xfrm>
            <a:off x="5474975" y="4723816"/>
            <a:ext cx="163063"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51" name="Oval 150"/>
          <p:cNvSpPr/>
          <p:nvPr/>
        </p:nvSpPr>
        <p:spPr>
          <a:xfrm>
            <a:off x="5638040" y="4777507"/>
            <a:ext cx="163063"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52" name="Oval 151"/>
          <p:cNvSpPr/>
          <p:nvPr/>
        </p:nvSpPr>
        <p:spPr>
          <a:xfrm>
            <a:off x="6067910" y="4676106"/>
            <a:ext cx="163063"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53" name="Oval 152"/>
          <p:cNvSpPr/>
          <p:nvPr/>
        </p:nvSpPr>
        <p:spPr>
          <a:xfrm>
            <a:off x="6229435" y="4739266"/>
            <a:ext cx="163063"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54" name="Oval 153"/>
          <p:cNvSpPr/>
          <p:nvPr/>
        </p:nvSpPr>
        <p:spPr>
          <a:xfrm>
            <a:off x="6363792" y="4689276"/>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55" name="Oval 154"/>
          <p:cNvSpPr/>
          <p:nvPr/>
        </p:nvSpPr>
        <p:spPr>
          <a:xfrm>
            <a:off x="6542217" y="4703060"/>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56" name="Oval 155"/>
          <p:cNvSpPr/>
          <p:nvPr/>
        </p:nvSpPr>
        <p:spPr>
          <a:xfrm>
            <a:off x="6705280" y="4670855"/>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57" name="Oval 156"/>
          <p:cNvSpPr/>
          <p:nvPr/>
        </p:nvSpPr>
        <p:spPr>
          <a:xfrm>
            <a:off x="6871886" y="4626198"/>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58" name="Oval 157"/>
          <p:cNvSpPr/>
          <p:nvPr/>
        </p:nvSpPr>
        <p:spPr>
          <a:xfrm>
            <a:off x="7044202" y="4626799"/>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59" name="Oval 158"/>
          <p:cNvSpPr/>
          <p:nvPr/>
        </p:nvSpPr>
        <p:spPr>
          <a:xfrm>
            <a:off x="7180322" y="4718045"/>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60" name="Oval 159"/>
          <p:cNvSpPr/>
          <p:nvPr/>
        </p:nvSpPr>
        <p:spPr>
          <a:xfrm>
            <a:off x="7339218" y="4705687"/>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61" name="Oval 160"/>
          <p:cNvSpPr/>
          <p:nvPr/>
        </p:nvSpPr>
        <p:spPr>
          <a:xfrm>
            <a:off x="7484595" y="4720340"/>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62" name="Oval 161"/>
          <p:cNvSpPr/>
          <p:nvPr/>
        </p:nvSpPr>
        <p:spPr>
          <a:xfrm>
            <a:off x="7631394" y="4687266"/>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63" name="Oval 162"/>
          <p:cNvSpPr/>
          <p:nvPr/>
        </p:nvSpPr>
        <p:spPr>
          <a:xfrm>
            <a:off x="7780078" y="4645248"/>
            <a:ext cx="163063" cy="156744"/>
          </a:xfrm>
          <a:prstGeom prst="ellipse">
            <a:avLst/>
          </a:prstGeom>
          <a:solidFill>
            <a:srgbClr val="FFFFFF"/>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72" name="Oval 171"/>
          <p:cNvSpPr/>
          <p:nvPr/>
        </p:nvSpPr>
        <p:spPr>
          <a:xfrm>
            <a:off x="8106830" y="4757956"/>
            <a:ext cx="163064"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173" name="Oval 172"/>
          <p:cNvSpPr/>
          <p:nvPr/>
        </p:nvSpPr>
        <p:spPr>
          <a:xfrm>
            <a:off x="7942589" y="4710760"/>
            <a:ext cx="163064"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85" name="Oval 84"/>
          <p:cNvSpPr/>
          <p:nvPr/>
        </p:nvSpPr>
        <p:spPr>
          <a:xfrm>
            <a:off x="8281159" y="4810446"/>
            <a:ext cx="163063"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86" name="Oval 85"/>
          <p:cNvSpPr/>
          <p:nvPr/>
        </p:nvSpPr>
        <p:spPr>
          <a:xfrm>
            <a:off x="8455487" y="4812623"/>
            <a:ext cx="163063"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87" name="Oval 86"/>
          <p:cNvSpPr/>
          <p:nvPr/>
        </p:nvSpPr>
        <p:spPr>
          <a:xfrm>
            <a:off x="8551611" y="4710760"/>
            <a:ext cx="163063"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sp>
        <p:nvSpPr>
          <p:cNvPr id="88" name="Oval 87"/>
          <p:cNvSpPr/>
          <p:nvPr/>
        </p:nvSpPr>
        <p:spPr>
          <a:xfrm>
            <a:off x="8662668" y="4632388"/>
            <a:ext cx="163063" cy="156744"/>
          </a:xfrm>
          <a:prstGeom prst="ellipse">
            <a:avLst/>
          </a:prstGeom>
          <a:solidFill>
            <a:srgbClr val="FF0000"/>
          </a:solidFill>
          <a:ln w="254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defPPr>
              <a:defRPr lang="en-US"/>
            </a:defPPr>
            <a:lvl1pPr marL="0" algn="l" defTabSz="784830" rtl="0" eaLnBrk="1" latinLnBrk="0" hangingPunct="1">
              <a:defRPr sz="1500" kern="1200">
                <a:solidFill>
                  <a:schemeClr val="lt1"/>
                </a:solidFill>
                <a:latin typeface="+mn-lt"/>
                <a:ea typeface="+mn-ea"/>
                <a:cs typeface="+mn-cs"/>
              </a:defRPr>
            </a:lvl1pPr>
            <a:lvl2pPr marL="392415" algn="l" defTabSz="784830" rtl="0" eaLnBrk="1" latinLnBrk="0" hangingPunct="1">
              <a:defRPr sz="1500" kern="1200">
                <a:solidFill>
                  <a:schemeClr val="lt1"/>
                </a:solidFill>
                <a:latin typeface="+mn-lt"/>
                <a:ea typeface="+mn-ea"/>
                <a:cs typeface="+mn-cs"/>
              </a:defRPr>
            </a:lvl2pPr>
            <a:lvl3pPr marL="784830" algn="l" defTabSz="784830" rtl="0" eaLnBrk="1" latinLnBrk="0" hangingPunct="1">
              <a:defRPr sz="1500" kern="1200">
                <a:solidFill>
                  <a:schemeClr val="lt1"/>
                </a:solidFill>
                <a:latin typeface="+mn-lt"/>
                <a:ea typeface="+mn-ea"/>
                <a:cs typeface="+mn-cs"/>
              </a:defRPr>
            </a:lvl3pPr>
            <a:lvl4pPr marL="1177244" algn="l" defTabSz="784830" rtl="0" eaLnBrk="1" latinLnBrk="0" hangingPunct="1">
              <a:defRPr sz="1500" kern="1200">
                <a:solidFill>
                  <a:schemeClr val="lt1"/>
                </a:solidFill>
                <a:latin typeface="+mn-lt"/>
                <a:ea typeface="+mn-ea"/>
                <a:cs typeface="+mn-cs"/>
              </a:defRPr>
            </a:lvl4pPr>
            <a:lvl5pPr marL="1569659" algn="l" defTabSz="784830" rtl="0" eaLnBrk="1" latinLnBrk="0" hangingPunct="1">
              <a:defRPr sz="1500" kern="1200">
                <a:solidFill>
                  <a:schemeClr val="lt1"/>
                </a:solidFill>
                <a:latin typeface="+mn-lt"/>
                <a:ea typeface="+mn-ea"/>
                <a:cs typeface="+mn-cs"/>
              </a:defRPr>
            </a:lvl5pPr>
            <a:lvl6pPr marL="1962074" algn="l" defTabSz="784830" rtl="0" eaLnBrk="1" latinLnBrk="0" hangingPunct="1">
              <a:defRPr sz="1500" kern="1200">
                <a:solidFill>
                  <a:schemeClr val="lt1"/>
                </a:solidFill>
                <a:latin typeface="+mn-lt"/>
                <a:ea typeface="+mn-ea"/>
                <a:cs typeface="+mn-cs"/>
              </a:defRPr>
            </a:lvl6pPr>
            <a:lvl7pPr marL="2354489" algn="l" defTabSz="784830" rtl="0" eaLnBrk="1" latinLnBrk="0" hangingPunct="1">
              <a:defRPr sz="1500" kern="1200">
                <a:solidFill>
                  <a:schemeClr val="lt1"/>
                </a:solidFill>
                <a:latin typeface="+mn-lt"/>
                <a:ea typeface="+mn-ea"/>
                <a:cs typeface="+mn-cs"/>
              </a:defRPr>
            </a:lvl7pPr>
            <a:lvl8pPr marL="2746903" algn="l" defTabSz="784830" rtl="0" eaLnBrk="1" latinLnBrk="0" hangingPunct="1">
              <a:defRPr sz="1500" kern="1200">
                <a:solidFill>
                  <a:schemeClr val="lt1"/>
                </a:solidFill>
                <a:latin typeface="+mn-lt"/>
                <a:ea typeface="+mn-ea"/>
                <a:cs typeface="+mn-cs"/>
              </a:defRPr>
            </a:lvl8pPr>
            <a:lvl9pPr marL="3139318" algn="l" defTabSz="784830" rtl="0" eaLnBrk="1" latinLnBrk="0" hangingPunct="1">
              <a:defRPr sz="1500" kern="1200">
                <a:solidFill>
                  <a:schemeClr val="lt1"/>
                </a:solidFill>
                <a:latin typeface="+mn-lt"/>
                <a:ea typeface="+mn-ea"/>
                <a:cs typeface="+mn-cs"/>
              </a:defRPr>
            </a:lvl9pPr>
          </a:lstStyle>
          <a:p>
            <a:pPr algn="ctr"/>
            <a:endParaRPr lang="en-GB"/>
          </a:p>
        </p:txBody>
      </p:sp>
      <p:pic>
        <p:nvPicPr>
          <p:cNvPr id="8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48083" y="2082068"/>
            <a:ext cx="1721471" cy="337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22396" y="2096896"/>
            <a:ext cx="1721471" cy="337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2470" y="2508609"/>
            <a:ext cx="304206" cy="33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3837" y="2367281"/>
            <a:ext cx="304206" cy="33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6708" y="2129111"/>
            <a:ext cx="304206" cy="33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0070" y="1986481"/>
            <a:ext cx="304206" cy="33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4428" y="1683519"/>
            <a:ext cx="304206" cy="33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 name="Oval 96"/>
          <p:cNvSpPr/>
          <p:nvPr/>
        </p:nvSpPr>
        <p:spPr>
          <a:xfrm rot="19127999">
            <a:off x="7433136" y="2238610"/>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99" name="Oval 98"/>
          <p:cNvSpPr/>
          <p:nvPr/>
        </p:nvSpPr>
        <p:spPr>
          <a:xfrm rot="19127999">
            <a:off x="6800874" y="2407157"/>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66" name="Oval 165"/>
          <p:cNvSpPr/>
          <p:nvPr/>
        </p:nvSpPr>
        <p:spPr>
          <a:xfrm rot="19127999">
            <a:off x="6608711" y="2930220"/>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67" name="Oval 166"/>
          <p:cNvSpPr/>
          <p:nvPr/>
        </p:nvSpPr>
        <p:spPr>
          <a:xfrm rot="19127999">
            <a:off x="6459750" y="2581872"/>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68" name="Oval 167"/>
          <p:cNvSpPr/>
          <p:nvPr/>
        </p:nvSpPr>
        <p:spPr>
          <a:xfrm rot="19127999">
            <a:off x="6480717" y="2188703"/>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69" name="Oval 168"/>
          <p:cNvSpPr/>
          <p:nvPr/>
        </p:nvSpPr>
        <p:spPr>
          <a:xfrm rot="19127999">
            <a:off x="7496061" y="3014364"/>
            <a:ext cx="161963" cy="162754"/>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graphicFrame>
        <p:nvGraphicFramePr>
          <p:cNvPr id="8" name="Table 7"/>
          <p:cNvGraphicFramePr>
            <a:graphicFrameLocks noGrp="1"/>
          </p:cNvGraphicFramePr>
          <p:nvPr>
            <p:extLst>
              <p:ext uri="{D42A27DB-BD31-4B8C-83A1-F6EECF244321}">
                <p14:modId xmlns:p14="http://schemas.microsoft.com/office/powerpoint/2010/main" val="3518137393"/>
              </p:ext>
            </p:extLst>
          </p:nvPr>
        </p:nvGraphicFramePr>
        <p:xfrm>
          <a:off x="4132352" y="2881952"/>
          <a:ext cx="1440000" cy="1440000"/>
        </p:xfrm>
        <a:graphic>
          <a:graphicData uri="http://schemas.openxmlformats.org/drawingml/2006/table">
            <a:tbl>
              <a:tblPr firstRow="1" bandRow="1">
                <a:tableStyleId>{5C22544A-7EE6-4342-B048-85BDC9FD1C3A}</a:tableStyleId>
              </a:tblPr>
              <a:tblGrid>
                <a:gridCol w="240000">
                  <a:extLst>
                    <a:ext uri="{9D8B030D-6E8A-4147-A177-3AD203B41FA5}">
                      <a16:colId xmlns:a16="http://schemas.microsoft.com/office/drawing/2014/main" val="404725615"/>
                    </a:ext>
                  </a:extLst>
                </a:gridCol>
                <a:gridCol w="240000">
                  <a:extLst>
                    <a:ext uri="{9D8B030D-6E8A-4147-A177-3AD203B41FA5}">
                      <a16:colId xmlns:a16="http://schemas.microsoft.com/office/drawing/2014/main" val="1482130448"/>
                    </a:ext>
                  </a:extLst>
                </a:gridCol>
                <a:gridCol w="240000">
                  <a:extLst>
                    <a:ext uri="{9D8B030D-6E8A-4147-A177-3AD203B41FA5}">
                      <a16:colId xmlns:a16="http://schemas.microsoft.com/office/drawing/2014/main" val="2856769839"/>
                    </a:ext>
                  </a:extLst>
                </a:gridCol>
                <a:gridCol w="240000">
                  <a:extLst>
                    <a:ext uri="{9D8B030D-6E8A-4147-A177-3AD203B41FA5}">
                      <a16:colId xmlns:a16="http://schemas.microsoft.com/office/drawing/2014/main" val="1941426587"/>
                    </a:ext>
                  </a:extLst>
                </a:gridCol>
                <a:gridCol w="240000">
                  <a:extLst>
                    <a:ext uri="{9D8B030D-6E8A-4147-A177-3AD203B41FA5}">
                      <a16:colId xmlns:a16="http://schemas.microsoft.com/office/drawing/2014/main" val="794264303"/>
                    </a:ext>
                  </a:extLst>
                </a:gridCol>
                <a:gridCol w="240000">
                  <a:extLst>
                    <a:ext uri="{9D8B030D-6E8A-4147-A177-3AD203B41FA5}">
                      <a16:colId xmlns:a16="http://schemas.microsoft.com/office/drawing/2014/main" val="1056057759"/>
                    </a:ext>
                  </a:extLst>
                </a:gridCol>
              </a:tblGrid>
              <a:tr h="240000">
                <a:tc>
                  <a:txBody>
                    <a:bodyPr/>
                    <a:lstStyle/>
                    <a:p>
                      <a:endParaRPr lang="en-GB" sz="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3954773"/>
                  </a:ext>
                </a:extLst>
              </a:tr>
              <a:tr h="240000">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6505395"/>
                  </a:ext>
                </a:extLst>
              </a:tr>
              <a:tr h="240000">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0874381"/>
                  </a:ext>
                </a:extLst>
              </a:tr>
              <a:tr h="240000">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0096883"/>
                  </a:ext>
                </a:extLst>
              </a:tr>
              <a:tr h="240000">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6214672"/>
                  </a:ext>
                </a:extLst>
              </a:tr>
              <a:tr h="240000">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sz="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3948866"/>
                  </a:ext>
                </a:extLst>
              </a:tr>
            </a:tbl>
          </a:graphicData>
        </a:graphic>
      </p:graphicFrame>
      <p:sp>
        <p:nvSpPr>
          <p:cNvPr id="170" name="TextBox 169"/>
          <p:cNvSpPr txBox="1"/>
          <p:nvPr/>
        </p:nvSpPr>
        <p:spPr>
          <a:xfrm>
            <a:off x="3698387" y="2802314"/>
            <a:ext cx="534931" cy="369332"/>
          </a:xfrm>
          <a:prstGeom prst="rect">
            <a:avLst/>
          </a:prstGeom>
          <a:noFill/>
        </p:spPr>
        <p:txBody>
          <a:bodyPr wrap="square" rtlCol="0">
            <a:spAutoFit/>
          </a:bodyPr>
          <a:lstStyle/>
          <a:p>
            <a:r>
              <a:rPr lang="en-GB" dirty="0">
                <a:latin typeface="Georgia" panose="02040502050405020303" pitchFamily="18" charset="0"/>
              </a:rPr>
              <a:t>5)</a:t>
            </a:r>
          </a:p>
        </p:txBody>
      </p:sp>
      <p:cxnSp>
        <p:nvCxnSpPr>
          <p:cNvPr id="10" name="Straight Connector 9"/>
          <p:cNvCxnSpPr/>
          <p:nvPr/>
        </p:nvCxnSpPr>
        <p:spPr>
          <a:xfrm>
            <a:off x="765265" y="3419916"/>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71" name="Straight Connector 170"/>
          <p:cNvCxnSpPr/>
          <p:nvPr/>
        </p:nvCxnSpPr>
        <p:spPr>
          <a:xfrm>
            <a:off x="685675" y="3419916"/>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74" name="Straight Connector 173"/>
          <p:cNvCxnSpPr/>
          <p:nvPr/>
        </p:nvCxnSpPr>
        <p:spPr>
          <a:xfrm>
            <a:off x="853408" y="3419917"/>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75" name="Straight Connector 174"/>
          <p:cNvCxnSpPr/>
          <p:nvPr/>
        </p:nvCxnSpPr>
        <p:spPr>
          <a:xfrm>
            <a:off x="927511" y="3419915"/>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76" name="Straight Connector 175"/>
          <p:cNvCxnSpPr/>
          <p:nvPr/>
        </p:nvCxnSpPr>
        <p:spPr>
          <a:xfrm flipH="1">
            <a:off x="584036" y="3476618"/>
            <a:ext cx="427137" cy="325382"/>
          </a:xfrm>
          <a:prstGeom prst="line">
            <a:avLst/>
          </a:prstGeom>
          <a:ln/>
        </p:spPr>
        <p:style>
          <a:lnRef idx="3">
            <a:schemeClr val="dk1"/>
          </a:lnRef>
          <a:fillRef idx="0">
            <a:schemeClr val="dk1"/>
          </a:fillRef>
          <a:effectRef idx="2">
            <a:schemeClr val="dk1"/>
          </a:effectRef>
          <a:fontRef idx="minor">
            <a:schemeClr val="tx1"/>
          </a:fontRef>
        </p:style>
      </p:cxnSp>
      <p:cxnSp>
        <p:nvCxnSpPr>
          <p:cNvPr id="177" name="Straight Connector 176"/>
          <p:cNvCxnSpPr/>
          <p:nvPr/>
        </p:nvCxnSpPr>
        <p:spPr>
          <a:xfrm>
            <a:off x="1215064" y="3419916"/>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78" name="Straight Connector 177"/>
          <p:cNvCxnSpPr/>
          <p:nvPr/>
        </p:nvCxnSpPr>
        <p:spPr>
          <a:xfrm>
            <a:off x="1135474" y="3419916"/>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79" name="Straight Connector 178"/>
          <p:cNvCxnSpPr/>
          <p:nvPr/>
        </p:nvCxnSpPr>
        <p:spPr>
          <a:xfrm>
            <a:off x="1303207" y="3419917"/>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80" name="Straight Connector 179"/>
          <p:cNvCxnSpPr/>
          <p:nvPr/>
        </p:nvCxnSpPr>
        <p:spPr>
          <a:xfrm>
            <a:off x="1377310" y="3419915"/>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81" name="Straight Connector 180"/>
          <p:cNvCxnSpPr/>
          <p:nvPr/>
        </p:nvCxnSpPr>
        <p:spPr>
          <a:xfrm flipH="1">
            <a:off x="1033835" y="3476618"/>
            <a:ext cx="427137" cy="325382"/>
          </a:xfrm>
          <a:prstGeom prst="line">
            <a:avLst/>
          </a:prstGeom>
          <a:ln/>
        </p:spPr>
        <p:style>
          <a:lnRef idx="3">
            <a:schemeClr val="dk1"/>
          </a:lnRef>
          <a:fillRef idx="0">
            <a:schemeClr val="dk1"/>
          </a:fillRef>
          <a:effectRef idx="2">
            <a:schemeClr val="dk1"/>
          </a:effectRef>
          <a:fontRef idx="minor">
            <a:schemeClr val="tx1"/>
          </a:fontRef>
        </p:style>
      </p:cxnSp>
      <p:cxnSp>
        <p:nvCxnSpPr>
          <p:cNvPr id="182" name="Straight Connector 181"/>
          <p:cNvCxnSpPr/>
          <p:nvPr/>
        </p:nvCxnSpPr>
        <p:spPr>
          <a:xfrm>
            <a:off x="1681679" y="3413885"/>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83" name="Straight Connector 182"/>
          <p:cNvCxnSpPr/>
          <p:nvPr/>
        </p:nvCxnSpPr>
        <p:spPr>
          <a:xfrm>
            <a:off x="1602089" y="3413885"/>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84" name="Straight Connector 183"/>
          <p:cNvCxnSpPr/>
          <p:nvPr/>
        </p:nvCxnSpPr>
        <p:spPr>
          <a:xfrm>
            <a:off x="1769822" y="3413886"/>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85" name="Straight Connector 184"/>
          <p:cNvCxnSpPr/>
          <p:nvPr/>
        </p:nvCxnSpPr>
        <p:spPr>
          <a:xfrm>
            <a:off x="1843925" y="3413884"/>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86" name="Straight Connector 185"/>
          <p:cNvCxnSpPr/>
          <p:nvPr/>
        </p:nvCxnSpPr>
        <p:spPr>
          <a:xfrm flipH="1">
            <a:off x="1500450" y="3470587"/>
            <a:ext cx="427137" cy="325382"/>
          </a:xfrm>
          <a:prstGeom prst="line">
            <a:avLst/>
          </a:prstGeom>
          <a:ln/>
        </p:spPr>
        <p:style>
          <a:lnRef idx="3">
            <a:schemeClr val="dk1"/>
          </a:lnRef>
          <a:fillRef idx="0">
            <a:schemeClr val="dk1"/>
          </a:fillRef>
          <a:effectRef idx="2">
            <a:schemeClr val="dk1"/>
          </a:effectRef>
          <a:fontRef idx="minor">
            <a:schemeClr val="tx1"/>
          </a:fontRef>
        </p:style>
      </p:cxnSp>
      <p:cxnSp>
        <p:nvCxnSpPr>
          <p:cNvPr id="187" name="Straight Connector 186"/>
          <p:cNvCxnSpPr/>
          <p:nvPr/>
        </p:nvCxnSpPr>
        <p:spPr>
          <a:xfrm>
            <a:off x="2140110" y="3413885"/>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88" name="Straight Connector 187"/>
          <p:cNvCxnSpPr/>
          <p:nvPr/>
        </p:nvCxnSpPr>
        <p:spPr>
          <a:xfrm>
            <a:off x="2060520" y="3413885"/>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89" name="Straight Connector 188"/>
          <p:cNvCxnSpPr/>
          <p:nvPr/>
        </p:nvCxnSpPr>
        <p:spPr>
          <a:xfrm>
            <a:off x="2228253" y="3413886"/>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90" name="Straight Connector 189"/>
          <p:cNvCxnSpPr/>
          <p:nvPr/>
        </p:nvCxnSpPr>
        <p:spPr>
          <a:xfrm>
            <a:off x="2302356" y="3413884"/>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91" name="Straight Connector 190"/>
          <p:cNvCxnSpPr/>
          <p:nvPr/>
        </p:nvCxnSpPr>
        <p:spPr>
          <a:xfrm flipH="1">
            <a:off x="1958881" y="3470587"/>
            <a:ext cx="427137" cy="325382"/>
          </a:xfrm>
          <a:prstGeom prst="line">
            <a:avLst/>
          </a:prstGeom>
          <a:ln/>
        </p:spPr>
        <p:style>
          <a:lnRef idx="3">
            <a:schemeClr val="dk1"/>
          </a:lnRef>
          <a:fillRef idx="0">
            <a:schemeClr val="dk1"/>
          </a:fillRef>
          <a:effectRef idx="2">
            <a:schemeClr val="dk1"/>
          </a:effectRef>
          <a:fontRef idx="minor">
            <a:schemeClr val="tx1"/>
          </a:fontRef>
        </p:style>
      </p:cxnSp>
      <p:cxnSp>
        <p:nvCxnSpPr>
          <p:cNvPr id="192" name="Straight Connector 191"/>
          <p:cNvCxnSpPr/>
          <p:nvPr/>
        </p:nvCxnSpPr>
        <p:spPr>
          <a:xfrm>
            <a:off x="754777" y="3920146"/>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93" name="Straight Connector 192"/>
          <p:cNvCxnSpPr/>
          <p:nvPr/>
        </p:nvCxnSpPr>
        <p:spPr>
          <a:xfrm>
            <a:off x="675187" y="3920146"/>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94" name="Straight Connector 193"/>
          <p:cNvCxnSpPr/>
          <p:nvPr/>
        </p:nvCxnSpPr>
        <p:spPr>
          <a:xfrm>
            <a:off x="842920" y="3920147"/>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95" name="Straight Connector 194"/>
          <p:cNvCxnSpPr/>
          <p:nvPr/>
        </p:nvCxnSpPr>
        <p:spPr>
          <a:xfrm>
            <a:off x="917023" y="3920145"/>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96" name="Straight Connector 195"/>
          <p:cNvCxnSpPr/>
          <p:nvPr/>
        </p:nvCxnSpPr>
        <p:spPr>
          <a:xfrm flipH="1">
            <a:off x="573548" y="3976848"/>
            <a:ext cx="427137" cy="325382"/>
          </a:xfrm>
          <a:prstGeom prst="line">
            <a:avLst/>
          </a:prstGeom>
          <a:ln/>
        </p:spPr>
        <p:style>
          <a:lnRef idx="3">
            <a:schemeClr val="dk1"/>
          </a:lnRef>
          <a:fillRef idx="0">
            <a:schemeClr val="dk1"/>
          </a:fillRef>
          <a:effectRef idx="2">
            <a:schemeClr val="dk1"/>
          </a:effectRef>
          <a:fontRef idx="minor">
            <a:schemeClr val="tx1"/>
          </a:fontRef>
        </p:style>
      </p:cxnSp>
      <p:cxnSp>
        <p:nvCxnSpPr>
          <p:cNvPr id="197" name="Straight Connector 196"/>
          <p:cNvCxnSpPr/>
          <p:nvPr/>
        </p:nvCxnSpPr>
        <p:spPr>
          <a:xfrm>
            <a:off x="1204576" y="3920146"/>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98" name="Straight Connector 197"/>
          <p:cNvCxnSpPr/>
          <p:nvPr/>
        </p:nvCxnSpPr>
        <p:spPr>
          <a:xfrm>
            <a:off x="1124986" y="3920146"/>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199" name="Straight Connector 198"/>
          <p:cNvCxnSpPr/>
          <p:nvPr/>
        </p:nvCxnSpPr>
        <p:spPr>
          <a:xfrm>
            <a:off x="1292719" y="3920147"/>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200" name="Straight Connector 199"/>
          <p:cNvCxnSpPr/>
          <p:nvPr/>
        </p:nvCxnSpPr>
        <p:spPr>
          <a:xfrm>
            <a:off x="1366822" y="3920145"/>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201" name="Straight Connector 200"/>
          <p:cNvCxnSpPr/>
          <p:nvPr/>
        </p:nvCxnSpPr>
        <p:spPr>
          <a:xfrm flipH="1">
            <a:off x="1023347" y="3976848"/>
            <a:ext cx="427137" cy="325382"/>
          </a:xfrm>
          <a:prstGeom prst="line">
            <a:avLst/>
          </a:prstGeom>
          <a:ln/>
        </p:spPr>
        <p:style>
          <a:lnRef idx="3">
            <a:schemeClr val="dk1"/>
          </a:lnRef>
          <a:fillRef idx="0">
            <a:schemeClr val="dk1"/>
          </a:fillRef>
          <a:effectRef idx="2">
            <a:schemeClr val="dk1"/>
          </a:effectRef>
          <a:fontRef idx="minor">
            <a:schemeClr val="tx1"/>
          </a:fontRef>
        </p:style>
      </p:cxnSp>
      <p:cxnSp>
        <p:nvCxnSpPr>
          <p:cNvPr id="202" name="Straight Connector 201"/>
          <p:cNvCxnSpPr/>
          <p:nvPr/>
        </p:nvCxnSpPr>
        <p:spPr>
          <a:xfrm>
            <a:off x="1671191" y="3914115"/>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203" name="Straight Connector 202"/>
          <p:cNvCxnSpPr/>
          <p:nvPr/>
        </p:nvCxnSpPr>
        <p:spPr>
          <a:xfrm>
            <a:off x="1591601" y="3914115"/>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204" name="Straight Connector 203"/>
          <p:cNvCxnSpPr/>
          <p:nvPr/>
        </p:nvCxnSpPr>
        <p:spPr>
          <a:xfrm>
            <a:off x="1759334" y="3914116"/>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205" name="Straight Connector 204"/>
          <p:cNvCxnSpPr/>
          <p:nvPr/>
        </p:nvCxnSpPr>
        <p:spPr>
          <a:xfrm>
            <a:off x="1833437" y="3914114"/>
            <a:ext cx="0" cy="403857"/>
          </a:xfrm>
          <a:prstGeom prst="line">
            <a:avLst/>
          </a:prstGeom>
          <a:ln/>
        </p:spPr>
        <p:style>
          <a:lnRef idx="3">
            <a:schemeClr val="dk1"/>
          </a:lnRef>
          <a:fillRef idx="0">
            <a:schemeClr val="dk1"/>
          </a:fillRef>
          <a:effectRef idx="2">
            <a:schemeClr val="dk1"/>
          </a:effectRef>
          <a:fontRef idx="minor">
            <a:schemeClr val="tx1"/>
          </a:fontRef>
        </p:style>
      </p:cxnSp>
      <p:cxnSp>
        <p:nvCxnSpPr>
          <p:cNvPr id="206" name="Straight Connector 205"/>
          <p:cNvCxnSpPr/>
          <p:nvPr/>
        </p:nvCxnSpPr>
        <p:spPr>
          <a:xfrm flipH="1">
            <a:off x="1489962" y="3970817"/>
            <a:ext cx="427137" cy="325382"/>
          </a:xfrm>
          <a:prstGeom prst="line">
            <a:avLst/>
          </a:prstGeom>
          <a:ln/>
        </p:spPr>
        <p:style>
          <a:lnRef idx="3">
            <a:schemeClr val="dk1"/>
          </a:lnRef>
          <a:fillRef idx="0">
            <a:schemeClr val="dk1"/>
          </a:fillRef>
          <a:effectRef idx="2">
            <a:schemeClr val="dk1"/>
          </a:effectRef>
          <a:fontRef idx="minor">
            <a:schemeClr val="tx1"/>
          </a:fontRef>
        </p:style>
      </p:cxnSp>
      <p:cxnSp>
        <p:nvCxnSpPr>
          <p:cNvPr id="207" name="Straight Connector 206"/>
          <p:cNvCxnSpPr/>
          <p:nvPr/>
        </p:nvCxnSpPr>
        <p:spPr>
          <a:xfrm>
            <a:off x="2063786" y="3933970"/>
            <a:ext cx="0" cy="403857"/>
          </a:xfrm>
          <a:prstGeom prst="line">
            <a:avLst/>
          </a:prstGeom>
          <a:ln/>
        </p:spPr>
        <p:style>
          <a:lnRef idx="3">
            <a:schemeClr val="dk1"/>
          </a:lnRef>
          <a:fillRef idx="0">
            <a:schemeClr val="dk1"/>
          </a:fillRef>
          <a:effectRef idx="2">
            <a:schemeClr val="dk1"/>
          </a:effectRef>
          <a:fontRef idx="minor">
            <a:schemeClr val="tx1"/>
          </a:fontRef>
        </p:style>
      </p:cxnSp>
      <p:sp>
        <p:nvSpPr>
          <p:cNvPr id="208" name="TextBox 207"/>
          <p:cNvSpPr txBox="1"/>
          <p:nvPr/>
        </p:nvSpPr>
        <p:spPr>
          <a:xfrm>
            <a:off x="287694" y="3194743"/>
            <a:ext cx="534931" cy="369332"/>
          </a:xfrm>
          <a:prstGeom prst="rect">
            <a:avLst/>
          </a:prstGeom>
          <a:noFill/>
        </p:spPr>
        <p:txBody>
          <a:bodyPr wrap="square" rtlCol="0">
            <a:spAutoFit/>
          </a:bodyPr>
          <a:lstStyle/>
          <a:p>
            <a:r>
              <a:rPr lang="en-GB" dirty="0">
                <a:latin typeface="Georgia" panose="02040502050405020303" pitchFamily="18" charset="0"/>
              </a:rPr>
              <a:t>4)</a:t>
            </a:r>
          </a:p>
        </p:txBody>
      </p:sp>
      <p:sp>
        <p:nvSpPr>
          <p:cNvPr id="3" name="Footer Placeholder 2"/>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414678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1372" y="4366534"/>
            <a:ext cx="8229600" cy="2467476"/>
          </a:xfrm>
        </p:spPr>
        <p:txBody>
          <a:bodyPr/>
          <a:lstStyle/>
          <a:p>
            <a:pPr>
              <a:spcAft>
                <a:spcPts val="1200"/>
              </a:spcAft>
            </a:pPr>
            <a:r>
              <a:rPr lang="en-GB" sz="4000" dirty="0">
                <a:latin typeface="Georgia" panose="02040502050405020303" pitchFamily="18" charset="0"/>
              </a:rPr>
              <a:t> What have we got?</a:t>
            </a:r>
          </a:p>
          <a:p>
            <a:pPr>
              <a:spcAft>
                <a:spcPts val="1200"/>
              </a:spcAft>
            </a:pPr>
            <a:r>
              <a:rPr lang="en-GB" sz="4000" dirty="0">
                <a:latin typeface="Georgia" panose="02040502050405020303" pitchFamily="18" charset="0"/>
              </a:rPr>
              <a:t> What do we/don’t we use?</a:t>
            </a:r>
            <a:endParaRPr lang="en-GB" sz="4000" i="1" dirty="0">
              <a:latin typeface="Georgia" panose="02040502050405020303" pitchFamily="18" charset="0"/>
            </a:endParaRPr>
          </a:p>
          <a:p>
            <a:pPr>
              <a:spcAft>
                <a:spcPts val="1200"/>
              </a:spcAft>
            </a:pPr>
            <a:r>
              <a:rPr lang="en-GB" sz="4000" dirty="0">
                <a:latin typeface="Georgia" panose="02040502050405020303" pitchFamily="18" charset="0"/>
              </a:rPr>
              <a:t> What might the barriers be?</a:t>
            </a:r>
          </a:p>
        </p:txBody>
      </p:sp>
      <p:pic>
        <p:nvPicPr>
          <p:cNvPr id="5" name="Picture 4" descr="bead string.jpg"/>
          <p:cNvPicPr>
            <a:picLocks noChangeAspect="1"/>
          </p:cNvPicPr>
          <p:nvPr/>
        </p:nvPicPr>
        <p:blipFill>
          <a:blip r:embed="rId3" cstate="print"/>
          <a:stretch>
            <a:fillRect/>
          </a:stretch>
        </p:blipFill>
        <p:spPr>
          <a:xfrm>
            <a:off x="357559" y="1569631"/>
            <a:ext cx="1499106" cy="1006699"/>
          </a:xfrm>
          <a:prstGeom prst="rect">
            <a:avLst/>
          </a:prstGeom>
        </p:spPr>
      </p:pic>
      <p:sp>
        <p:nvSpPr>
          <p:cNvPr id="8" name="TextBox 7"/>
          <p:cNvSpPr txBox="1"/>
          <p:nvPr/>
        </p:nvSpPr>
        <p:spPr>
          <a:xfrm>
            <a:off x="2228922" y="1948878"/>
            <a:ext cx="1588897" cy="369332"/>
          </a:xfrm>
          <a:prstGeom prst="rect">
            <a:avLst/>
          </a:prstGeom>
          <a:noFill/>
        </p:spPr>
        <p:txBody>
          <a:bodyPr wrap="none" rtlCol="0">
            <a:spAutoFit/>
          </a:bodyPr>
          <a:lstStyle/>
          <a:p>
            <a:r>
              <a:rPr lang="en-GB" dirty="0" err="1">
                <a:latin typeface="Georgia" panose="02040502050405020303" pitchFamily="18" charset="0"/>
              </a:rPr>
              <a:t>Dienes</a:t>
            </a:r>
            <a:r>
              <a:rPr lang="en-GB" dirty="0">
                <a:latin typeface="Georgia" panose="02040502050405020303" pitchFamily="18" charset="0"/>
              </a:rPr>
              <a:t> blocks</a:t>
            </a:r>
          </a:p>
        </p:txBody>
      </p:sp>
      <p:sp>
        <p:nvSpPr>
          <p:cNvPr id="9" name="TextBox 8"/>
          <p:cNvSpPr txBox="1"/>
          <p:nvPr/>
        </p:nvSpPr>
        <p:spPr>
          <a:xfrm>
            <a:off x="3818950" y="2941831"/>
            <a:ext cx="1779654" cy="369332"/>
          </a:xfrm>
          <a:prstGeom prst="rect">
            <a:avLst/>
          </a:prstGeom>
          <a:noFill/>
        </p:spPr>
        <p:txBody>
          <a:bodyPr wrap="none" rtlCol="0">
            <a:spAutoFit/>
          </a:bodyPr>
          <a:lstStyle/>
          <a:p>
            <a:r>
              <a:rPr lang="en-GB" dirty="0">
                <a:latin typeface="Georgia" panose="02040502050405020303" pitchFamily="18" charset="0"/>
              </a:rPr>
              <a:t>Cuisenaire rods</a:t>
            </a:r>
          </a:p>
        </p:txBody>
      </p:sp>
      <p:sp>
        <p:nvSpPr>
          <p:cNvPr id="10" name="TextBox 9"/>
          <p:cNvSpPr txBox="1"/>
          <p:nvPr/>
        </p:nvSpPr>
        <p:spPr>
          <a:xfrm>
            <a:off x="3738533" y="1444299"/>
            <a:ext cx="1773242" cy="369332"/>
          </a:xfrm>
          <a:prstGeom prst="rect">
            <a:avLst/>
          </a:prstGeom>
          <a:noFill/>
        </p:spPr>
        <p:txBody>
          <a:bodyPr wrap="none" rtlCol="0">
            <a:spAutoFit/>
          </a:bodyPr>
          <a:lstStyle/>
          <a:p>
            <a:r>
              <a:rPr lang="en-GB" dirty="0">
                <a:latin typeface="Georgia" panose="02040502050405020303" pitchFamily="18" charset="0"/>
              </a:rPr>
              <a:t>Multilink cubes</a:t>
            </a:r>
          </a:p>
        </p:txBody>
      </p:sp>
      <p:sp>
        <p:nvSpPr>
          <p:cNvPr id="11" name="TextBox 10"/>
          <p:cNvSpPr txBox="1"/>
          <p:nvPr/>
        </p:nvSpPr>
        <p:spPr>
          <a:xfrm>
            <a:off x="453372" y="2844062"/>
            <a:ext cx="1750800" cy="369332"/>
          </a:xfrm>
          <a:prstGeom prst="rect">
            <a:avLst/>
          </a:prstGeom>
          <a:noFill/>
        </p:spPr>
        <p:txBody>
          <a:bodyPr wrap="none" rtlCol="0">
            <a:spAutoFit/>
          </a:bodyPr>
          <a:lstStyle/>
          <a:p>
            <a:r>
              <a:rPr lang="en-GB" dirty="0">
                <a:latin typeface="Georgia" panose="02040502050405020303" pitchFamily="18" charset="0"/>
              </a:rPr>
              <a:t>Fraction blocks</a:t>
            </a:r>
          </a:p>
        </p:txBody>
      </p:sp>
      <p:sp>
        <p:nvSpPr>
          <p:cNvPr id="12" name="TextBox 11"/>
          <p:cNvSpPr txBox="1"/>
          <p:nvPr/>
        </p:nvSpPr>
        <p:spPr>
          <a:xfrm>
            <a:off x="981943" y="1384965"/>
            <a:ext cx="1447832" cy="369332"/>
          </a:xfrm>
          <a:prstGeom prst="rect">
            <a:avLst/>
          </a:prstGeom>
          <a:noFill/>
        </p:spPr>
        <p:txBody>
          <a:bodyPr wrap="none" rtlCol="0">
            <a:spAutoFit/>
          </a:bodyPr>
          <a:lstStyle/>
          <a:p>
            <a:r>
              <a:rPr lang="en-GB" dirty="0">
                <a:latin typeface="Georgia" panose="02040502050405020303" pitchFamily="18" charset="0"/>
              </a:rPr>
              <a:t>Bead strings</a:t>
            </a:r>
          </a:p>
        </p:txBody>
      </p:sp>
      <p:sp>
        <p:nvSpPr>
          <p:cNvPr id="13" name="TextBox 12"/>
          <p:cNvSpPr txBox="1"/>
          <p:nvPr/>
        </p:nvSpPr>
        <p:spPr>
          <a:xfrm>
            <a:off x="7193112" y="3199026"/>
            <a:ext cx="1571264" cy="369332"/>
          </a:xfrm>
          <a:prstGeom prst="rect">
            <a:avLst/>
          </a:prstGeom>
          <a:noFill/>
        </p:spPr>
        <p:txBody>
          <a:bodyPr wrap="none" rtlCol="0">
            <a:spAutoFit/>
          </a:bodyPr>
          <a:lstStyle/>
          <a:p>
            <a:r>
              <a:rPr lang="en-GB" dirty="0">
                <a:latin typeface="Georgia" panose="02040502050405020303" pitchFamily="18" charset="0"/>
              </a:rPr>
              <a:t>Number lines</a:t>
            </a:r>
          </a:p>
        </p:txBody>
      </p:sp>
      <p:sp>
        <p:nvSpPr>
          <p:cNvPr id="15" name="TextBox 14"/>
          <p:cNvSpPr txBox="1"/>
          <p:nvPr/>
        </p:nvSpPr>
        <p:spPr>
          <a:xfrm>
            <a:off x="7363641" y="1390425"/>
            <a:ext cx="1133644" cy="369332"/>
          </a:xfrm>
          <a:prstGeom prst="rect">
            <a:avLst/>
          </a:prstGeom>
          <a:noFill/>
        </p:spPr>
        <p:txBody>
          <a:bodyPr wrap="none" rtlCol="0">
            <a:spAutoFit/>
          </a:bodyPr>
          <a:lstStyle/>
          <a:p>
            <a:r>
              <a:rPr lang="en-GB" dirty="0">
                <a:latin typeface="Georgia" panose="02040502050405020303" pitchFamily="18" charset="0"/>
              </a:rPr>
              <a:t>100 grids</a:t>
            </a:r>
          </a:p>
        </p:txBody>
      </p:sp>
      <p:pic>
        <p:nvPicPr>
          <p:cNvPr id="16" name="Picture 15" descr="dienes.png"/>
          <p:cNvPicPr>
            <a:picLocks noChangeAspect="1"/>
          </p:cNvPicPr>
          <p:nvPr/>
        </p:nvPicPr>
        <p:blipFill>
          <a:blip r:embed="rId4" cstate="print"/>
          <a:stretch>
            <a:fillRect/>
          </a:stretch>
        </p:blipFill>
        <p:spPr>
          <a:xfrm>
            <a:off x="2375785" y="2255426"/>
            <a:ext cx="1219200" cy="1219200"/>
          </a:xfrm>
          <a:prstGeom prst="rect">
            <a:avLst/>
          </a:prstGeom>
        </p:spPr>
      </p:pic>
      <p:pic>
        <p:nvPicPr>
          <p:cNvPr id="17" name="Picture 16" descr="fraction-tower-cube.png"/>
          <p:cNvPicPr>
            <a:picLocks noChangeAspect="1"/>
          </p:cNvPicPr>
          <p:nvPr/>
        </p:nvPicPr>
        <p:blipFill>
          <a:blip r:embed="rId5" cstate="print"/>
          <a:stretch>
            <a:fillRect/>
          </a:stretch>
        </p:blipFill>
        <p:spPr>
          <a:xfrm>
            <a:off x="730924" y="3234679"/>
            <a:ext cx="1052180" cy="789135"/>
          </a:xfrm>
          <a:prstGeom prst="rect">
            <a:avLst/>
          </a:prstGeom>
        </p:spPr>
      </p:pic>
      <p:pic>
        <p:nvPicPr>
          <p:cNvPr id="18" name="Picture 17" descr="multilink.png"/>
          <p:cNvPicPr>
            <a:picLocks noChangeAspect="1"/>
          </p:cNvPicPr>
          <p:nvPr/>
        </p:nvPicPr>
        <p:blipFill>
          <a:blip r:embed="rId6" cstate="print"/>
          <a:stretch>
            <a:fillRect/>
          </a:stretch>
        </p:blipFill>
        <p:spPr>
          <a:xfrm>
            <a:off x="4109747" y="1848571"/>
            <a:ext cx="1058320" cy="1058320"/>
          </a:xfrm>
          <a:prstGeom prst="rect">
            <a:avLst/>
          </a:prstGeom>
        </p:spPr>
      </p:pic>
      <p:pic>
        <p:nvPicPr>
          <p:cNvPr id="19" name="Picture 18" descr="cuisenaire1.png"/>
          <p:cNvPicPr>
            <a:picLocks noChangeAspect="1"/>
          </p:cNvPicPr>
          <p:nvPr/>
        </p:nvPicPr>
        <p:blipFill>
          <a:blip r:embed="rId7" cstate="print"/>
          <a:stretch>
            <a:fillRect/>
          </a:stretch>
        </p:blipFill>
        <p:spPr>
          <a:xfrm>
            <a:off x="4250579" y="3344921"/>
            <a:ext cx="906971" cy="798753"/>
          </a:xfrm>
          <a:prstGeom prst="rect">
            <a:avLst/>
          </a:prstGeom>
        </p:spPr>
      </p:pic>
      <p:pic>
        <p:nvPicPr>
          <p:cNvPr id="26" name="Picture 25" descr="number line.png"/>
          <p:cNvPicPr>
            <a:picLocks noChangeAspect="1"/>
          </p:cNvPicPr>
          <p:nvPr/>
        </p:nvPicPr>
        <p:blipFill>
          <a:blip r:embed="rId8" cstate="print"/>
          <a:stretch>
            <a:fillRect/>
          </a:stretch>
        </p:blipFill>
        <p:spPr>
          <a:xfrm>
            <a:off x="7057985" y="3553178"/>
            <a:ext cx="1841517" cy="648180"/>
          </a:xfrm>
          <a:prstGeom prst="rect">
            <a:avLst/>
          </a:prstGeom>
        </p:spPr>
      </p:pic>
      <p:pic>
        <p:nvPicPr>
          <p:cNvPr id="29" name="Picture 28" descr="grid.jpg"/>
          <p:cNvPicPr>
            <a:picLocks noChangeAspect="1"/>
          </p:cNvPicPr>
          <p:nvPr/>
        </p:nvPicPr>
        <p:blipFill>
          <a:blip r:embed="rId9" cstate="print"/>
          <a:stretch>
            <a:fillRect/>
          </a:stretch>
        </p:blipFill>
        <p:spPr>
          <a:xfrm>
            <a:off x="7440058" y="1797275"/>
            <a:ext cx="1077370" cy="1067751"/>
          </a:xfrm>
          <a:prstGeom prst="rect">
            <a:avLst/>
          </a:prstGeom>
        </p:spPr>
      </p:pic>
      <p:pic>
        <p:nvPicPr>
          <p:cNvPr id="3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18821" y="2109637"/>
            <a:ext cx="1037775" cy="1044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5793942" y="1644165"/>
            <a:ext cx="1287532" cy="369332"/>
          </a:xfrm>
          <a:prstGeom prst="rect">
            <a:avLst/>
          </a:prstGeom>
          <a:noFill/>
        </p:spPr>
        <p:txBody>
          <a:bodyPr wrap="none" rtlCol="0">
            <a:spAutoFit/>
          </a:bodyPr>
          <a:lstStyle/>
          <a:p>
            <a:r>
              <a:rPr lang="en-GB" dirty="0">
                <a:latin typeface="Georgia" panose="02040502050405020303" pitchFamily="18" charset="0"/>
              </a:rPr>
              <a:t>Geoboards</a:t>
            </a:r>
          </a:p>
        </p:txBody>
      </p:sp>
      <p:sp>
        <p:nvSpPr>
          <p:cNvPr id="34" name="Rounded Rectangle 33"/>
          <p:cNvSpPr/>
          <p:nvPr/>
        </p:nvSpPr>
        <p:spPr>
          <a:xfrm>
            <a:off x="339440" y="400650"/>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kern="0" dirty="0">
              <a:solidFill>
                <a:sysClr val="windowText" lastClr="000000"/>
              </a:solidFill>
            </a:endParaRPr>
          </a:p>
        </p:txBody>
      </p:sp>
      <p:sp>
        <p:nvSpPr>
          <p:cNvPr id="35" name="TextBox 34"/>
          <p:cNvSpPr txBox="1"/>
          <p:nvPr/>
        </p:nvSpPr>
        <p:spPr>
          <a:xfrm>
            <a:off x="453368" y="443041"/>
            <a:ext cx="8285608" cy="923330"/>
          </a:xfrm>
          <a:prstGeom prst="rect">
            <a:avLst/>
          </a:prstGeom>
          <a:noFill/>
        </p:spPr>
        <p:txBody>
          <a:bodyPr wrap="square" rtlCol="0" anchor="ctr">
            <a:spAutoFit/>
          </a:bodyPr>
          <a:lstStyle/>
          <a:p>
            <a:pPr algn="ctr">
              <a:defRPr/>
            </a:pPr>
            <a:r>
              <a:rPr lang="en-GB" sz="5400" kern="0" dirty="0">
                <a:solidFill>
                  <a:srgbClr val="F8F8F8"/>
                </a:solidFill>
                <a:latin typeface="Georgia" panose="02040502050405020303" pitchFamily="18" charset="0"/>
              </a:rPr>
              <a:t>Tools for representations</a:t>
            </a:r>
          </a:p>
        </p:txBody>
      </p:sp>
      <p:sp>
        <p:nvSpPr>
          <p:cNvPr id="2" name="Footer Placeholder 1"/>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208139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2856" y="2170658"/>
            <a:ext cx="4392612" cy="3882728"/>
            <a:chOff x="2286043" y="1676734"/>
            <a:chExt cx="4392612" cy="3882728"/>
          </a:xfrm>
        </p:grpSpPr>
        <p:sp>
          <p:nvSpPr>
            <p:cNvPr id="13" name="Isosceles Triangle 12"/>
            <p:cNvSpPr/>
            <p:nvPr/>
          </p:nvSpPr>
          <p:spPr>
            <a:xfrm>
              <a:off x="3438568" y="1676734"/>
              <a:ext cx="2087562" cy="1800225"/>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200" b="1">
                <a:solidFill>
                  <a:schemeClr val="tx1"/>
                </a:solidFill>
                <a:latin typeface="Georgia" panose="02040502050405020303" pitchFamily="18" charset="0"/>
              </a:endParaRPr>
            </a:p>
          </p:txBody>
        </p:sp>
        <p:sp>
          <p:nvSpPr>
            <p:cNvPr id="14" name="Isosceles Triangle 13"/>
            <p:cNvSpPr/>
            <p:nvPr/>
          </p:nvSpPr>
          <p:spPr>
            <a:xfrm>
              <a:off x="4591093" y="3715084"/>
              <a:ext cx="2087562" cy="1800225"/>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200" b="1">
                <a:solidFill>
                  <a:schemeClr val="tx1"/>
                </a:solidFill>
                <a:latin typeface="Georgia" panose="02040502050405020303" pitchFamily="18" charset="0"/>
              </a:endParaRPr>
            </a:p>
          </p:txBody>
        </p:sp>
        <p:sp>
          <p:nvSpPr>
            <p:cNvPr id="15" name="Isosceles Triangle 14"/>
            <p:cNvSpPr/>
            <p:nvPr/>
          </p:nvSpPr>
          <p:spPr>
            <a:xfrm rot="10800000">
              <a:off x="3438568" y="3610309"/>
              <a:ext cx="2087562" cy="1800225"/>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200" b="1" dirty="0">
                <a:solidFill>
                  <a:schemeClr val="tx1"/>
                </a:solidFill>
                <a:latin typeface="Georgia" panose="02040502050405020303" pitchFamily="18" charset="0"/>
              </a:endParaRPr>
            </a:p>
          </p:txBody>
        </p:sp>
        <p:sp>
          <p:nvSpPr>
            <p:cNvPr id="16" name="Isosceles Triangle 15"/>
            <p:cNvSpPr/>
            <p:nvPr/>
          </p:nvSpPr>
          <p:spPr>
            <a:xfrm>
              <a:off x="2286043" y="3715084"/>
              <a:ext cx="2089150" cy="1800225"/>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200" b="1">
                <a:solidFill>
                  <a:schemeClr val="tx1"/>
                </a:solidFill>
                <a:latin typeface="Georgia" panose="02040502050405020303" pitchFamily="18" charset="0"/>
              </a:endParaRPr>
            </a:p>
          </p:txBody>
        </p:sp>
        <p:sp>
          <p:nvSpPr>
            <p:cNvPr id="17" name="TextBox 22"/>
            <p:cNvSpPr txBox="1">
              <a:spLocks noChangeArrowheads="1"/>
            </p:cNvSpPr>
            <p:nvPr/>
          </p:nvSpPr>
          <p:spPr bwMode="auto">
            <a:xfrm>
              <a:off x="3636846" y="3691866"/>
              <a:ext cx="169100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1800" dirty="0">
                  <a:latin typeface="Georgia" panose="02040502050405020303" pitchFamily="18" charset="0"/>
                </a:rPr>
                <a:t>Mathematical problem solving</a:t>
              </a:r>
            </a:p>
          </p:txBody>
        </p:sp>
        <p:sp>
          <p:nvSpPr>
            <p:cNvPr id="18" name="TextBox 23"/>
            <p:cNvSpPr txBox="1">
              <a:spLocks noChangeArrowheads="1"/>
            </p:cNvSpPr>
            <p:nvPr/>
          </p:nvSpPr>
          <p:spPr bwMode="auto">
            <a:xfrm>
              <a:off x="3546517" y="2830628"/>
              <a:ext cx="1871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1800" dirty="0">
                  <a:latin typeface="Georgia" panose="02040502050405020303" pitchFamily="18" charset="0"/>
                </a:rPr>
                <a:t>Conceptual understanding</a:t>
              </a:r>
            </a:p>
          </p:txBody>
        </p:sp>
        <p:sp>
          <p:nvSpPr>
            <p:cNvPr id="19" name="TextBox 24"/>
            <p:cNvSpPr txBox="1">
              <a:spLocks noChangeArrowheads="1"/>
            </p:cNvSpPr>
            <p:nvPr/>
          </p:nvSpPr>
          <p:spPr bwMode="auto">
            <a:xfrm>
              <a:off x="4716619" y="4868978"/>
              <a:ext cx="1893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1800" dirty="0">
                  <a:latin typeface="Georgia" panose="02040502050405020303" pitchFamily="18" charset="0"/>
                </a:rPr>
                <a:t>Language and communication</a:t>
              </a:r>
            </a:p>
          </p:txBody>
        </p:sp>
        <p:sp>
          <p:nvSpPr>
            <p:cNvPr id="20" name="TextBox 25"/>
            <p:cNvSpPr txBox="1">
              <a:spLocks noChangeArrowheads="1"/>
            </p:cNvSpPr>
            <p:nvPr/>
          </p:nvSpPr>
          <p:spPr bwMode="auto">
            <a:xfrm>
              <a:off x="2514363" y="4911762"/>
              <a:ext cx="163251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1800" dirty="0">
                  <a:latin typeface="Georgia" panose="02040502050405020303" pitchFamily="18" charset="0"/>
                </a:rPr>
                <a:t>Mathematical thinking</a:t>
              </a:r>
            </a:p>
          </p:txBody>
        </p:sp>
      </p:grpSp>
      <p:sp>
        <p:nvSpPr>
          <p:cNvPr id="22" name="Rectangle 21"/>
          <p:cNvSpPr/>
          <p:nvPr/>
        </p:nvSpPr>
        <p:spPr>
          <a:xfrm>
            <a:off x="4422768" y="2483479"/>
            <a:ext cx="4276934" cy="259529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2000" b="1" dirty="0">
                <a:solidFill>
                  <a:schemeClr val="tx1"/>
                </a:solidFill>
                <a:latin typeface="Georgia" panose="02040502050405020303" pitchFamily="18" charset="0"/>
              </a:rPr>
              <a:t>Language and communication </a:t>
            </a:r>
          </a:p>
          <a:p>
            <a:pPr fontAlgn="auto">
              <a:spcBef>
                <a:spcPts val="0"/>
              </a:spcBef>
              <a:spcAft>
                <a:spcPts val="0"/>
              </a:spcAft>
              <a:defRPr/>
            </a:pPr>
            <a:r>
              <a:rPr lang="en-GB" sz="2000" dirty="0">
                <a:solidFill>
                  <a:schemeClr val="tx1"/>
                </a:solidFill>
                <a:latin typeface="Georgia" panose="02040502050405020303" pitchFamily="18" charset="0"/>
              </a:rPr>
              <a:t>Pupils deepen their understanding by explaining, creating  problems, justifying and proving using mathematical language. This acts as a scaffold for their thinking deepening their understanding further.</a:t>
            </a:r>
          </a:p>
        </p:txBody>
      </p:sp>
      <p:sp>
        <p:nvSpPr>
          <p:cNvPr id="25" name="Rounded Rectangle 2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462856" y="375047"/>
            <a:ext cx="8285608" cy="923330"/>
          </a:xfrm>
          <a:prstGeom prst="rect">
            <a:avLst/>
          </a:prstGeom>
          <a:noFill/>
        </p:spPr>
        <p:txBody>
          <a:bodyPr wrap="square" rtlCol="0" anchor="ctr">
            <a:spAutoFit/>
          </a:bodyPr>
          <a:lstStyle/>
          <a:p>
            <a:pPr algn="ctr"/>
            <a:r>
              <a:rPr lang="en-GB" sz="5400" dirty="0">
                <a:solidFill>
                  <a:srgbClr val="F8F8F8"/>
                </a:solidFill>
                <a:latin typeface="Georgia" panose="02040502050405020303" pitchFamily="18" charset="0"/>
              </a:rPr>
              <a:t>Key Principles</a:t>
            </a:r>
            <a:endParaRPr lang="en-GB" sz="5400" b="0" dirty="0">
              <a:solidFill>
                <a:srgbClr val="F8F8F8"/>
              </a:solidFill>
              <a:latin typeface="Georgia" panose="02040502050405020303" pitchFamily="18" charset="0"/>
            </a:endParaRPr>
          </a:p>
        </p:txBody>
      </p:sp>
      <p:sp>
        <p:nvSpPr>
          <p:cNvPr id="3" name="Footer Placeholder 2"/>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1904460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75556" y="1484784"/>
            <a:ext cx="7992888" cy="4176464"/>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604799" y="149102"/>
            <a:ext cx="7886700" cy="1325563"/>
          </a:xfrm>
        </p:spPr>
        <p:txBody>
          <a:bodyPr>
            <a:normAutofit/>
          </a:bodyPr>
          <a:lstStyle/>
          <a:p>
            <a:r>
              <a:rPr lang="en-GB" sz="5400" dirty="0">
                <a:solidFill>
                  <a:srgbClr val="D12149"/>
                </a:solidFill>
                <a:latin typeface="Georgia" panose="02040502050405020303" pitchFamily="18" charset="0"/>
              </a:rPr>
              <a:t>What comes next…?</a:t>
            </a:r>
          </a:p>
        </p:txBody>
      </p:sp>
      <p:sp>
        <p:nvSpPr>
          <p:cNvPr id="3" name="Content Placeholder 2"/>
          <p:cNvSpPr>
            <a:spLocks noGrp="1"/>
          </p:cNvSpPr>
          <p:nvPr>
            <p:ph idx="1"/>
          </p:nvPr>
        </p:nvSpPr>
        <p:spPr>
          <a:xfrm>
            <a:off x="2411760" y="1911772"/>
            <a:ext cx="4464496" cy="3322487"/>
          </a:xfrm>
        </p:spPr>
        <p:txBody>
          <a:bodyPr>
            <a:noAutofit/>
          </a:bodyPr>
          <a:lstStyle/>
          <a:p>
            <a:pPr marL="0" indent="0">
              <a:buNone/>
            </a:pPr>
            <a:r>
              <a:rPr lang="en-GB" sz="5400" dirty="0">
                <a:solidFill>
                  <a:schemeClr val="bg1"/>
                </a:solidFill>
                <a:latin typeface="Georgia" panose="02040502050405020303" pitchFamily="18" charset="0"/>
              </a:rPr>
              <a:t>Thousands</a:t>
            </a:r>
          </a:p>
          <a:p>
            <a:pPr marL="0" indent="0">
              <a:buNone/>
            </a:pPr>
            <a:r>
              <a:rPr lang="en-GB" sz="5400" dirty="0">
                <a:solidFill>
                  <a:schemeClr val="bg1"/>
                </a:solidFill>
                <a:latin typeface="Georgia" panose="02040502050405020303" pitchFamily="18" charset="0"/>
              </a:rPr>
              <a:t>Hundreds</a:t>
            </a:r>
          </a:p>
          <a:p>
            <a:pPr marL="0" indent="0">
              <a:buNone/>
            </a:pPr>
            <a:r>
              <a:rPr lang="en-GB" sz="5400" dirty="0">
                <a:solidFill>
                  <a:schemeClr val="bg1"/>
                </a:solidFill>
                <a:latin typeface="Georgia" panose="02040502050405020303" pitchFamily="18" charset="0"/>
              </a:rPr>
              <a:t>Tens</a:t>
            </a:r>
          </a:p>
          <a:p>
            <a:pPr marL="0" indent="0">
              <a:buNone/>
            </a:pPr>
            <a:r>
              <a:rPr lang="en-GB" sz="5400" b="1" dirty="0">
                <a:solidFill>
                  <a:schemeClr val="bg1"/>
                </a:solidFill>
                <a:latin typeface="Georgia" panose="02040502050405020303" pitchFamily="18" charset="0"/>
              </a:rPr>
              <a:t>Ones!!</a:t>
            </a:r>
          </a:p>
        </p:txBody>
      </p:sp>
      <p:sp>
        <p:nvSpPr>
          <p:cNvPr id="4" name="Footer Placeholder 3"/>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1495489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9326" y="1799956"/>
            <a:ext cx="4158803" cy="1771649"/>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pic>
        <p:nvPicPr>
          <p:cNvPr id="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494697">
            <a:off x="832350" y="4411931"/>
            <a:ext cx="669393" cy="106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834926">
            <a:off x="991429" y="2365190"/>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8548" y="2218872"/>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0948" y="2371272"/>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3348" y="2523672"/>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6395" y="2130322"/>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8795" y="2282722"/>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1195" y="2435122"/>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4242" y="2041772"/>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6642" y="2194172"/>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9042" y="2346572"/>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0463" y="2669935"/>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7191407" y="2399543"/>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1775" y="2196495"/>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4175" y="2348895"/>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6575" y="2501295"/>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9622" y="2107945"/>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2022" y="2260345"/>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4422" y="2412745"/>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7469" y="2019395"/>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9869" y="2171795"/>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2269" y="2324195"/>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3690" y="2647558"/>
            <a:ext cx="158579" cy="1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2423156" y="4153784"/>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3122286" y="4356425"/>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2876310" y="4242149"/>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2238239" y="4761195"/>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2740190" y="4975217"/>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2494214" y="4860941"/>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3411660" y="4455125"/>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2981887" y="5087203"/>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3667635" y="4554871"/>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3711037" y="4860941"/>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494697">
            <a:off x="7738214" y="4149218"/>
            <a:ext cx="669393" cy="106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5053481" y="4158019"/>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5555432" y="4372041"/>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5309456" y="4257765"/>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4671385" y="4776811"/>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5173336" y="4990833"/>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4927360" y="4876557"/>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5844806" y="4470741"/>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5415033" y="5102819"/>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6100781" y="4570487"/>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34926">
            <a:off x="6144183" y="4876557"/>
            <a:ext cx="773258" cy="1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 name="TextBox 78"/>
          <p:cNvSpPr txBox="1"/>
          <p:nvPr/>
        </p:nvSpPr>
        <p:spPr>
          <a:xfrm>
            <a:off x="5199350" y="5536037"/>
            <a:ext cx="3274331" cy="448580"/>
          </a:xfrm>
          <a:prstGeom prst="rect">
            <a:avLst/>
          </a:prstGeom>
          <a:noFill/>
        </p:spPr>
        <p:txBody>
          <a:bodyPr vert="horz" wrap="square" lIns="78483" tIns="39241" rIns="78483" bIns="39241" rtlCol="0">
            <a:spAutoFit/>
          </a:bodyPr>
          <a:lstStyle/>
          <a:p>
            <a:pPr algn="ctr"/>
            <a:r>
              <a:rPr lang="en-GB" sz="2400" dirty="0">
                <a:solidFill>
                  <a:srgbClr val="000000"/>
                </a:solidFill>
              </a:rPr>
              <a:t>ten tens = one hundred</a:t>
            </a:r>
          </a:p>
        </p:txBody>
      </p:sp>
      <p:sp>
        <p:nvSpPr>
          <p:cNvPr id="6" name="Rectangle 5"/>
          <p:cNvSpPr/>
          <p:nvPr/>
        </p:nvSpPr>
        <p:spPr>
          <a:xfrm>
            <a:off x="822291" y="2806569"/>
            <a:ext cx="2779343" cy="707886"/>
          </a:xfrm>
          <a:prstGeom prst="rect">
            <a:avLst/>
          </a:prstGeom>
        </p:spPr>
        <p:txBody>
          <a:bodyPr wrap="square">
            <a:spAutoFit/>
          </a:bodyPr>
          <a:lstStyle/>
          <a:p>
            <a:r>
              <a:rPr lang="en-GB" sz="2400" dirty="0">
                <a:solidFill>
                  <a:srgbClr val="000000"/>
                </a:solidFill>
              </a:rPr>
              <a:t>one ten = ten ones</a:t>
            </a:r>
            <a:r>
              <a:rPr lang="en-GB" sz="1600" dirty="0">
                <a:solidFill>
                  <a:srgbClr val="000000"/>
                </a:solidFill>
              </a:rPr>
              <a:t>	</a:t>
            </a:r>
            <a:endParaRPr lang="en-GB" dirty="0"/>
          </a:p>
        </p:txBody>
      </p:sp>
      <p:sp>
        <p:nvSpPr>
          <p:cNvPr id="81" name="Rectangle 80"/>
          <p:cNvSpPr/>
          <p:nvPr/>
        </p:nvSpPr>
        <p:spPr>
          <a:xfrm>
            <a:off x="5427700" y="2907362"/>
            <a:ext cx="2519985" cy="461665"/>
          </a:xfrm>
          <a:prstGeom prst="rect">
            <a:avLst/>
          </a:prstGeom>
        </p:spPr>
        <p:txBody>
          <a:bodyPr wrap="none">
            <a:spAutoFit/>
          </a:bodyPr>
          <a:lstStyle/>
          <a:p>
            <a:r>
              <a:rPr lang="en-GB" sz="2400" dirty="0">
                <a:solidFill>
                  <a:srgbClr val="000000"/>
                </a:solidFill>
              </a:rPr>
              <a:t>ten ones = one ten</a:t>
            </a:r>
            <a:endParaRPr lang="en-GB" dirty="0"/>
          </a:p>
        </p:txBody>
      </p:sp>
      <p:sp>
        <p:nvSpPr>
          <p:cNvPr id="7" name="Rectangle 6"/>
          <p:cNvSpPr/>
          <p:nvPr/>
        </p:nvSpPr>
        <p:spPr>
          <a:xfrm>
            <a:off x="550316" y="5461734"/>
            <a:ext cx="3109056" cy="461665"/>
          </a:xfrm>
          <a:prstGeom prst="rect">
            <a:avLst/>
          </a:prstGeom>
        </p:spPr>
        <p:txBody>
          <a:bodyPr wrap="none">
            <a:spAutoFit/>
          </a:bodyPr>
          <a:lstStyle/>
          <a:p>
            <a:r>
              <a:rPr lang="en-GB" sz="2400" dirty="0">
                <a:solidFill>
                  <a:srgbClr val="000000"/>
                </a:solidFill>
              </a:rPr>
              <a:t>one hundred = ten tens</a:t>
            </a:r>
            <a:endParaRPr lang="en-GB" sz="2400" dirty="0"/>
          </a:p>
        </p:txBody>
      </p:sp>
      <p:sp>
        <p:nvSpPr>
          <p:cNvPr id="84" name="Rounded Rectangle 83"/>
          <p:cNvSpPr/>
          <p:nvPr/>
        </p:nvSpPr>
        <p:spPr>
          <a:xfrm>
            <a:off x="309420" y="3897486"/>
            <a:ext cx="4158803" cy="2089656"/>
          </a:xfrm>
          <a:prstGeom prst="round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5" name="Rounded Rectangle 84"/>
          <p:cNvSpPr/>
          <p:nvPr/>
        </p:nvSpPr>
        <p:spPr>
          <a:xfrm>
            <a:off x="4696138" y="3899905"/>
            <a:ext cx="4158803" cy="2089656"/>
          </a:xfrm>
          <a:prstGeom prst="roundRect">
            <a:avLst/>
          </a:prstGeom>
          <a:no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6" name="Rounded Rectangle 85"/>
          <p:cNvSpPr/>
          <p:nvPr/>
        </p:nvSpPr>
        <p:spPr>
          <a:xfrm>
            <a:off x="4676137" y="1805801"/>
            <a:ext cx="4158803" cy="1765804"/>
          </a:xfrm>
          <a:prstGeom prst="roundRect">
            <a:avLst/>
          </a:prstGeom>
          <a:no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0" name="Rounded Rectangle 79"/>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TextBox 81"/>
          <p:cNvSpPr txBox="1"/>
          <p:nvPr/>
        </p:nvSpPr>
        <p:spPr>
          <a:xfrm>
            <a:off x="462856" y="375047"/>
            <a:ext cx="8285608" cy="923330"/>
          </a:xfrm>
          <a:prstGeom prst="rect">
            <a:avLst/>
          </a:prstGeom>
          <a:noFill/>
        </p:spPr>
        <p:txBody>
          <a:bodyPr wrap="square" rtlCol="0" anchor="ctr">
            <a:spAutoFit/>
          </a:bodyPr>
          <a:lstStyle/>
          <a:p>
            <a:pPr algn="ctr"/>
            <a:r>
              <a:rPr lang="en-GB" sz="5400" dirty="0">
                <a:solidFill>
                  <a:srgbClr val="F8F8F8"/>
                </a:solidFill>
                <a:latin typeface="Georgia" panose="02040502050405020303" pitchFamily="18" charset="0"/>
              </a:rPr>
              <a:t>Why ‘ones’?</a:t>
            </a:r>
            <a:endParaRPr lang="en-GB" sz="5400" b="0" dirty="0">
              <a:solidFill>
                <a:srgbClr val="F8F8F8"/>
              </a:solidFill>
              <a:latin typeface="Georgia" panose="02040502050405020303" pitchFamily="18" charset="0"/>
            </a:endParaRPr>
          </a:p>
        </p:txBody>
      </p:sp>
      <p:sp>
        <p:nvSpPr>
          <p:cNvPr id="3" name="Footer Placeholder 2"/>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2473277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doscience.co.uk/pictures/maths005.JPG"/>
          <p:cNvPicPr>
            <a:picLocks noChangeAspect="1" noChangeArrowheads="1"/>
          </p:cNvPicPr>
          <p:nvPr/>
        </p:nvPicPr>
        <p:blipFill rotWithShape="1">
          <a:blip r:embed="rId3">
            <a:extLst>
              <a:ext uri="{28A0092B-C50C-407E-A947-70E740481C1C}">
                <a14:useLocalDpi xmlns:a14="http://schemas.microsoft.com/office/drawing/2010/main" val="0"/>
              </a:ext>
            </a:extLst>
          </a:blip>
          <a:srcRect t="7828"/>
          <a:stretch/>
        </p:blipFill>
        <p:spPr bwMode="auto">
          <a:xfrm>
            <a:off x="0" y="-1"/>
            <a:ext cx="9144000" cy="687809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48928" y="332656"/>
            <a:ext cx="8424936" cy="1008112"/>
          </a:xfrm>
          <a:prstGeom prst="round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p:nvSpPr>
        <p:spPr>
          <a:xfrm>
            <a:off x="462856" y="332656"/>
            <a:ext cx="8285608" cy="923330"/>
          </a:xfrm>
          <a:prstGeom prst="rect">
            <a:avLst/>
          </a:prstGeom>
          <a:noFill/>
        </p:spPr>
        <p:txBody>
          <a:bodyPr wrap="square" rtlCol="0" anchor="ctr">
            <a:spAutoFit/>
          </a:bodyPr>
          <a:lstStyle/>
          <a:p>
            <a:pPr algn="ctr"/>
            <a:r>
              <a:rPr lang="en-GB" sz="5400" b="1" dirty="0">
                <a:solidFill>
                  <a:srgbClr val="D12149"/>
                </a:solidFill>
                <a:latin typeface="Georgia" panose="02040502050405020303" pitchFamily="18" charset="0"/>
              </a:rPr>
              <a:t>Count the Dots </a:t>
            </a:r>
            <a:endParaRPr lang="en-GB" sz="5400" dirty="0">
              <a:solidFill>
                <a:srgbClr val="D12149"/>
              </a:solidFill>
              <a:latin typeface="Georgia" panose="02040502050405020303" pitchFamily="18" charset="0"/>
            </a:endParaRPr>
          </a:p>
        </p:txBody>
      </p:sp>
      <p:sp>
        <p:nvSpPr>
          <p:cNvPr id="5" name="Rounded Rectangle 4"/>
          <p:cNvSpPr/>
          <p:nvPr/>
        </p:nvSpPr>
        <p:spPr>
          <a:xfrm>
            <a:off x="432327" y="1430215"/>
            <a:ext cx="8176130" cy="48791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77200" y="2236330"/>
            <a:ext cx="7398868" cy="3547872"/>
          </a:xfrm>
          <a:prstGeom prst="rect">
            <a:avLst/>
          </a:prstGeom>
          <a:solidFill>
            <a:scrgbClr r="0" g="0" b="0">
              <a:alpha val="0"/>
            </a:scrgbClr>
          </a:solidFill>
        </p:spPr>
      </p:pic>
      <p:sp>
        <p:nvSpPr>
          <p:cNvPr id="6" name="Footer Placeholder 5"/>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174679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2925" y="259729"/>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extBox 2"/>
          <p:cNvSpPr txBox="1"/>
          <p:nvPr/>
        </p:nvSpPr>
        <p:spPr>
          <a:xfrm>
            <a:off x="456853" y="259729"/>
            <a:ext cx="8285608" cy="861774"/>
          </a:xfrm>
          <a:prstGeom prst="rect">
            <a:avLst/>
          </a:prstGeom>
          <a:noFill/>
        </p:spPr>
        <p:txBody>
          <a:bodyPr wrap="square" rtlCol="0" anchor="ctr">
            <a:spAutoFit/>
          </a:bodyPr>
          <a:lstStyle/>
          <a:p>
            <a:pPr algn="ctr"/>
            <a:r>
              <a:rPr lang="en-GB" sz="5000" dirty="0">
                <a:solidFill>
                  <a:srgbClr val="F8F8F8"/>
                </a:solidFill>
                <a:latin typeface="Georgia" panose="02040502050405020303" pitchFamily="18" charset="0"/>
              </a:rPr>
              <a:t>Which one doesn’t belong?</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3251" y="3031108"/>
            <a:ext cx="3352812" cy="33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6854" y="1483468"/>
            <a:ext cx="5819209" cy="1200329"/>
          </a:xfrm>
          <a:prstGeom prst="rect">
            <a:avLst/>
          </a:prstGeom>
        </p:spPr>
        <p:txBody>
          <a:bodyPr wrap="square">
            <a:spAutoFit/>
          </a:bodyPr>
          <a:lstStyle/>
          <a:p>
            <a:r>
              <a:rPr lang="en-GB" sz="3600" dirty="0">
                <a:solidFill>
                  <a:prstClr val="black"/>
                </a:solidFill>
                <a:latin typeface="Cambria" panose="02040503050406030204" pitchFamily="18" charset="0"/>
              </a:rPr>
              <a:t>Find reasons why EACH one could be the odd one out!</a:t>
            </a:r>
          </a:p>
        </p:txBody>
      </p:sp>
      <p:pic>
        <p:nvPicPr>
          <p:cNvPr id="4" name="Picture 3"/>
          <p:cNvPicPr>
            <a:picLocks noChangeAspect="1"/>
          </p:cNvPicPr>
          <p:nvPr/>
        </p:nvPicPr>
        <p:blipFill>
          <a:blip r:embed="rId4"/>
          <a:stretch>
            <a:fillRect/>
          </a:stretch>
        </p:blipFill>
        <p:spPr>
          <a:xfrm>
            <a:off x="6513782" y="1419537"/>
            <a:ext cx="2228679" cy="1344799"/>
          </a:xfrm>
          <a:prstGeom prst="rect">
            <a:avLst/>
          </a:prstGeom>
        </p:spPr>
      </p:pic>
      <p:sp>
        <p:nvSpPr>
          <p:cNvPr id="6" name="Footer Placeholder 5"/>
          <p:cNvSpPr>
            <a:spLocks noGrp="1"/>
          </p:cNvSpPr>
          <p:nvPr>
            <p:ph type="ftr" sz="quarter" idx="11"/>
          </p:nvPr>
        </p:nvSpPr>
        <p:spPr/>
        <p:txBody>
          <a:bodyPr/>
          <a:lstStyle/>
          <a:p>
            <a:r>
              <a:rPr lang="en-GB" dirty="0"/>
              <a:t>Copyright (C) Mathematics Mastery 2017</a:t>
            </a:r>
          </a:p>
        </p:txBody>
      </p:sp>
    </p:spTree>
    <p:extLst>
      <p:ext uri="{BB962C8B-B14F-4D97-AF65-F5344CB8AC3E}">
        <p14:creationId xmlns:p14="http://schemas.microsoft.com/office/powerpoint/2010/main" val="1576428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462856" y="375047"/>
            <a:ext cx="8285608" cy="923330"/>
          </a:xfrm>
          <a:prstGeom prst="rect">
            <a:avLst/>
          </a:prstGeom>
          <a:noFill/>
        </p:spPr>
        <p:txBody>
          <a:bodyPr wrap="square" rtlCol="0" anchor="ctr">
            <a:spAutoFit/>
          </a:bodyPr>
          <a:lstStyle/>
          <a:p>
            <a:pPr algn="ctr"/>
            <a:r>
              <a:rPr lang="en-GB" sz="5400" dirty="0">
                <a:solidFill>
                  <a:srgbClr val="F8F8F8"/>
                </a:solidFill>
                <a:latin typeface="Georgia" panose="02040502050405020303" pitchFamily="18" charset="0"/>
              </a:rPr>
              <a:t>Aims of session 1</a:t>
            </a:r>
            <a:endParaRPr lang="en-GB" sz="5400" b="0" dirty="0">
              <a:solidFill>
                <a:srgbClr val="F8F8F8"/>
              </a:solidFill>
              <a:latin typeface="Georgia" panose="02040502050405020303" pitchFamily="18" charset="0"/>
            </a:endParaRPr>
          </a:p>
        </p:txBody>
      </p:sp>
      <p:sp>
        <p:nvSpPr>
          <p:cNvPr id="7" name="Rectangle 6"/>
          <p:cNvSpPr/>
          <p:nvPr/>
        </p:nvSpPr>
        <p:spPr>
          <a:xfrm>
            <a:off x="616270" y="1828997"/>
            <a:ext cx="7978779" cy="2539157"/>
          </a:xfrm>
          <a:prstGeom prst="rect">
            <a:avLst/>
          </a:prstGeom>
        </p:spPr>
        <p:txBody>
          <a:bodyPr wrap="square">
            <a:spAutoFit/>
          </a:bodyPr>
          <a:lstStyle/>
          <a:p>
            <a:pPr marL="571500" lvl="0" indent="-571500">
              <a:spcAft>
                <a:spcPts val="1800"/>
              </a:spcAft>
              <a:buFont typeface="Arial" panose="020B0604020202020204" pitchFamily="34" charset="0"/>
              <a:buChar char="•"/>
            </a:pPr>
            <a:r>
              <a:rPr lang="en-GB" sz="3600" dirty="0">
                <a:solidFill>
                  <a:prstClr val="black"/>
                </a:solidFill>
                <a:latin typeface="Georgia" panose="02040502050405020303" pitchFamily="18" charset="0"/>
              </a:rPr>
              <a:t>To gain an understanding of Maths Mastery classroom practice</a:t>
            </a:r>
          </a:p>
          <a:p>
            <a:pPr marL="571500" lvl="0" indent="-571500">
              <a:spcAft>
                <a:spcPts val="1800"/>
              </a:spcAft>
              <a:buFont typeface="Arial" panose="020B0604020202020204" pitchFamily="34" charset="0"/>
              <a:buChar char="•"/>
            </a:pPr>
            <a:r>
              <a:rPr lang="en-GB" sz="3600" dirty="0">
                <a:solidFill>
                  <a:prstClr val="black"/>
                </a:solidFill>
                <a:latin typeface="Georgia" panose="02040502050405020303" pitchFamily="18" charset="0"/>
              </a:rPr>
              <a:t>To understand the Mathematics Mastery key principles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877272"/>
            <a:ext cx="2808312" cy="752540"/>
          </a:xfrm>
          <a:prstGeom prst="rect">
            <a:avLst/>
          </a:prstGeom>
        </p:spPr>
      </p:pic>
      <p:sp>
        <p:nvSpPr>
          <p:cNvPr id="4" name="Footer Placeholder 3"/>
          <p:cNvSpPr>
            <a:spLocks noGrp="1"/>
          </p:cNvSpPr>
          <p:nvPr>
            <p:ph type="ftr" sz="quarter" idx="11"/>
          </p:nvPr>
        </p:nvSpPr>
        <p:spPr/>
        <p:txBody>
          <a:bodyPr/>
          <a:lstStyle/>
          <a:p>
            <a:r>
              <a:rPr lang="en-GB" dirty="0"/>
              <a:t>Copyright (C) Mathematics Mastery 2017</a:t>
            </a:r>
          </a:p>
        </p:txBody>
      </p:sp>
    </p:spTree>
    <p:extLst>
      <p:ext uri="{BB962C8B-B14F-4D97-AF65-F5344CB8AC3E}">
        <p14:creationId xmlns:p14="http://schemas.microsoft.com/office/powerpoint/2010/main" val="3139691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niemanlab.org/images/math-990-cc.jpg"/>
          <p:cNvPicPr>
            <a:picLocks noChangeAspect="1" noChangeArrowheads="1"/>
          </p:cNvPicPr>
          <p:nvPr/>
        </p:nvPicPr>
        <p:blipFill rotWithShape="1">
          <a:blip r:embed="rId3">
            <a:extLst>
              <a:ext uri="{28A0092B-C50C-407E-A947-70E740481C1C}">
                <a14:useLocalDpi xmlns:a14="http://schemas.microsoft.com/office/drawing/2010/main" val="0"/>
              </a:ext>
            </a:extLst>
          </a:blip>
          <a:srcRect r="33333"/>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p:nvSpPr>
        <p:spPr>
          <a:xfrm>
            <a:off x="462856" y="375047"/>
            <a:ext cx="8285608" cy="923330"/>
          </a:xfrm>
          <a:prstGeom prst="rect">
            <a:avLst/>
          </a:prstGeom>
          <a:noFill/>
        </p:spPr>
        <p:txBody>
          <a:bodyPr wrap="square" rtlCol="0" anchor="ctr">
            <a:spAutoFit/>
          </a:bodyPr>
          <a:lstStyle/>
          <a:p>
            <a:r>
              <a:rPr lang="en-GB" sz="5400" dirty="0">
                <a:solidFill>
                  <a:srgbClr val="F8F8F8"/>
                </a:solidFill>
                <a:latin typeface="Georgia" panose="02040502050405020303" pitchFamily="18" charset="0"/>
              </a:rPr>
              <a:t>Number talk</a:t>
            </a:r>
          </a:p>
        </p:txBody>
      </p:sp>
      <p:sp>
        <p:nvSpPr>
          <p:cNvPr id="5" name="Rounded Rectangle 4"/>
          <p:cNvSpPr/>
          <p:nvPr/>
        </p:nvSpPr>
        <p:spPr>
          <a:xfrm>
            <a:off x="981990" y="1975148"/>
            <a:ext cx="6948657" cy="424847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Box 5"/>
          <p:cNvSpPr txBox="1"/>
          <p:nvPr/>
        </p:nvSpPr>
        <p:spPr>
          <a:xfrm>
            <a:off x="1658528" y="2292697"/>
            <a:ext cx="5826942" cy="3477875"/>
          </a:xfrm>
          <a:prstGeom prst="rect">
            <a:avLst/>
          </a:prstGeom>
          <a:noFill/>
        </p:spPr>
        <p:txBody>
          <a:bodyPr wrap="square" rtlCol="0">
            <a:spAutoFit/>
          </a:bodyPr>
          <a:lstStyle/>
          <a:p>
            <a:r>
              <a:rPr lang="en-GB" sz="3600" dirty="0">
                <a:solidFill>
                  <a:srgbClr val="D12149"/>
                </a:solidFill>
                <a:latin typeface="Georgia" panose="02040502050405020303" pitchFamily="18" charset="0"/>
              </a:rPr>
              <a:t>Mentally</a:t>
            </a:r>
            <a:r>
              <a:rPr lang="en-GB" sz="3600" dirty="0">
                <a:solidFill>
                  <a:schemeClr val="bg1"/>
                </a:solidFill>
                <a:latin typeface="Georgia" panose="02040502050405020303" pitchFamily="18" charset="0"/>
              </a:rPr>
              <a:t> evaluate 18 × 5</a:t>
            </a:r>
          </a:p>
          <a:p>
            <a:endParaRPr lang="en-GB" sz="3600" dirty="0">
              <a:solidFill>
                <a:schemeClr val="bg1"/>
              </a:solidFill>
              <a:latin typeface="Georgia" panose="02040502050405020303" pitchFamily="18" charset="0"/>
            </a:endParaRPr>
          </a:p>
          <a:p>
            <a:r>
              <a:rPr lang="en-GB" sz="3600" dirty="0">
                <a:solidFill>
                  <a:srgbClr val="D12149"/>
                </a:solidFill>
                <a:latin typeface="Georgia" panose="02040502050405020303" pitchFamily="18" charset="0"/>
              </a:rPr>
              <a:t>Explain</a:t>
            </a:r>
            <a:r>
              <a:rPr lang="en-GB" sz="3600" dirty="0">
                <a:solidFill>
                  <a:schemeClr val="bg1"/>
                </a:solidFill>
                <a:latin typeface="Georgia" panose="02040502050405020303" pitchFamily="18" charset="0"/>
              </a:rPr>
              <a:t> your method</a:t>
            </a:r>
          </a:p>
          <a:p>
            <a:endParaRPr lang="en-GB" sz="3600" dirty="0">
              <a:solidFill>
                <a:schemeClr val="bg1"/>
              </a:solidFill>
              <a:latin typeface="Georgia" panose="02040502050405020303" pitchFamily="18" charset="0"/>
            </a:endParaRPr>
          </a:p>
          <a:p>
            <a:r>
              <a:rPr lang="en-GB" sz="3600" dirty="0">
                <a:solidFill>
                  <a:schemeClr val="bg1"/>
                </a:solidFill>
                <a:latin typeface="Georgia" panose="02040502050405020303" pitchFamily="18" charset="0"/>
              </a:rPr>
              <a:t>Did anybody do it in a </a:t>
            </a:r>
            <a:r>
              <a:rPr lang="en-GB" sz="4000" dirty="0">
                <a:solidFill>
                  <a:srgbClr val="D12149"/>
                </a:solidFill>
                <a:latin typeface="Georgia" panose="02040502050405020303" pitchFamily="18" charset="0"/>
              </a:rPr>
              <a:t>different</a:t>
            </a:r>
            <a:r>
              <a:rPr lang="en-GB" sz="3600" dirty="0">
                <a:solidFill>
                  <a:schemeClr val="bg1"/>
                </a:solidFill>
                <a:latin typeface="Georgia" panose="02040502050405020303" pitchFamily="18" charset="0"/>
              </a:rPr>
              <a:t> way?</a:t>
            </a:r>
          </a:p>
        </p:txBody>
      </p:sp>
      <p:sp>
        <p:nvSpPr>
          <p:cNvPr id="2" name="Footer Placeholder 1"/>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3235528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647195" y="28700"/>
                <a:ext cx="7886700" cy="1325563"/>
              </a:xfrm>
            </p:spPr>
            <p:txBody>
              <a:bodyPr>
                <a:normAutofit fontScale="90000"/>
              </a:bodyPr>
              <a:lstStyle/>
              <a:p>
                <a14:m>
                  <m:oMath xmlns:m="http://schemas.openxmlformats.org/officeDocument/2006/math">
                    <m:r>
                      <a:rPr lang="en-GB" sz="5400" b="0" i="1" smtClean="0">
                        <a:solidFill>
                          <a:srgbClr val="D12149"/>
                        </a:solidFill>
                        <a:latin typeface="Cambria Math" panose="02040503050406030204" pitchFamily="18" charset="0"/>
                      </a:rPr>
                      <m:t>18</m:t>
                    </m:r>
                    <m:r>
                      <a:rPr lang="en-GB" sz="5400" b="0" i="1" smtClean="0">
                        <a:solidFill>
                          <a:srgbClr val="D12149"/>
                        </a:solidFill>
                        <a:latin typeface="Cambria Math" panose="02040503050406030204" pitchFamily="18" charset="0"/>
                        <a:ea typeface="Cambria Math" panose="02040503050406030204" pitchFamily="18" charset="0"/>
                      </a:rPr>
                      <m:t>×5</m:t>
                    </m:r>
                  </m:oMath>
                </a14:m>
                <a:r>
                  <a:rPr lang="en-GB" sz="5400" dirty="0">
                    <a:solidFill>
                      <a:srgbClr val="D12149"/>
                    </a:solidFill>
                    <a:latin typeface="Georgia" panose="02040502050405020303" pitchFamily="18" charset="0"/>
                  </a:rPr>
                  <a:t> – some possibilities</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647195" y="28700"/>
                <a:ext cx="7886700" cy="1325563"/>
              </a:xfrm>
              <a:blipFill>
                <a:blip r:embed="rId3"/>
                <a:stretch>
                  <a:fillRect b="-36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ontent Placeholder 2"/>
              <p:cNvSpPr txBox="1">
                <a:spLocks/>
              </p:cNvSpPr>
              <p:nvPr/>
            </p:nvSpPr>
            <p:spPr>
              <a:xfrm>
                <a:off x="681342" y="1348944"/>
                <a:ext cx="3714377" cy="701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GB" sz="3600" i="1" dirty="0" smtClean="0">
                          <a:latin typeface="Cambria Math" panose="02040503050406030204" pitchFamily="18" charset="0"/>
                        </a:rPr>
                        <m:t>10</m:t>
                      </m:r>
                      <m:r>
                        <a:rPr lang="en-GB" sz="3600" i="1" dirty="0" smtClean="0">
                          <a:latin typeface="Cambria Math" panose="02040503050406030204" pitchFamily="18" charset="0"/>
                          <a:ea typeface="Cambria Math" panose="02040503050406030204" pitchFamily="18" charset="0"/>
                        </a:rPr>
                        <m:t>×</m:t>
                      </m:r>
                      <m:r>
                        <a:rPr lang="en-GB" sz="3600" i="1" dirty="0" smtClean="0">
                          <a:latin typeface="Cambria Math" panose="02040503050406030204" pitchFamily="18" charset="0"/>
                        </a:rPr>
                        <m:t>5 +8 ×</m:t>
                      </m:r>
                      <m:r>
                        <a:rPr lang="en-GB" sz="3600" i="1" dirty="0" smtClean="0">
                          <a:latin typeface="Cambria Math" panose="02040503050406030204" pitchFamily="18" charset="0"/>
                          <a:ea typeface="Cambria Math" panose="02040503050406030204" pitchFamily="18" charset="0"/>
                        </a:rPr>
                        <m:t>5</m:t>
                      </m:r>
                    </m:oMath>
                  </m:oMathPara>
                </a14:m>
                <a:endParaRPr lang="en-GB" sz="3600" i="1" dirty="0">
                  <a:latin typeface="Cambria Math" panose="02040503050406030204" pitchFamily="18" charset="0"/>
                  <a:ea typeface="Cambria Math" panose="02040503050406030204" pitchFamily="18" charset="0"/>
                </a:endParaRPr>
              </a:p>
            </p:txBody>
          </p:sp>
        </mc:Choice>
        <mc:Fallback xmlns="">
          <p:sp>
            <p:nvSpPr>
              <p:cNvPr id="12" name="Content Placeholder 2"/>
              <p:cNvSpPr txBox="1">
                <a:spLocks noRot="1" noChangeAspect="1" noMove="1" noResize="1" noEditPoints="1" noAdjustHandles="1" noChangeArrowheads="1" noChangeShapeType="1" noTextEdit="1"/>
              </p:cNvSpPr>
              <p:nvPr/>
            </p:nvSpPr>
            <p:spPr>
              <a:xfrm>
                <a:off x="681342" y="1348944"/>
                <a:ext cx="3714377" cy="701548"/>
              </a:xfrm>
              <a:prstGeom prst="rect">
                <a:avLst/>
              </a:prstGeom>
              <a:blipFill>
                <a:blip r:embed="rId4"/>
                <a:stretch>
                  <a:fillRect/>
                </a:stretch>
              </a:blipFill>
            </p:spPr>
            <p:txBody>
              <a:bodyPr/>
              <a:lstStyle/>
              <a:p>
                <a:r>
                  <a:rPr lang="en-GB">
                    <a:noFill/>
                  </a:rPr>
                  <a:t> </a:t>
                </a:r>
              </a:p>
            </p:txBody>
          </p:sp>
        </mc:Fallback>
      </mc:AlternateContent>
      <p:grpSp>
        <p:nvGrpSpPr>
          <p:cNvPr id="28" name="Group 27"/>
          <p:cNvGrpSpPr/>
          <p:nvPr/>
        </p:nvGrpSpPr>
        <p:grpSpPr>
          <a:xfrm>
            <a:off x="4937814" y="1075934"/>
            <a:ext cx="2215767" cy="1427961"/>
            <a:chOff x="4937814" y="1075934"/>
            <a:chExt cx="2215767" cy="1427961"/>
          </a:xfrm>
        </p:grpSpPr>
        <p:sp>
          <p:nvSpPr>
            <p:cNvPr id="5" name="Rectangle 4"/>
            <p:cNvSpPr/>
            <p:nvPr/>
          </p:nvSpPr>
          <p:spPr>
            <a:xfrm>
              <a:off x="5353581" y="1579030"/>
              <a:ext cx="1800000" cy="90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 name="Content Placeholder 2"/>
                <p:cNvSpPr txBox="1">
                  <a:spLocks/>
                </p:cNvSpPr>
                <p:nvPr/>
              </p:nvSpPr>
              <p:spPr>
                <a:xfrm>
                  <a:off x="5879877" y="1075934"/>
                  <a:ext cx="747408" cy="701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GB" i="1" dirty="0" smtClean="0">
                            <a:latin typeface="Cambria Math" panose="02040503050406030204" pitchFamily="18" charset="0"/>
                          </a:rPr>
                          <m:t>1</m:t>
                        </m:r>
                        <m:r>
                          <a:rPr lang="en-GB" b="0" i="1" dirty="0" smtClean="0">
                            <a:latin typeface="Cambria Math" panose="02040503050406030204" pitchFamily="18" charset="0"/>
                          </a:rPr>
                          <m:t>0</m:t>
                        </m:r>
                      </m:oMath>
                    </m:oMathPara>
                  </a14:m>
                  <a:endParaRPr lang="en-GB" i="1" dirty="0">
                    <a:latin typeface="Cambria Math" panose="02040503050406030204" pitchFamily="18" charset="0"/>
                    <a:ea typeface="Cambria Math" panose="02040503050406030204" pitchFamily="18" charset="0"/>
                  </a:endParaRPr>
                </a:p>
              </p:txBody>
            </p:sp>
          </mc:Choice>
          <mc:Fallback xmlns="">
            <p:sp>
              <p:nvSpPr>
                <p:cNvPr id="13" name="Content Placeholder 2"/>
                <p:cNvSpPr txBox="1">
                  <a:spLocks noRot="1" noChangeAspect="1" noMove="1" noResize="1" noEditPoints="1" noAdjustHandles="1" noChangeArrowheads="1" noChangeShapeType="1" noTextEdit="1"/>
                </p:cNvSpPr>
                <p:nvPr/>
              </p:nvSpPr>
              <p:spPr>
                <a:xfrm>
                  <a:off x="5879877" y="1075934"/>
                  <a:ext cx="747408" cy="701548"/>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ontent Placeholder 2"/>
                <p:cNvSpPr txBox="1">
                  <a:spLocks/>
                </p:cNvSpPr>
                <p:nvPr/>
              </p:nvSpPr>
              <p:spPr>
                <a:xfrm>
                  <a:off x="4937814" y="1802347"/>
                  <a:ext cx="747408" cy="701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GB" i="1" dirty="0" smtClean="0">
                            <a:latin typeface="Cambria Math" panose="02040503050406030204" pitchFamily="18" charset="0"/>
                          </a:rPr>
                          <m:t>5</m:t>
                        </m:r>
                      </m:oMath>
                    </m:oMathPara>
                  </a14:m>
                  <a:endParaRPr lang="en-GB" i="1" dirty="0">
                    <a:latin typeface="Cambria Math" panose="02040503050406030204" pitchFamily="18" charset="0"/>
                    <a:ea typeface="Cambria Math" panose="02040503050406030204" pitchFamily="18" charset="0"/>
                  </a:endParaRPr>
                </a:p>
              </p:txBody>
            </p:sp>
          </mc:Choice>
          <mc:Fallback xmlns="">
            <p:sp>
              <p:nvSpPr>
                <p:cNvPr id="15" name="Content Placeholder 2"/>
                <p:cNvSpPr txBox="1">
                  <a:spLocks noRot="1" noChangeAspect="1" noMove="1" noResize="1" noEditPoints="1" noAdjustHandles="1" noChangeArrowheads="1" noChangeShapeType="1" noTextEdit="1"/>
                </p:cNvSpPr>
                <p:nvPr/>
              </p:nvSpPr>
              <p:spPr>
                <a:xfrm>
                  <a:off x="4937814" y="1802347"/>
                  <a:ext cx="747408" cy="701548"/>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ontent Placeholder 2"/>
                <p:cNvSpPr txBox="1">
                  <a:spLocks/>
                </p:cNvSpPr>
                <p:nvPr/>
              </p:nvSpPr>
              <p:spPr>
                <a:xfrm>
                  <a:off x="5925539" y="1802347"/>
                  <a:ext cx="747408" cy="701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GB" i="1" dirty="0" smtClean="0">
                            <a:solidFill>
                              <a:srgbClr val="D12149"/>
                            </a:solidFill>
                            <a:latin typeface="Cambria Math" panose="02040503050406030204" pitchFamily="18" charset="0"/>
                          </a:rPr>
                          <m:t>5</m:t>
                        </m:r>
                        <m:r>
                          <a:rPr lang="en-GB" b="0" i="1" dirty="0" smtClean="0">
                            <a:solidFill>
                              <a:srgbClr val="D12149"/>
                            </a:solidFill>
                            <a:latin typeface="Cambria Math" panose="02040503050406030204" pitchFamily="18" charset="0"/>
                          </a:rPr>
                          <m:t>0</m:t>
                        </m:r>
                      </m:oMath>
                    </m:oMathPara>
                  </a14:m>
                  <a:endParaRPr lang="en-GB" i="1" dirty="0">
                    <a:solidFill>
                      <a:srgbClr val="D12149"/>
                    </a:solidFill>
                    <a:latin typeface="Cambria Math" panose="02040503050406030204" pitchFamily="18" charset="0"/>
                    <a:ea typeface="Cambria Math" panose="02040503050406030204" pitchFamily="18" charset="0"/>
                  </a:endParaRPr>
                </a:p>
              </p:txBody>
            </p:sp>
          </mc:Choice>
          <mc:Fallback xmlns="">
            <p:sp>
              <p:nvSpPr>
                <p:cNvPr id="16" name="Content Placeholder 2"/>
                <p:cNvSpPr txBox="1">
                  <a:spLocks noRot="1" noChangeAspect="1" noMove="1" noResize="1" noEditPoints="1" noAdjustHandles="1" noChangeArrowheads="1" noChangeShapeType="1" noTextEdit="1"/>
                </p:cNvSpPr>
                <p:nvPr/>
              </p:nvSpPr>
              <p:spPr>
                <a:xfrm>
                  <a:off x="5925539" y="1802347"/>
                  <a:ext cx="747408" cy="701548"/>
                </a:xfrm>
                <a:prstGeom prst="rect">
                  <a:avLst/>
                </a:prstGeom>
                <a:blipFill>
                  <a:blip r:embed="rId7"/>
                  <a:stretch>
                    <a:fillRect/>
                  </a:stretch>
                </a:blipFill>
              </p:spPr>
              <p:txBody>
                <a:bodyPr/>
                <a:lstStyle/>
                <a:p>
                  <a:r>
                    <a:rPr lang="en-GB">
                      <a:noFill/>
                    </a:rPr>
                    <a:t> </a:t>
                  </a:r>
                </a:p>
              </p:txBody>
            </p:sp>
          </mc:Fallback>
        </mc:AlternateContent>
      </p:grpSp>
      <p:grpSp>
        <p:nvGrpSpPr>
          <p:cNvPr id="29" name="Group 28"/>
          <p:cNvGrpSpPr/>
          <p:nvPr/>
        </p:nvGrpSpPr>
        <p:grpSpPr>
          <a:xfrm>
            <a:off x="7153581" y="1100799"/>
            <a:ext cx="1440000" cy="1378231"/>
            <a:chOff x="7153581" y="1100799"/>
            <a:chExt cx="1440000" cy="1378231"/>
          </a:xfrm>
        </p:grpSpPr>
        <p:sp>
          <p:nvSpPr>
            <p:cNvPr id="6" name="Rectangle 5"/>
            <p:cNvSpPr/>
            <p:nvPr/>
          </p:nvSpPr>
          <p:spPr>
            <a:xfrm>
              <a:off x="7153581" y="1579030"/>
              <a:ext cx="1440000" cy="90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Content Placeholder 2"/>
                <p:cNvSpPr txBox="1">
                  <a:spLocks/>
                </p:cNvSpPr>
                <p:nvPr/>
              </p:nvSpPr>
              <p:spPr>
                <a:xfrm>
                  <a:off x="7652404" y="1100799"/>
                  <a:ext cx="747408" cy="701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ea typeface="Cambria Math" panose="02040503050406030204" pitchFamily="18" charset="0"/>
                          </a:rPr>
                          <m:t>8</m:t>
                        </m:r>
                      </m:oMath>
                    </m:oMathPara>
                  </a14:m>
                  <a:endParaRPr lang="en-GB" i="1" dirty="0">
                    <a:latin typeface="Cambria Math" panose="02040503050406030204" pitchFamily="18" charset="0"/>
                    <a:ea typeface="Cambria Math" panose="02040503050406030204" pitchFamily="18" charset="0"/>
                  </a:endParaRPr>
                </a:p>
              </p:txBody>
            </p:sp>
          </mc:Choice>
          <mc:Fallback xmlns="">
            <p:sp>
              <p:nvSpPr>
                <p:cNvPr id="14" name="Content Placeholder 2"/>
                <p:cNvSpPr txBox="1">
                  <a:spLocks noRot="1" noChangeAspect="1" noMove="1" noResize="1" noEditPoints="1" noAdjustHandles="1" noChangeArrowheads="1" noChangeShapeType="1" noTextEdit="1"/>
                </p:cNvSpPr>
                <p:nvPr/>
              </p:nvSpPr>
              <p:spPr>
                <a:xfrm>
                  <a:off x="7652404" y="1100799"/>
                  <a:ext cx="747408" cy="701548"/>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ontent Placeholder 2"/>
                <p:cNvSpPr txBox="1">
                  <a:spLocks/>
                </p:cNvSpPr>
                <p:nvPr/>
              </p:nvSpPr>
              <p:spPr>
                <a:xfrm>
                  <a:off x="7458635" y="1777482"/>
                  <a:ext cx="747408" cy="701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GB" i="1" dirty="0">
                            <a:solidFill>
                              <a:srgbClr val="D12149"/>
                            </a:solidFill>
                            <a:latin typeface="Cambria Math" panose="02040503050406030204" pitchFamily="18" charset="0"/>
                          </a:rPr>
                          <m:t>4</m:t>
                        </m:r>
                        <m:r>
                          <a:rPr lang="en-GB" b="0" i="1" dirty="0" smtClean="0">
                            <a:solidFill>
                              <a:srgbClr val="D12149"/>
                            </a:solidFill>
                            <a:latin typeface="Cambria Math" panose="02040503050406030204" pitchFamily="18" charset="0"/>
                          </a:rPr>
                          <m:t>0</m:t>
                        </m:r>
                      </m:oMath>
                    </m:oMathPara>
                  </a14:m>
                  <a:endParaRPr lang="en-GB" i="1" dirty="0">
                    <a:solidFill>
                      <a:srgbClr val="D12149"/>
                    </a:solidFill>
                    <a:latin typeface="Cambria Math" panose="02040503050406030204" pitchFamily="18" charset="0"/>
                    <a:ea typeface="Cambria Math" panose="02040503050406030204" pitchFamily="18" charset="0"/>
                  </a:endParaRPr>
                </a:p>
              </p:txBody>
            </p:sp>
          </mc:Choice>
          <mc:Fallback xmlns="">
            <p:sp>
              <p:nvSpPr>
                <p:cNvPr id="17" name="Content Placeholder 2"/>
                <p:cNvSpPr txBox="1">
                  <a:spLocks noRot="1" noChangeAspect="1" noMove="1" noResize="1" noEditPoints="1" noAdjustHandles="1" noChangeArrowheads="1" noChangeShapeType="1" noTextEdit="1"/>
                </p:cNvSpPr>
                <p:nvPr/>
              </p:nvSpPr>
              <p:spPr>
                <a:xfrm>
                  <a:off x="7458635" y="1777482"/>
                  <a:ext cx="747408" cy="701548"/>
                </a:xfrm>
                <a:prstGeom prst="rect">
                  <a:avLst/>
                </a:prstGeom>
                <a:blipFill>
                  <a:blip r:embed="rId9"/>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9" name="Content Placeholder 2"/>
              <p:cNvSpPr txBox="1">
                <a:spLocks/>
              </p:cNvSpPr>
              <p:nvPr/>
            </p:nvSpPr>
            <p:spPr>
              <a:xfrm>
                <a:off x="1936691" y="1952300"/>
                <a:ext cx="2215435" cy="701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GB" sz="3600" b="0" i="1" dirty="0" smtClean="0">
                          <a:latin typeface="Cambria Math" panose="02040503050406030204" pitchFamily="18" charset="0"/>
                        </a:rPr>
                        <m:t>5(10+8)</m:t>
                      </m:r>
                    </m:oMath>
                  </m:oMathPara>
                </a14:m>
                <a:endParaRPr lang="en-GB" sz="3600" i="1" dirty="0">
                  <a:latin typeface="Cambria Math" panose="02040503050406030204" pitchFamily="18" charset="0"/>
                  <a:ea typeface="Cambria Math" panose="02040503050406030204" pitchFamily="18" charset="0"/>
                </a:endParaRPr>
              </a:p>
            </p:txBody>
          </p:sp>
        </mc:Choice>
        <mc:Fallback xmlns="">
          <p:sp>
            <p:nvSpPr>
              <p:cNvPr id="19" name="Content Placeholder 2"/>
              <p:cNvSpPr txBox="1">
                <a:spLocks noRot="1" noChangeAspect="1" noMove="1" noResize="1" noEditPoints="1" noAdjustHandles="1" noChangeArrowheads="1" noChangeShapeType="1" noTextEdit="1"/>
              </p:cNvSpPr>
              <p:nvPr/>
            </p:nvSpPr>
            <p:spPr>
              <a:xfrm>
                <a:off x="1936691" y="1952300"/>
                <a:ext cx="2215435" cy="701548"/>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ontent Placeholder 2"/>
              <p:cNvSpPr txBox="1">
                <a:spLocks/>
              </p:cNvSpPr>
              <p:nvPr/>
            </p:nvSpPr>
            <p:spPr>
              <a:xfrm>
                <a:off x="5293390" y="2956813"/>
                <a:ext cx="3714377" cy="701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GB" sz="3600" i="1" dirty="0" smtClean="0">
                          <a:latin typeface="Cambria Math" panose="02040503050406030204" pitchFamily="18" charset="0"/>
                        </a:rPr>
                        <m:t>2</m:t>
                      </m:r>
                      <m:r>
                        <a:rPr lang="en-GB" sz="3600" b="0" i="1" dirty="0" smtClean="0">
                          <a:latin typeface="Cambria Math" panose="02040503050406030204" pitchFamily="18" charset="0"/>
                        </a:rPr>
                        <m:t>0</m:t>
                      </m:r>
                      <m:r>
                        <a:rPr lang="en-GB" sz="3600" i="1" dirty="0" smtClean="0">
                          <a:latin typeface="Cambria Math" panose="02040503050406030204" pitchFamily="18" charset="0"/>
                          <a:ea typeface="Cambria Math" panose="02040503050406030204" pitchFamily="18" charset="0"/>
                        </a:rPr>
                        <m:t>×</m:t>
                      </m:r>
                      <m:r>
                        <a:rPr lang="en-GB" sz="3600" i="1" dirty="0" smtClean="0">
                          <a:latin typeface="Cambria Math" panose="02040503050406030204" pitchFamily="18" charset="0"/>
                        </a:rPr>
                        <m:t>5</m:t>
                      </m:r>
                      <m:r>
                        <a:rPr lang="en-GB" sz="3600" b="0" i="1" dirty="0" smtClean="0">
                          <a:latin typeface="Cambria Math" panose="02040503050406030204" pitchFamily="18" charset="0"/>
                        </a:rPr>
                        <m:t> −2</m:t>
                      </m:r>
                      <m:r>
                        <a:rPr lang="en-GB" sz="3600" i="1" dirty="0" smtClean="0">
                          <a:latin typeface="Cambria Math" panose="02040503050406030204" pitchFamily="18" charset="0"/>
                        </a:rPr>
                        <m:t> </m:t>
                      </m:r>
                      <m:r>
                        <a:rPr lang="en-GB" sz="3600" i="1" dirty="0" smtClean="0">
                          <a:latin typeface="Cambria Math" panose="02040503050406030204" pitchFamily="18" charset="0"/>
                          <a:ea typeface="Cambria Math" panose="02040503050406030204" pitchFamily="18" charset="0"/>
                        </a:rPr>
                        <m:t>×5</m:t>
                      </m:r>
                    </m:oMath>
                  </m:oMathPara>
                </a14:m>
                <a:endParaRPr lang="en-GB" sz="3600" i="1" dirty="0">
                  <a:latin typeface="Cambria Math" panose="02040503050406030204" pitchFamily="18" charset="0"/>
                  <a:ea typeface="Cambria Math" panose="02040503050406030204" pitchFamily="18" charset="0"/>
                </a:endParaRPr>
              </a:p>
            </p:txBody>
          </p:sp>
        </mc:Choice>
        <mc:Fallback xmlns="">
          <p:sp>
            <p:nvSpPr>
              <p:cNvPr id="20" name="Content Placeholder 2"/>
              <p:cNvSpPr txBox="1">
                <a:spLocks noRot="1" noChangeAspect="1" noMove="1" noResize="1" noEditPoints="1" noAdjustHandles="1" noChangeArrowheads="1" noChangeShapeType="1" noTextEdit="1"/>
              </p:cNvSpPr>
              <p:nvPr/>
            </p:nvSpPr>
            <p:spPr>
              <a:xfrm>
                <a:off x="5293390" y="2956813"/>
                <a:ext cx="3714377" cy="701548"/>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ontent Placeholder 2"/>
              <p:cNvSpPr txBox="1">
                <a:spLocks/>
              </p:cNvSpPr>
              <p:nvPr/>
            </p:nvSpPr>
            <p:spPr>
              <a:xfrm>
                <a:off x="6484979" y="3520676"/>
                <a:ext cx="2215435" cy="701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GB" sz="3600" b="0" i="1" dirty="0" smtClean="0">
                          <a:latin typeface="Cambria Math" panose="02040503050406030204" pitchFamily="18" charset="0"/>
                        </a:rPr>
                        <m:t>5(20−2)</m:t>
                      </m:r>
                    </m:oMath>
                  </m:oMathPara>
                </a14:m>
                <a:endParaRPr lang="en-GB" sz="3600" i="1" dirty="0">
                  <a:latin typeface="Cambria Math" panose="02040503050406030204" pitchFamily="18" charset="0"/>
                  <a:ea typeface="Cambria Math" panose="02040503050406030204" pitchFamily="18" charset="0"/>
                </a:endParaRPr>
              </a:p>
            </p:txBody>
          </p:sp>
        </mc:Choice>
        <mc:Fallback xmlns="">
          <p:sp>
            <p:nvSpPr>
              <p:cNvPr id="21" name="Content Placeholder 2"/>
              <p:cNvSpPr txBox="1">
                <a:spLocks noRot="1" noChangeAspect="1" noMove="1" noResize="1" noEditPoints="1" noAdjustHandles="1" noChangeArrowheads="1" noChangeShapeType="1" noTextEdit="1"/>
              </p:cNvSpPr>
              <p:nvPr/>
            </p:nvSpPr>
            <p:spPr>
              <a:xfrm>
                <a:off x="6484979" y="3520676"/>
                <a:ext cx="2215435" cy="701548"/>
              </a:xfrm>
              <a:prstGeom prst="rect">
                <a:avLst/>
              </a:prstGeom>
              <a:blipFill>
                <a:blip r:embed="rId12"/>
                <a:stretch>
                  <a:fillRect/>
                </a:stretch>
              </a:blipFill>
            </p:spPr>
            <p:txBody>
              <a:bodyPr/>
              <a:lstStyle/>
              <a:p>
                <a:r>
                  <a:rPr lang="en-GB">
                    <a:noFill/>
                  </a:rPr>
                  <a:t> </a:t>
                </a:r>
              </a:p>
            </p:txBody>
          </p:sp>
        </mc:Fallback>
      </mc:AlternateContent>
      <p:grpSp>
        <p:nvGrpSpPr>
          <p:cNvPr id="30" name="Group 29"/>
          <p:cNvGrpSpPr/>
          <p:nvPr/>
        </p:nvGrpSpPr>
        <p:grpSpPr>
          <a:xfrm>
            <a:off x="416063" y="2669631"/>
            <a:ext cx="3979245" cy="1362624"/>
            <a:chOff x="-11584" y="2890157"/>
            <a:chExt cx="3979245" cy="1362624"/>
          </a:xfrm>
        </p:grpSpPr>
        <p:sp>
          <p:nvSpPr>
            <p:cNvPr id="7" name="Rectangle 6"/>
            <p:cNvSpPr/>
            <p:nvPr/>
          </p:nvSpPr>
          <p:spPr>
            <a:xfrm>
              <a:off x="367661" y="3352781"/>
              <a:ext cx="3600000" cy="90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2" name="Content Placeholder 2"/>
                <p:cNvSpPr txBox="1">
                  <a:spLocks/>
                </p:cNvSpPr>
                <p:nvPr/>
              </p:nvSpPr>
              <p:spPr>
                <a:xfrm>
                  <a:off x="2029622" y="3551233"/>
                  <a:ext cx="747408" cy="701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GB" i="1" dirty="0" smtClean="0">
                            <a:solidFill>
                              <a:srgbClr val="D12149"/>
                            </a:solidFill>
                            <a:latin typeface="Cambria Math" panose="02040503050406030204" pitchFamily="18" charset="0"/>
                          </a:rPr>
                          <m:t>1</m:t>
                        </m:r>
                        <m:r>
                          <a:rPr lang="en-GB" b="0" i="1" dirty="0" smtClean="0">
                            <a:solidFill>
                              <a:srgbClr val="D12149"/>
                            </a:solidFill>
                            <a:latin typeface="Cambria Math" panose="02040503050406030204" pitchFamily="18" charset="0"/>
                          </a:rPr>
                          <m:t>00</m:t>
                        </m:r>
                      </m:oMath>
                    </m:oMathPara>
                  </a14:m>
                  <a:endParaRPr lang="en-GB" i="1" dirty="0">
                    <a:solidFill>
                      <a:srgbClr val="D12149"/>
                    </a:solidFill>
                    <a:latin typeface="Cambria Math" panose="02040503050406030204" pitchFamily="18" charset="0"/>
                    <a:ea typeface="Cambria Math" panose="02040503050406030204" pitchFamily="18" charset="0"/>
                  </a:endParaRPr>
                </a:p>
              </p:txBody>
            </p:sp>
          </mc:Choice>
          <mc:Fallback xmlns="">
            <p:sp>
              <p:nvSpPr>
                <p:cNvPr id="22" name="Content Placeholder 2"/>
                <p:cNvSpPr txBox="1">
                  <a:spLocks noRot="1" noChangeAspect="1" noMove="1" noResize="1" noEditPoints="1" noAdjustHandles="1" noChangeArrowheads="1" noChangeShapeType="1" noTextEdit="1"/>
                </p:cNvSpPr>
                <p:nvPr/>
              </p:nvSpPr>
              <p:spPr>
                <a:xfrm>
                  <a:off x="2029622" y="3551233"/>
                  <a:ext cx="747408" cy="701548"/>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ontent Placeholder 2"/>
                <p:cNvSpPr txBox="1">
                  <a:spLocks/>
                </p:cNvSpPr>
                <p:nvPr/>
              </p:nvSpPr>
              <p:spPr>
                <a:xfrm>
                  <a:off x="-11584" y="3551233"/>
                  <a:ext cx="747408" cy="701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GB" i="1" dirty="0" smtClean="0">
                            <a:latin typeface="Cambria Math" panose="02040503050406030204" pitchFamily="18" charset="0"/>
                          </a:rPr>
                          <m:t>5</m:t>
                        </m:r>
                      </m:oMath>
                    </m:oMathPara>
                  </a14:m>
                  <a:endParaRPr lang="en-GB" i="1" dirty="0">
                    <a:latin typeface="Cambria Math" panose="02040503050406030204" pitchFamily="18" charset="0"/>
                    <a:ea typeface="Cambria Math" panose="02040503050406030204" pitchFamily="18" charset="0"/>
                  </a:endParaRPr>
                </a:p>
              </p:txBody>
            </p:sp>
          </mc:Choice>
          <mc:Fallback xmlns="">
            <p:sp>
              <p:nvSpPr>
                <p:cNvPr id="25" name="Content Placeholder 2"/>
                <p:cNvSpPr txBox="1">
                  <a:spLocks noRot="1" noChangeAspect="1" noMove="1" noResize="1" noEditPoints="1" noAdjustHandles="1" noChangeArrowheads="1" noChangeShapeType="1" noTextEdit="1"/>
                </p:cNvSpPr>
                <p:nvPr/>
              </p:nvSpPr>
              <p:spPr>
                <a:xfrm>
                  <a:off x="-11584" y="3551233"/>
                  <a:ext cx="747408" cy="701548"/>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ontent Placeholder 2"/>
                <p:cNvSpPr txBox="1">
                  <a:spLocks/>
                </p:cNvSpPr>
                <p:nvPr/>
              </p:nvSpPr>
              <p:spPr>
                <a:xfrm>
                  <a:off x="2036160" y="2890157"/>
                  <a:ext cx="747408" cy="701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GB" i="1" dirty="0">
                            <a:latin typeface="Cambria Math" panose="02040503050406030204" pitchFamily="18" charset="0"/>
                          </a:rPr>
                          <m:t>2</m:t>
                        </m:r>
                        <m:r>
                          <a:rPr lang="en-GB" b="0" i="1" dirty="0" smtClean="0">
                            <a:latin typeface="Cambria Math" panose="02040503050406030204" pitchFamily="18" charset="0"/>
                          </a:rPr>
                          <m:t>0</m:t>
                        </m:r>
                      </m:oMath>
                    </m:oMathPara>
                  </a14:m>
                  <a:endParaRPr lang="en-GB" i="1" dirty="0">
                    <a:latin typeface="Cambria Math" panose="02040503050406030204" pitchFamily="18" charset="0"/>
                    <a:ea typeface="Cambria Math" panose="02040503050406030204" pitchFamily="18" charset="0"/>
                  </a:endParaRPr>
                </a:p>
              </p:txBody>
            </p:sp>
          </mc:Choice>
          <mc:Fallback xmlns="">
            <p:sp>
              <p:nvSpPr>
                <p:cNvPr id="27" name="Content Placeholder 2"/>
                <p:cNvSpPr txBox="1">
                  <a:spLocks noRot="1" noChangeAspect="1" noMove="1" noResize="1" noEditPoints="1" noAdjustHandles="1" noChangeArrowheads="1" noChangeShapeType="1" noTextEdit="1"/>
                </p:cNvSpPr>
                <p:nvPr/>
              </p:nvSpPr>
              <p:spPr>
                <a:xfrm>
                  <a:off x="2036160" y="2890157"/>
                  <a:ext cx="747408" cy="701548"/>
                </a:xfrm>
                <a:prstGeom prst="rect">
                  <a:avLst/>
                </a:prstGeom>
                <a:blipFill>
                  <a:blip r:embed="rId15"/>
                  <a:stretch>
                    <a:fillRect/>
                  </a:stretch>
                </a:blipFill>
              </p:spPr>
              <p:txBody>
                <a:bodyPr/>
                <a:lstStyle/>
                <a:p>
                  <a:r>
                    <a:rPr lang="en-GB">
                      <a:noFill/>
                    </a:rPr>
                    <a:t> </a:t>
                  </a:r>
                </a:p>
              </p:txBody>
            </p:sp>
          </mc:Fallback>
        </mc:AlternateContent>
      </p:grpSp>
      <p:grpSp>
        <p:nvGrpSpPr>
          <p:cNvPr id="26" name="Group 25"/>
          <p:cNvGrpSpPr/>
          <p:nvPr/>
        </p:nvGrpSpPr>
        <p:grpSpPr>
          <a:xfrm>
            <a:off x="3913806" y="2665485"/>
            <a:ext cx="832910" cy="1368000"/>
            <a:chOff x="2403326" y="4896124"/>
            <a:chExt cx="832910" cy="1388813"/>
          </a:xfrm>
        </p:grpSpPr>
        <p:sp>
          <p:nvSpPr>
            <p:cNvPr id="8" name="Rectangle 7"/>
            <p:cNvSpPr/>
            <p:nvPr/>
          </p:nvSpPr>
          <p:spPr>
            <a:xfrm>
              <a:off x="2488828" y="5371842"/>
              <a:ext cx="396000" cy="900000"/>
            </a:xfrm>
            <a:prstGeom prst="rect">
              <a:avLst/>
            </a:prstGeom>
            <a:solidFill>
              <a:srgbClr val="D1214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3" name="Content Placeholder 2"/>
                <p:cNvSpPr txBox="1">
                  <a:spLocks/>
                </p:cNvSpPr>
                <p:nvPr/>
              </p:nvSpPr>
              <p:spPr>
                <a:xfrm>
                  <a:off x="2403326" y="5583389"/>
                  <a:ext cx="747408" cy="701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GB" sz="2400" i="1" dirty="0" smtClean="0">
                            <a:solidFill>
                              <a:schemeClr val="bg1"/>
                            </a:solidFill>
                            <a:latin typeface="Cambria Math" panose="02040503050406030204" pitchFamily="18" charset="0"/>
                          </a:rPr>
                          <m:t>1</m:t>
                        </m:r>
                        <m:r>
                          <a:rPr lang="en-GB" sz="2400" b="0" i="1" dirty="0" smtClean="0">
                            <a:solidFill>
                              <a:schemeClr val="bg1"/>
                            </a:solidFill>
                            <a:latin typeface="Cambria Math" panose="02040503050406030204" pitchFamily="18" charset="0"/>
                          </a:rPr>
                          <m:t>0</m:t>
                        </m:r>
                      </m:oMath>
                    </m:oMathPara>
                  </a14:m>
                  <a:endParaRPr lang="en-GB" sz="2400" i="1" dirty="0">
                    <a:solidFill>
                      <a:srgbClr val="D12149"/>
                    </a:solidFill>
                    <a:latin typeface="Cambria Math" panose="02040503050406030204" pitchFamily="18" charset="0"/>
                    <a:ea typeface="Cambria Math" panose="02040503050406030204" pitchFamily="18" charset="0"/>
                  </a:endParaRPr>
                </a:p>
              </p:txBody>
            </p:sp>
          </mc:Choice>
          <mc:Fallback xmlns="">
            <p:sp>
              <p:nvSpPr>
                <p:cNvPr id="23" name="Content Placeholder 2"/>
                <p:cNvSpPr txBox="1">
                  <a:spLocks noRot="1" noChangeAspect="1" noMove="1" noResize="1" noEditPoints="1" noAdjustHandles="1" noChangeArrowheads="1" noChangeShapeType="1" noTextEdit="1"/>
                </p:cNvSpPr>
                <p:nvPr/>
              </p:nvSpPr>
              <p:spPr>
                <a:xfrm>
                  <a:off x="2403326" y="5583389"/>
                  <a:ext cx="747408" cy="701548"/>
                </a:xfrm>
                <a:prstGeom prst="rect">
                  <a:avLst/>
                </a:prstGeom>
                <a:blipFill>
                  <a:blip r:embed="rId16"/>
                  <a:stretch>
                    <a:fillRect l="-16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Content Placeholder 2"/>
                <p:cNvSpPr txBox="1">
                  <a:spLocks/>
                </p:cNvSpPr>
                <p:nvPr/>
              </p:nvSpPr>
              <p:spPr>
                <a:xfrm>
                  <a:off x="2488828" y="4896124"/>
                  <a:ext cx="747408" cy="701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ea typeface="Cambria Math" panose="02040503050406030204" pitchFamily="18" charset="0"/>
                          </a:rPr>
                          <m:t>2</m:t>
                        </m:r>
                      </m:oMath>
                    </m:oMathPara>
                  </a14:m>
                  <a:endParaRPr lang="en-GB" i="1" dirty="0">
                    <a:latin typeface="Cambria Math" panose="02040503050406030204" pitchFamily="18" charset="0"/>
                    <a:ea typeface="Cambria Math" panose="02040503050406030204" pitchFamily="18" charset="0"/>
                  </a:endParaRPr>
                </a:p>
              </p:txBody>
            </p:sp>
          </mc:Choice>
          <mc:Fallback xmlns="">
            <p:sp>
              <p:nvSpPr>
                <p:cNvPr id="24" name="Content Placeholder 2"/>
                <p:cNvSpPr txBox="1">
                  <a:spLocks noRot="1" noChangeAspect="1" noMove="1" noResize="1" noEditPoints="1" noAdjustHandles="1" noChangeArrowheads="1" noChangeShapeType="1" noTextEdit="1"/>
                </p:cNvSpPr>
                <p:nvPr/>
              </p:nvSpPr>
              <p:spPr>
                <a:xfrm>
                  <a:off x="2488828" y="4896124"/>
                  <a:ext cx="747408" cy="701548"/>
                </a:xfrm>
                <a:prstGeom prst="rect">
                  <a:avLst/>
                </a:prstGeom>
                <a:blipFill>
                  <a:blip r:embed="rId17"/>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1" name="Content Placeholder 2"/>
              <p:cNvSpPr txBox="1">
                <a:spLocks/>
              </p:cNvSpPr>
              <p:nvPr/>
            </p:nvSpPr>
            <p:spPr>
              <a:xfrm>
                <a:off x="587679" y="4671674"/>
                <a:ext cx="4147993" cy="13888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 xmlns:m="http://schemas.openxmlformats.org/officeDocument/2006/math">
                    <m:r>
                      <a:rPr lang="en-GB" sz="3600" i="1" dirty="0" smtClean="0">
                        <a:latin typeface="Cambria Math" panose="02040503050406030204" pitchFamily="18" charset="0"/>
                      </a:rPr>
                      <m:t>9</m:t>
                    </m:r>
                    <m:r>
                      <a:rPr lang="en-GB" sz="3600" i="1" dirty="0" smtClean="0">
                        <a:latin typeface="Cambria Math" panose="02040503050406030204" pitchFamily="18" charset="0"/>
                        <a:ea typeface="Cambria Math" panose="02040503050406030204" pitchFamily="18" charset="0"/>
                      </a:rPr>
                      <m:t>×5</m:t>
                    </m:r>
                  </m:oMath>
                </a14:m>
                <a:r>
                  <a:rPr lang="en-GB" sz="3600" dirty="0">
                    <a:latin typeface="Georgia" panose="02040502050405020303" pitchFamily="18" charset="0"/>
                  </a:rPr>
                  <a:t> , then double the answer</a:t>
                </a:r>
              </a:p>
            </p:txBody>
          </p:sp>
        </mc:Choice>
        <mc:Fallback xmlns="">
          <p:sp>
            <p:nvSpPr>
              <p:cNvPr id="31" name="Content Placeholder 2"/>
              <p:cNvSpPr txBox="1">
                <a:spLocks noRot="1" noChangeAspect="1" noMove="1" noResize="1" noEditPoints="1" noAdjustHandles="1" noChangeArrowheads="1" noChangeShapeType="1" noTextEdit="1"/>
              </p:cNvSpPr>
              <p:nvPr/>
            </p:nvSpPr>
            <p:spPr>
              <a:xfrm>
                <a:off x="587679" y="4671674"/>
                <a:ext cx="4147993" cy="1388813"/>
              </a:xfrm>
              <a:prstGeom prst="rect">
                <a:avLst/>
              </a:prstGeom>
              <a:blipFill>
                <a:blip r:embed="rId18"/>
                <a:stretch>
                  <a:fillRect l="-4405" t="-10526" r="-2643"/>
                </a:stretch>
              </a:blipFill>
            </p:spPr>
            <p:txBody>
              <a:bodyPr/>
              <a:lstStyle/>
              <a:p>
                <a:r>
                  <a:rPr lang="en-GB">
                    <a:noFill/>
                  </a:rPr>
                  <a:t> </a:t>
                </a:r>
              </a:p>
            </p:txBody>
          </p:sp>
        </mc:Fallback>
      </mc:AlternateContent>
      <p:grpSp>
        <p:nvGrpSpPr>
          <p:cNvPr id="36" name="Group 35"/>
          <p:cNvGrpSpPr/>
          <p:nvPr/>
        </p:nvGrpSpPr>
        <p:grpSpPr>
          <a:xfrm>
            <a:off x="4900839" y="4331718"/>
            <a:ext cx="2013056" cy="1415950"/>
            <a:chOff x="4900839" y="4644537"/>
            <a:chExt cx="2013056" cy="1415950"/>
          </a:xfrm>
        </p:grpSpPr>
        <p:sp>
          <p:nvSpPr>
            <p:cNvPr id="9" name="Rectangle 8"/>
            <p:cNvSpPr/>
            <p:nvPr/>
          </p:nvSpPr>
          <p:spPr>
            <a:xfrm>
              <a:off x="5293895" y="5160487"/>
              <a:ext cx="1620000" cy="90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p:cNvSpPr txBox="1"/>
            <p:nvPr/>
          </p:nvSpPr>
          <p:spPr>
            <a:xfrm>
              <a:off x="4900839" y="5318099"/>
              <a:ext cx="393056" cy="584775"/>
            </a:xfrm>
            <a:prstGeom prst="rect">
              <a:avLst/>
            </a:prstGeom>
            <a:noFill/>
          </p:spPr>
          <p:txBody>
            <a:bodyPr wrap="none" rtlCol="0">
              <a:spAutoFit/>
            </a:bodyPr>
            <a:lstStyle/>
            <a:p>
              <a:r>
                <a:rPr lang="en-GB" sz="3200" dirty="0"/>
                <a:t>5</a:t>
              </a:r>
            </a:p>
          </p:txBody>
        </p:sp>
        <p:sp>
          <p:nvSpPr>
            <p:cNvPr id="33" name="TextBox 32"/>
            <p:cNvSpPr txBox="1"/>
            <p:nvPr/>
          </p:nvSpPr>
          <p:spPr>
            <a:xfrm>
              <a:off x="5916437" y="4644537"/>
              <a:ext cx="393056" cy="584775"/>
            </a:xfrm>
            <a:prstGeom prst="rect">
              <a:avLst/>
            </a:prstGeom>
            <a:noFill/>
          </p:spPr>
          <p:txBody>
            <a:bodyPr wrap="none" rtlCol="0">
              <a:spAutoFit/>
            </a:bodyPr>
            <a:lstStyle/>
            <a:p>
              <a:r>
                <a:rPr lang="en-GB" sz="3200" dirty="0"/>
                <a:t>9</a:t>
              </a:r>
            </a:p>
          </p:txBody>
        </p:sp>
        <p:sp>
          <p:nvSpPr>
            <p:cNvPr id="34" name="TextBox 33"/>
            <p:cNvSpPr txBox="1"/>
            <p:nvPr/>
          </p:nvSpPr>
          <p:spPr>
            <a:xfrm>
              <a:off x="5812241" y="5318099"/>
              <a:ext cx="601447" cy="584775"/>
            </a:xfrm>
            <a:prstGeom prst="rect">
              <a:avLst/>
            </a:prstGeom>
            <a:noFill/>
          </p:spPr>
          <p:txBody>
            <a:bodyPr wrap="none" rtlCol="0">
              <a:spAutoFit/>
            </a:bodyPr>
            <a:lstStyle/>
            <a:p>
              <a:r>
                <a:rPr lang="en-GB" sz="3200" dirty="0">
                  <a:solidFill>
                    <a:srgbClr val="D12149"/>
                  </a:solidFill>
                </a:rPr>
                <a:t>45</a:t>
              </a:r>
            </a:p>
          </p:txBody>
        </p:sp>
      </p:grpSp>
      <p:grpSp>
        <p:nvGrpSpPr>
          <p:cNvPr id="43" name="Group 42"/>
          <p:cNvGrpSpPr/>
          <p:nvPr/>
        </p:nvGrpSpPr>
        <p:grpSpPr>
          <a:xfrm>
            <a:off x="6913895" y="4847668"/>
            <a:ext cx="1620000" cy="900000"/>
            <a:chOff x="6913895" y="4847668"/>
            <a:chExt cx="1620000" cy="900000"/>
          </a:xfrm>
        </p:grpSpPr>
        <p:sp>
          <p:nvSpPr>
            <p:cNvPr id="38" name="Rectangle 37"/>
            <p:cNvSpPr/>
            <p:nvPr/>
          </p:nvSpPr>
          <p:spPr>
            <a:xfrm>
              <a:off x="6913895" y="4847668"/>
              <a:ext cx="1620000" cy="90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p:cNvSpPr txBox="1"/>
            <p:nvPr/>
          </p:nvSpPr>
          <p:spPr>
            <a:xfrm>
              <a:off x="7432241" y="5005280"/>
              <a:ext cx="601447" cy="584775"/>
            </a:xfrm>
            <a:prstGeom prst="rect">
              <a:avLst/>
            </a:prstGeom>
            <a:noFill/>
          </p:spPr>
          <p:txBody>
            <a:bodyPr wrap="none" rtlCol="0">
              <a:spAutoFit/>
            </a:bodyPr>
            <a:lstStyle/>
            <a:p>
              <a:r>
                <a:rPr lang="en-GB" sz="3200" dirty="0">
                  <a:solidFill>
                    <a:srgbClr val="D12149"/>
                  </a:solidFill>
                </a:rPr>
                <a:t>45</a:t>
              </a:r>
            </a:p>
          </p:txBody>
        </p:sp>
      </p:grpSp>
      <mc:AlternateContent xmlns:mc="http://schemas.openxmlformats.org/markup-compatibility/2006" xmlns:a14="http://schemas.microsoft.com/office/drawing/2010/main">
        <mc:Choice Requires="a14">
          <p:sp>
            <p:nvSpPr>
              <p:cNvPr id="44" name="Content Placeholder 2"/>
              <p:cNvSpPr txBox="1">
                <a:spLocks/>
              </p:cNvSpPr>
              <p:nvPr/>
            </p:nvSpPr>
            <p:spPr>
              <a:xfrm>
                <a:off x="587679" y="5929352"/>
                <a:ext cx="4147993" cy="672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ea typeface="Cambria Math" panose="02040503050406030204" pitchFamily="18" charset="0"/>
                  </a:rPr>
                  <a:t>18 </a:t>
                </a:r>
                <a14:m>
                  <m:oMath xmlns:m="http://schemas.openxmlformats.org/officeDocument/2006/math">
                    <m:r>
                      <a:rPr lang="en-GB" sz="3600" i="1" dirty="0">
                        <a:latin typeface="Cambria Math" panose="02040503050406030204" pitchFamily="18" charset="0"/>
                        <a:ea typeface="Cambria Math" panose="02040503050406030204" pitchFamily="18" charset="0"/>
                      </a:rPr>
                      <m:t>×</m:t>
                    </m:r>
                    <m:r>
                      <a:rPr lang="en-GB" sz="3600" b="0" i="1" dirty="0" smtClean="0">
                        <a:latin typeface="Cambria Math" panose="02040503050406030204" pitchFamily="18" charset="0"/>
                        <a:ea typeface="Cambria Math" panose="02040503050406030204" pitchFamily="18" charset="0"/>
                      </a:rPr>
                      <m:t>5=9</m:t>
                    </m:r>
                    <m:r>
                      <m:rPr>
                        <m:nor/>
                      </m:rPr>
                      <a:rPr lang="en-GB" sz="3600" b="0" i="0" dirty="0" smtClean="0">
                        <a:latin typeface="Cambria Math" panose="02040503050406030204" pitchFamily="18" charset="0"/>
                        <a:ea typeface="Cambria Math" panose="02040503050406030204" pitchFamily="18" charset="0"/>
                      </a:rPr>
                      <m:t> </m:t>
                    </m:r>
                    <m:r>
                      <m:rPr>
                        <m:nor/>
                      </m:rPr>
                      <a:rPr lang="en-GB" sz="3600" dirty="0">
                        <a:latin typeface="Cambria Math" panose="02040503050406030204" pitchFamily="18" charset="0"/>
                        <a:ea typeface="Cambria Math" panose="02040503050406030204" pitchFamily="18" charset="0"/>
                      </a:rPr>
                      <m:t>×</m:t>
                    </m:r>
                    <m:r>
                      <m:rPr>
                        <m:nor/>
                      </m:rPr>
                      <a:rPr lang="en-GB" sz="3600" b="0" i="0" dirty="0" smtClean="0">
                        <a:latin typeface="Cambria Math" panose="02040503050406030204" pitchFamily="18" charset="0"/>
                        <a:ea typeface="Cambria Math" panose="02040503050406030204" pitchFamily="18" charset="0"/>
                      </a:rPr>
                      <m:t> 10</m:t>
                    </m:r>
                  </m:oMath>
                </a14:m>
                <a:endParaRPr lang="en-GB" sz="3600" dirty="0">
                  <a:latin typeface="Georgia" panose="02040502050405020303" pitchFamily="18" charset="0"/>
                </a:endParaRPr>
              </a:p>
            </p:txBody>
          </p:sp>
        </mc:Choice>
        <mc:Fallback xmlns="">
          <p:sp>
            <p:nvSpPr>
              <p:cNvPr id="44" name="Content Placeholder 2"/>
              <p:cNvSpPr txBox="1">
                <a:spLocks noRot="1" noChangeAspect="1" noMove="1" noResize="1" noEditPoints="1" noAdjustHandles="1" noChangeArrowheads="1" noChangeShapeType="1" noTextEdit="1"/>
              </p:cNvSpPr>
              <p:nvPr/>
            </p:nvSpPr>
            <p:spPr>
              <a:xfrm>
                <a:off x="587679" y="5929352"/>
                <a:ext cx="4147993" cy="672312"/>
              </a:xfrm>
              <a:prstGeom prst="rect">
                <a:avLst/>
              </a:prstGeom>
              <a:blipFill>
                <a:blip r:embed="rId19"/>
                <a:stretch>
                  <a:fillRect l="-4405" t="-21818" b="-22727"/>
                </a:stretch>
              </a:blipFill>
            </p:spPr>
            <p:txBody>
              <a:bodyPr/>
              <a:lstStyle/>
              <a:p>
                <a:r>
                  <a:rPr lang="en-GB">
                    <a:noFill/>
                  </a:rPr>
                  <a:t> </a:t>
                </a:r>
              </a:p>
            </p:txBody>
          </p:sp>
        </mc:Fallback>
      </mc:AlternateContent>
      <p:grpSp>
        <p:nvGrpSpPr>
          <p:cNvPr id="48" name="Group 47"/>
          <p:cNvGrpSpPr/>
          <p:nvPr/>
        </p:nvGrpSpPr>
        <p:grpSpPr>
          <a:xfrm>
            <a:off x="4312324" y="4847668"/>
            <a:ext cx="732893" cy="1753996"/>
            <a:chOff x="4167946" y="4847668"/>
            <a:chExt cx="732893" cy="1753996"/>
          </a:xfrm>
        </p:grpSpPr>
        <p:cxnSp>
          <p:nvCxnSpPr>
            <p:cNvPr id="46" name="Straight Arrow Connector 45"/>
            <p:cNvCxnSpPr/>
            <p:nvPr/>
          </p:nvCxnSpPr>
          <p:spPr>
            <a:xfrm>
              <a:off x="4813914" y="4847668"/>
              <a:ext cx="0" cy="1753996"/>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p:cNvSpPr/>
                <p:nvPr/>
              </p:nvSpPr>
              <p:spPr>
                <a:xfrm>
                  <a:off x="4167946" y="5455279"/>
                  <a:ext cx="73289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sz="3200" dirty="0">
                            <a:latin typeface="Cambria Math" panose="02040503050406030204" pitchFamily="18" charset="0"/>
                            <a:ea typeface="Cambria Math" panose="02040503050406030204" pitchFamily="18" charset="0"/>
                          </a:rPr>
                          <m:t>10</m:t>
                        </m:r>
                      </m:oMath>
                    </m:oMathPara>
                  </a14:m>
                  <a:endParaRPr lang="en-GB" sz="3200" dirty="0"/>
                </a:p>
              </p:txBody>
            </p:sp>
          </mc:Choice>
          <mc:Fallback xmlns="">
            <p:sp>
              <p:nvSpPr>
                <p:cNvPr id="47" name="Rectangle 46"/>
                <p:cNvSpPr>
                  <a:spLocks noRot="1" noChangeAspect="1" noMove="1" noResize="1" noEditPoints="1" noAdjustHandles="1" noChangeArrowheads="1" noChangeShapeType="1" noTextEdit="1"/>
                </p:cNvSpPr>
                <p:nvPr/>
              </p:nvSpPr>
              <p:spPr>
                <a:xfrm>
                  <a:off x="4167946" y="5455279"/>
                  <a:ext cx="732893" cy="584775"/>
                </a:xfrm>
                <a:prstGeom prst="rect">
                  <a:avLst/>
                </a:prstGeom>
                <a:blipFill>
                  <a:blip r:embed="rId20"/>
                  <a:stretch>
                    <a:fillRect/>
                  </a:stretch>
                </a:blipFill>
              </p:spPr>
              <p:txBody>
                <a:bodyPr/>
                <a:lstStyle/>
                <a:p>
                  <a:r>
                    <a:rPr lang="en-GB">
                      <a:noFill/>
                    </a:rPr>
                    <a:t> </a:t>
                  </a:r>
                </a:p>
              </p:txBody>
            </p:sp>
          </mc:Fallback>
        </mc:AlternateContent>
      </p:grpSp>
      <p:sp>
        <p:nvSpPr>
          <p:cNvPr id="51" name="TextBox 50"/>
          <p:cNvSpPr txBox="1"/>
          <p:nvPr/>
        </p:nvSpPr>
        <p:spPr>
          <a:xfrm>
            <a:off x="293804" y="1913544"/>
            <a:ext cx="1665053" cy="646331"/>
          </a:xfrm>
          <a:prstGeom prst="rect">
            <a:avLst/>
          </a:prstGeom>
          <a:noFill/>
        </p:spPr>
        <p:txBody>
          <a:bodyPr wrap="square" rtlCol="0">
            <a:spAutoFit/>
          </a:bodyPr>
          <a:lstStyle/>
          <a:p>
            <a:r>
              <a:rPr lang="en-GB" dirty="0">
                <a:latin typeface="Georgia" panose="02040502050405020303" pitchFamily="18" charset="0"/>
              </a:rPr>
              <a:t>This can also be written as:</a:t>
            </a:r>
          </a:p>
        </p:txBody>
      </p:sp>
      <p:sp>
        <p:nvSpPr>
          <p:cNvPr id="52" name="TextBox 51"/>
          <p:cNvSpPr txBox="1"/>
          <p:nvPr/>
        </p:nvSpPr>
        <p:spPr>
          <a:xfrm>
            <a:off x="4836974" y="3438208"/>
            <a:ext cx="1576714" cy="646331"/>
          </a:xfrm>
          <a:prstGeom prst="rect">
            <a:avLst/>
          </a:prstGeom>
          <a:noFill/>
        </p:spPr>
        <p:txBody>
          <a:bodyPr wrap="square" rtlCol="0">
            <a:spAutoFit/>
          </a:bodyPr>
          <a:lstStyle/>
          <a:p>
            <a:r>
              <a:rPr lang="en-GB" dirty="0">
                <a:latin typeface="Georgia" panose="02040502050405020303" pitchFamily="18" charset="0"/>
              </a:rPr>
              <a:t>This can also be written as:</a:t>
            </a:r>
          </a:p>
        </p:txBody>
      </p:sp>
      <p:sp>
        <p:nvSpPr>
          <p:cNvPr id="3" name="Rectangle 2"/>
          <p:cNvSpPr/>
          <p:nvPr/>
        </p:nvSpPr>
        <p:spPr>
          <a:xfrm>
            <a:off x="4984350" y="5135880"/>
            <a:ext cx="269668" cy="31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p:cNvSpPr>
            <a:spLocks noGrp="1"/>
          </p:cNvSpPr>
          <p:nvPr>
            <p:ph type="ftr" sz="quarter" idx="11"/>
          </p:nvPr>
        </p:nvSpPr>
        <p:spPr/>
        <p:txBody>
          <a:bodyPr/>
          <a:lstStyle/>
          <a:p>
            <a:r>
              <a:rPr lang="en-GB"/>
              <a:t>Copyright (C) Mathematics Mastery 2017</a:t>
            </a:r>
          </a:p>
        </p:txBody>
      </p:sp>
      <mc:AlternateContent xmlns:mc="http://schemas.openxmlformats.org/markup-compatibility/2006" xmlns:a14="http://schemas.microsoft.com/office/drawing/2010/main">
        <mc:Choice Requires="a14">
          <p:sp>
            <p:nvSpPr>
              <p:cNvPr id="42" name="Content Placeholder 2"/>
              <p:cNvSpPr txBox="1">
                <a:spLocks/>
              </p:cNvSpPr>
              <p:nvPr/>
            </p:nvSpPr>
            <p:spPr>
              <a:xfrm>
                <a:off x="2492915" y="3278314"/>
                <a:ext cx="747408" cy="70154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GB" i="1" dirty="0">
                          <a:solidFill>
                            <a:srgbClr val="D12149"/>
                          </a:solidFill>
                          <a:latin typeface="Cambria Math" panose="02040503050406030204" pitchFamily="18" charset="0"/>
                        </a:rPr>
                        <m:t>9</m:t>
                      </m:r>
                      <m:r>
                        <a:rPr lang="en-GB" b="0" i="1" dirty="0" smtClean="0">
                          <a:solidFill>
                            <a:srgbClr val="D12149"/>
                          </a:solidFill>
                          <a:latin typeface="Cambria Math" panose="02040503050406030204" pitchFamily="18" charset="0"/>
                        </a:rPr>
                        <m:t>0</m:t>
                      </m:r>
                    </m:oMath>
                  </m:oMathPara>
                </a14:m>
                <a:endParaRPr lang="en-GB" i="1" dirty="0">
                  <a:solidFill>
                    <a:srgbClr val="D12149"/>
                  </a:solidFill>
                  <a:latin typeface="Cambria Math" panose="02040503050406030204" pitchFamily="18" charset="0"/>
                  <a:ea typeface="Cambria Math" panose="02040503050406030204" pitchFamily="18" charset="0"/>
                </a:endParaRPr>
              </a:p>
            </p:txBody>
          </p:sp>
        </mc:Choice>
        <mc:Fallback xmlns="">
          <p:sp>
            <p:nvSpPr>
              <p:cNvPr id="42" name="Content Placeholder 2"/>
              <p:cNvSpPr txBox="1">
                <a:spLocks noRot="1" noChangeAspect="1" noMove="1" noResize="1" noEditPoints="1" noAdjustHandles="1" noChangeArrowheads="1" noChangeShapeType="1" noTextEdit="1"/>
              </p:cNvSpPr>
              <p:nvPr/>
            </p:nvSpPr>
            <p:spPr>
              <a:xfrm>
                <a:off x="2492915" y="3278314"/>
                <a:ext cx="747408" cy="701548"/>
              </a:xfrm>
              <a:prstGeom prst="rect">
                <a:avLst/>
              </a:prstGeom>
              <a:blipFill>
                <a:blip r:embed="rId21"/>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276842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25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1.94444E-6 -3.7037E-6 L -0.17622 0.13866 " pathEditMode="relative" rAng="0" ptsTypes="AA">
                                      <p:cBhvr>
                                        <p:cTn id="60" dur="2000" fill="hold"/>
                                        <p:tgtEl>
                                          <p:spTgt spid="43"/>
                                        </p:tgtEl>
                                        <p:attrNameLst>
                                          <p:attrName>ppt_x</p:attrName>
                                          <p:attrName>ppt_y</p:attrName>
                                        </p:attrNameLst>
                                      </p:cBhvr>
                                      <p:rCtr x="-8819" y="6921"/>
                                    </p:animMotion>
                                  </p:childTnLst>
                                </p:cTn>
                              </p:par>
                              <p:par>
                                <p:cTn id="61" presetID="1" presetClass="entr" presetSubtype="0" fill="hold" nodeType="withEffect">
                                  <p:stCondLst>
                                    <p:cond delay="1750"/>
                                  </p:stCondLst>
                                  <p:childTnLst>
                                    <p:set>
                                      <p:cBhvr>
                                        <p:cTn id="62" dur="1" fill="hold">
                                          <p:stCondLst>
                                            <p:cond delay="0"/>
                                          </p:stCondLst>
                                        </p:cTn>
                                        <p:tgtEl>
                                          <p:spTgt spid="48"/>
                                        </p:tgtEl>
                                        <p:attrNameLst>
                                          <p:attrName>style.visibility</p:attrName>
                                        </p:attrNameLst>
                                      </p:cBhvr>
                                      <p:to>
                                        <p:strVal val="visible"/>
                                      </p:to>
                                    </p:set>
                                  </p:childTnLst>
                                </p:cTn>
                              </p:par>
                              <p:par>
                                <p:cTn id="63" presetID="1" presetClass="entr" presetSubtype="0" fill="hold" grpId="0" nodeType="withEffect">
                                  <p:stCondLst>
                                    <p:cond delay="1750"/>
                                  </p:stCondLst>
                                  <p:childTnLst>
                                    <p:set>
                                      <p:cBhvr>
                                        <p:cTn id="6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P spid="21" grpId="0"/>
      <p:bldP spid="31" grpId="0"/>
      <p:bldP spid="44" grpId="0"/>
      <p:bldP spid="51" grpId="0"/>
      <p:bldP spid="52" grpId="0"/>
      <p:bldP spid="3" grpId="0" animBg="1"/>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55852" y="2149198"/>
            <a:ext cx="4392612" cy="3882728"/>
            <a:chOff x="2286043" y="1676734"/>
            <a:chExt cx="4392612" cy="3882728"/>
          </a:xfrm>
        </p:grpSpPr>
        <p:sp>
          <p:nvSpPr>
            <p:cNvPr id="13" name="Isosceles Triangle 12"/>
            <p:cNvSpPr/>
            <p:nvPr/>
          </p:nvSpPr>
          <p:spPr>
            <a:xfrm>
              <a:off x="3438568" y="1676734"/>
              <a:ext cx="2087562" cy="1800225"/>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200" b="1">
                <a:solidFill>
                  <a:schemeClr val="tx1"/>
                </a:solidFill>
                <a:latin typeface="Georgia" panose="02040502050405020303" pitchFamily="18" charset="0"/>
              </a:endParaRPr>
            </a:p>
          </p:txBody>
        </p:sp>
        <p:sp>
          <p:nvSpPr>
            <p:cNvPr id="14" name="Isosceles Triangle 13"/>
            <p:cNvSpPr/>
            <p:nvPr/>
          </p:nvSpPr>
          <p:spPr>
            <a:xfrm>
              <a:off x="4591093" y="3715084"/>
              <a:ext cx="2087562" cy="1800225"/>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200" b="1">
                <a:solidFill>
                  <a:schemeClr val="tx1"/>
                </a:solidFill>
                <a:latin typeface="Georgia" panose="02040502050405020303" pitchFamily="18" charset="0"/>
              </a:endParaRPr>
            </a:p>
          </p:txBody>
        </p:sp>
        <p:sp>
          <p:nvSpPr>
            <p:cNvPr id="15" name="Isosceles Triangle 14"/>
            <p:cNvSpPr/>
            <p:nvPr/>
          </p:nvSpPr>
          <p:spPr>
            <a:xfrm rot="10800000">
              <a:off x="3438568" y="3610309"/>
              <a:ext cx="2087562" cy="1800225"/>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200" b="1" dirty="0">
                <a:solidFill>
                  <a:schemeClr val="tx1"/>
                </a:solidFill>
                <a:latin typeface="Georgia" panose="02040502050405020303" pitchFamily="18" charset="0"/>
              </a:endParaRPr>
            </a:p>
          </p:txBody>
        </p:sp>
        <p:sp>
          <p:nvSpPr>
            <p:cNvPr id="16" name="Isosceles Triangle 15"/>
            <p:cNvSpPr/>
            <p:nvPr/>
          </p:nvSpPr>
          <p:spPr>
            <a:xfrm>
              <a:off x="2286043" y="3715084"/>
              <a:ext cx="2089150" cy="1800225"/>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200" b="1">
                <a:solidFill>
                  <a:schemeClr val="tx1"/>
                </a:solidFill>
                <a:latin typeface="Georgia" panose="02040502050405020303" pitchFamily="18" charset="0"/>
              </a:endParaRPr>
            </a:p>
          </p:txBody>
        </p:sp>
        <p:sp>
          <p:nvSpPr>
            <p:cNvPr id="17" name="TextBox 22"/>
            <p:cNvSpPr txBox="1">
              <a:spLocks noChangeArrowheads="1"/>
            </p:cNvSpPr>
            <p:nvPr/>
          </p:nvSpPr>
          <p:spPr bwMode="auto">
            <a:xfrm>
              <a:off x="3636846" y="3691866"/>
              <a:ext cx="169100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1800" dirty="0">
                  <a:latin typeface="Georgia" panose="02040502050405020303" pitchFamily="18" charset="0"/>
                </a:rPr>
                <a:t>Mathematical problem solving</a:t>
              </a:r>
            </a:p>
          </p:txBody>
        </p:sp>
        <p:sp>
          <p:nvSpPr>
            <p:cNvPr id="18" name="TextBox 23"/>
            <p:cNvSpPr txBox="1">
              <a:spLocks noChangeArrowheads="1"/>
            </p:cNvSpPr>
            <p:nvPr/>
          </p:nvSpPr>
          <p:spPr bwMode="auto">
            <a:xfrm>
              <a:off x="3546517" y="2830628"/>
              <a:ext cx="1871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1800" dirty="0">
                  <a:latin typeface="Georgia" panose="02040502050405020303" pitchFamily="18" charset="0"/>
                </a:rPr>
                <a:t>Conceptual understanding</a:t>
              </a:r>
            </a:p>
          </p:txBody>
        </p:sp>
        <p:sp>
          <p:nvSpPr>
            <p:cNvPr id="19" name="TextBox 24"/>
            <p:cNvSpPr txBox="1">
              <a:spLocks noChangeArrowheads="1"/>
            </p:cNvSpPr>
            <p:nvPr/>
          </p:nvSpPr>
          <p:spPr bwMode="auto">
            <a:xfrm>
              <a:off x="4716619" y="4868978"/>
              <a:ext cx="1893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1800" dirty="0">
                  <a:latin typeface="Georgia" panose="02040502050405020303" pitchFamily="18" charset="0"/>
                </a:rPr>
                <a:t>Language and communication</a:t>
              </a:r>
            </a:p>
          </p:txBody>
        </p:sp>
        <p:sp>
          <p:nvSpPr>
            <p:cNvPr id="20" name="TextBox 25"/>
            <p:cNvSpPr txBox="1">
              <a:spLocks noChangeArrowheads="1"/>
            </p:cNvSpPr>
            <p:nvPr/>
          </p:nvSpPr>
          <p:spPr bwMode="auto">
            <a:xfrm>
              <a:off x="2514363" y="4911762"/>
              <a:ext cx="163251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1800" dirty="0">
                  <a:latin typeface="Georgia" panose="02040502050405020303" pitchFamily="18" charset="0"/>
                </a:rPr>
                <a:t>Mathematical thinking</a:t>
              </a:r>
            </a:p>
          </p:txBody>
        </p:sp>
      </p:grpSp>
      <p:sp>
        <p:nvSpPr>
          <p:cNvPr id="23" name="Rectangle 22"/>
          <p:cNvSpPr/>
          <p:nvPr/>
        </p:nvSpPr>
        <p:spPr>
          <a:xfrm>
            <a:off x="462856" y="1729625"/>
            <a:ext cx="4493711" cy="263937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2200" b="1" dirty="0">
                <a:solidFill>
                  <a:schemeClr val="tx1"/>
                </a:solidFill>
                <a:latin typeface="Georgia" panose="02040502050405020303" pitchFamily="18" charset="0"/>
              </a:rPr>
              <a:t>Mathematical thinking </a:t>
            </a:r>
          </a:p>
          <a:p>
            <a:pPr fontAlgn="auto">
              <a:spcBef>
                <a:spcPts val="0"/>
              </a:spcBef>
              <a:spcAft>
                <a:spcPts val="0"/>
              </a:spcAft>
              <a:defRPr/>
            </a:pPr>
            <a:r>
              <a:rPr lang="en-GB" sz="2200" dirty="0">
                <a:solidFill>
                  <a:schemeClr val="tx1"/>
                </a:solidFill>
                <a:latin typeface="Georgia" panose="02040502050405020303" pitchFamily="18" charset="0"/>
              </a:rPr>
              <a:t>Pupils deepen their understanding by giving an examples, by sorting or comparing, or by looking for patterns and rules in the representations they are exploring problems with.</a:t>
            </a:r>
          </a:p>
        </p:txBody>
      </p:sp>
      <p:sp>
        <p:nvSpPr>
          <p:cNvPr id="25" name="Rounded Rectangle 2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462856" y="375047"/>
            <a:ext cx="8285608" cy="923330"/>
          </a:xfrm>
          <a:prstGeom prst="rect">
            <a:avLst/>
          </a:prstGeom>
          <a:noFill/>
        </p:spPr>
        <p:txBody>
          <a:bodyPr wrap="square" rtlCol="0" anchor="ctr">
            <a:spAutoFit/>
          </a:bodyPr>
          <a:lstStyle/>
          <a:p>
            <a:pPr algn="ctr"/>
            <a:r>
              <a:rPr lang="en-GB" sz="5400" dirty="0">
                <a:solidFill>
                  <a:srgbClr val="F8F8F8"/>
                </a:solidFill>
                <a:latin typeface="Georgia" panose="02040502050405020303" pitchFamily="18" charset="0"/>
              </a:rPr>
              <a:t>Key Principles</a:t>
            </a:r>
            <a:endParaRPr lang="en-GB" sz="5400" b="0" dirty="0">
              <a:solidFill>
                <a:srgbClr val="F8F8F8"/>
              </a:solidFill>
              <a:latin typeface="Georgia" panose="02040502050405020303" pitchFamily="18" charset="0"/>
            </a:endParaRPr>
          </a:p>
        </p:txBody>
      </p:sp>
      <p:sp>
        <p:nvSpPr>
          <p:cNvPr id="3" name="Footer Placeholder 2"/>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2572469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8928" y="260062"/>
            <a:ext cx="8424936" cy="857998"/>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424756" y="311318"/>
            <a:ext cx="8285608" cy="707886"/>
          </a:xfrm>
          <a:prstGeom prst="rect">
            <a:avLst/>
          </a:prstGeom>
          <a:noFill/>
        </p:spPr>
        <p:txBody>
          <a:bodyPr wrap="square" rtlCol="0" anchor="ctr">
            <a:spAutoFit/>
          </a:bodyPr>
          <a:lstStyle/>
          <a:p>
            <a:pPr algn="ctr"/>
            <a:r>
              <a:rPr lang="en-GB" sz="4000" dirty="0">
                <a:solidFill>
                  <a:srgbClr val="F8F8F8"/>
                </a:solidFill>
                <a:latin typeface="Georgia" panose="02040502050405020303" pitchFamily="18" charset="0"/>
              </a:rPr>
              <a:t>P</a:t>
            </a:r>
            <a:r>
              <a:rPr lang="en-GB" sz="4000" b="0" dirty="0">
                <a:solidFill>
                  <a:srgbClr val="F8F8F8"/>
                </a:solidFill>
                <a:latin typeface="Georgia" panose="02040502050405020303" pitchFamily="18" charset="0"/>
              </a:rPr>
              <a:t>romoting mathematical thinking</a:t>
            </a:r>
          </a:p>
        </p:txBody>
      </p:sp>
      <p:sp>
        <p:nvSpPr>
          <p:cNvPr id="5" name="TextBox 4"/>
          <p:cNvSpPr txBox="1"/>
          <p:nvPr/>
        </p:nvSpPr>
        <p:spPr>
          <a:xfrm>
            <a:off x="221408" y="1119625"/>
            <a:ext cx="8679976" cy="5709255"/>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GB" sz="3200" dirty="0">
                <a:solidFill>
                  <a:srgbClr val="000000"/>
                </a:solidFill>
                <a:latin typeface="Georgia" panose="02040502050405020303" pitchFamily="18" charset="0"/>
              </a:rPr>
              <a:t>If we know this, what else do we know?</a:t>
            </a:r>
          </a:p>
          <a:p>
            <a:pPr marL="457200" indent="-457200">
              <a:spcAft>
                <a:spcPts val="600"/>
              </a:spcAft>
              <a:buFont typeface="Arial" panose="020B0604020202020204" pitchFamily="34" charset="0"/>
              <a:buChar char="•"/>
            </a:pPr>
            <a:r>
              <a:rPr lang="en-GB" sz="3200" dirty="0">
                <a:solidFill>
                  <a:srgbClr val="000000"/>
                </a:solidFill>
                <a:latin typeface="Georgia" panose="02040502050405020303" pitchFamily="18" charset="0"/>
              </a:rPr>
              <a:t>Why is that a good </a:t>
            </a:r>
            <a:r>
              <a:rPr lang="en-GB" sz="3200" dirty="0">
                <a:solidFill>
                  <a:srgbClr val="D12149"/>
                </a:solidFill>
                <a:latin typeface="Georgia" panose="02040502050405020303" pitchFamily="18" charset="0"/>
              </a:rPr>
              <a:t>mistake</a:t>
            </a:r>
            <a:r>
              <a:rPr lang="en-GB" sz="3200" dirty="0">
                <a:solidFill>
                  <a:srgbClr val="000000"/>
                </a:solidFill>
                <a:latin typeface="Georgia" panose="02040502050405020303" pitchFamily="18" charset="0"/>
              </a:rPr>
              <a:t>?</a:t>
            </a:r>
          </a:p>
          <a:p>
            <a:pPr marL="457200" indent="-457200">
              <a:spcAft>
                <a:spcPts val="600"/>
              </a:spcAft>
              <a:buFont typeface="Arial" panose="020B0604020202020204" pitchFamily="34" charset="0"/>
              <a:buChar char="•"/>
            </a:pPr>
            <a:r>
              <a:rPr lang="en-GB" sz="3200" dirty="0">
                <a:solidFill>
                  <a:srgbClr val="000000"/>
                </a:solidFill>
                <a:latin typeface="Georgia" panose="02040502050405020303" pitchFamily="18" charset="0"/>
              </a:rPr>
              <a:t>Give me . . .tell me . . .show me  . . .</a:t>
            </a:r>
          </a:p>
          <a:p>
            <a:pPr marL="457200" indent="-457200">
              <a:spcAft>
                <a:spcPts val="600"/>
              </a:spcAft>
              <a:buFont typeface="Arial" panose="020B0604020202020204" pitchFamily="34" charset="0"/>
              <a:buChar char="•"/>
            </a:pPr>
            <a:endParaRPr lang="en-GB" sz="3200" dirty="0">
              <a:solidFill>
                <a:srgbClr val="000000"/>
              </a:solidFill>
              <a:latin typeface="Georgia" panose="02040502050405020303" pitchFamily="18" charset="0"/>
            </a:endParaRPr>
          </a:p>
          <a:p>
            <a:pPr marL="457200" indent="-457200">
              <a:spcAft>
                <a:spcPts val="600"/>
              </a:spcAft>
              <a:buFont typeface="Arial" panose="020B0604020202020204" pitchFamily="34" charset="0"/>
              <a:buChar char="•"/>
            </a:pPr>
            <a:endParaRPr lang="en-GB" sz="3200" dirty="0">
              <a:solidFill>
                <a:srgbClr val="000000"/>
              </a:solidFill>
              <a:latin typeface="Georgia" panose="02040502050405020303" pitchFamily="18" charset="0"/>
            </a:endParaRPr>
          </a:p>
          <a:p>
            <a:pPr marL="457200" indent="-457200">
              <a:spcAft>
                <a:spcPts val="600"/>
              </a:spcAft>
              <a:buFont typeface="Arial" panose="020B0604020202020204" pitchFamily="34" charset="0"/>
              <a:buChar char="•"/>
            </a:pPr>
            <a:r>
              <a:rPr lang="en-GB" sz="3200" dirty="0">
                <a:solidFill>
                  <a:srgbClr val="000000"/>
                </a:solidFill>
                <a:latin typeface="Georgia" panose="02040502050405020303" pitchFamily="18" charset="0"/>
              </a:rPr>
              <a:t>Why is this the </a:t>
            </a:r>
            <a:r>
              <a:rPr lang="en-GB" sz="3200" dirty="0">
                <a:solidFill>
                  <a:srgbClr val="D12149"/>
                </a:solidFill>
                <a:latin typeface="Georgia" panose="02040502050405020303" pitchFamily="18" charset="0"/>
              </a:rPr>
              <a:t>odd one</a:t>
            </a:r>
            <a:r>
              <a:rPr lang="en-GB" sz="3200" dirty="0">
                <a:solidFill>
                  <a:srgbClr val="000000"/>
                </a:solidFill>
                <a:latin typeface="Georgia" panose="02040502050405020303" pitchFamily="18" charset="0"/>
              </a:rPr>
              <a:t> out?</a:t>
            </a:r>
          </a:p>
          <a:p>
            <a:pPr marL="457200" indent="-457200">
              <a:spcAft>
                <a:spcPts val="600"/>
              </a:spcAft>
              <a:buFont typeface="Arial" panose="020B0604020202020204" pitchFamily="34" charset="0"/>
              <a:buChar char="•"/>
            </a:pPr>
            <a:r>
              <a:rPr lang="en-GB" sz="3200" dirty="0">
                <a:solidFill>
                  <a:srgbClr val="000000"/>
                </a:solidFill>
                <a:latin typeface="Georgia" panose="02040502050405020303" pitchFamily="18" charset="0"/>
              </a:rPr>
              <a:t>The answer is . . .what is the question?</a:t>
            </a:r>
          </a:p>
          <a:p>
            <a:pPr marL="457200" indent="-457200">
              <a:spcAft>
                <a:spcPts val="600"/>
              </a:spcAft>
              <a:buFont typeface="Arial" panose="020B0604020202020204" pitchFamily="34" charset="0"/>
              <a:buChar char="•"/>
            </a:pPr>
            <a:r>
              <a:rPr lang="en-GB" sz="3200" dirty="0">
                <a:solidFill>
                  <a:srgbClr val="000000"/>
                </a:solidFill>
                <a:latin typeface="Georgia" panose="02040502050405020303" pitchFamily="18" charset="0"/>
              </a:rPr>
              <a:t>Give me a </a:t>
            </a:r>
            <a:r>
              <a:rPr lang="en-GB" sz="3200" dirty="0">
                <a:solidFill>
                  <a:srgbClr val="D12149"/>
                </a:solidFill>
                <a:latin typeface="Georgia" panose="02040502050405020303" pitchFamily="18" charset="0"/>
              </a:rPr>
              <a:t>silly</a:t>
            </a:r>
            <a:r>
              <a:rPr lang="en-GB" sz="3200" dirty="0">
                <a:solidFill>
                  <a:srgbClr val="000000"/>
                </a:solidFill>
                <a:latin typeface="Georgia" panose="02040502050405020303" pitchFamily="18" charset="0"/>
              </a:rPr>
              <a:t> answer for . . .?</a:t>
            </a:r>
          </a:p>
          <a:p>
            <a:pPr marL="457200" indent="-457200">
              <a:spcAft>
                <a:spcPts val="600"/>
              </a:spcAft>
              <a:buFont typeface="Arial" panose="020B0604020202020204" pitchFamily="34" charset="0"/>
              <a:buChar char="•"/>
            </a:pPr>
            <a:r>
              <a:rPr lang="en-GB" sz="3200" dirty="0">
                <a:solidFill>
                  <a:srgbClr val="000000"/>
                </a:solidFill>
                <a:latin typeface="Georgia" panose="02040502050405020303" pitchFamily="18" charset="0"/>
              </a:rPr>
              <a:t>What’s the same? What’s different?</a:t>
            </a:r>
          </a:p>
          <a:p>
            <a:pPr marL="457200" indent="-457200">
              <a:spcAft>
                <a:spcPts val="600"/>
              </a:spcAft>
              <a:buFont typeface="Arial" panose="020B0604020202020204" pitchFamily="34" charset="0"/>
              <a:buChar char="•"/>
            </a:pPr>
            <a:r>
              <a:rPr lang="en-GB" sz="3200" dirty="0">
                <a:solidFill>
                  <a:srgbClr val="000000"/>
                </a:solidFill>
                <a:latin typeface="Georgia" panose="02040502050405020303" pitchFamily="18" charset="0"/>
              </a:rPr>
              <a:t>Is it always, sometimes or never true?</a:t>
            </a:r>
          </a:p>
        </p:txBody>
      </p:sp>
      <p:pic>
        <p:nvPicPr>
          <p:cNvPr id="4" name="Picture 3"/>
          <p:cNvPicPr>
            <a:picLocks noChangeAspect="1"/>
          </p:cNvPicPr>
          <p:nvPr/>
        </p:nvPicPr>
        <p:blipFill>
          <a:blip r:embed="rId3"/>
          <a:stretch>
            <a:fillRect/>
          </a:stretch>
        </p:blipFill>
        <p:spPr>
          <a:xfrm>
            <a:off x="6181632" y="3667570"/>
            <a:ext cx="1513699" cy="913376"/>
          </a:xfrm>
          <a:prstGeom prst="rect">
            <a:avLst/>
          </a:prstGeom>
        </p:spPr>
      </p:pic>
      <p:pic>
        <p:nvPicPr>
          <p:cNvPr id="6" name="Picture 5"/>
          <p:cNvPicPr>
            <a:picLocks noChangeAspect="1"/>
          </p:cNvPicPr>
          <p:nvPr/>
        </p:nvPicPr>
        <p:blipFill>
          <a:blip r:embed="rId4"/>
          <a:stretch>
            <a:fillRect/>
          </a:stretch>
        </p:blipFill>
        <p:spPr>
          <a:xfrm>
            <a:off x="706452" y="2839549"/>
            <a:ext cx="1607833" cy="946922"/>
          </a:xfrm>
          <a:prstGeom prst="rect">
            <a:avLst/>
          </a:prstGeom>
        </p:spPr>
      </p:pic>
      <p:pic>
        <p:nvPicPr>
          <p:cNvPr id="7" name="Picture 6"/>
          <p:cNvPicPr>
            <a:picLocks noChangeAspect="1"/>
          </p:cNvPicPr>
          <p:nvPr/>
        </p:nvPicPr>
        <p:blipFill>
          <a:blip r:embed="rId5"/>
          <a:stretch>
            <a:fillRect/>
          </a:stretch>
        </p:blipFill>
        <p:spPr>
          <a:xfrm>
            <a:off x="4553571" y="2854217"/>
            <a:ext cx="1581977" cy="937750"/>
          </a:xfrm>
          <a:prstGeom prst="rect">
            <a:avLst/>
          </a:prstGeom>
        </p:spPr>
      </p:pic>
      <p:pic>
        <p:nvPicPr>
          <p:cNvPr id="8" name="Picture 7"/>
          <p:cNvPicPr>
            <a:picLocks noChangeAspect="1"/>
          </p:cNvPicPr>
          <p:nvPr/>
        </p:nvPicPr>
        <p:blipFill>
          <a:blip r:embed="rId6"/>
          <a:stretch>
            <a:fillRect/>
          </a:stretch>
        </p:blipFill>
        <p:spPr>
          <a:xfrm>
            <a:off x="2624570" y="2854217"/>
            <a:ext cx="1560098" cy="932254"/>
          </a:xfrm>
          <a:prstGeom prst="rect">
            <a:avLst/>
          </a:prstGeom>
        </p:spPr>
      </p:pic>
      <p:pic>
        <p:nvPicPr>
          <p:cNvPr id="9" name="Picture 8"/>
          <p:cNvPicPr>
            <a:picLocks noChangeAspect="1"/>
          </p:cNvPicPr>
          <p:nvPr/>
        </p:nvPicPr>
        <p:blipFill>
          <a:blip r:embed="rId7"/>
          <a:stretch>
            <a:fillRect/>
          </a:stretch>
        </p:blipFill>
        <p:spPr>
          <a:xfrm>
            <a:off x="7132684" y="1657863"/>
            <a:ext cx="1540345" cy="933999"/>
          </a:xfrm>
          <a:prstGeom prst="rect">
            <a:avLst/>
          </a:prstGeom>
        </p:spPr>
      </p:pic>
      <p:pic>
        <p:nvPicPr>
          <p:cNvPr id="10" name="Picture 9"/>
          <p:cNvPicPr>
            <a:picLocks noChangeAspect="1"/>
          </p:cNvPicPr>
          <p:nvPr/>
        </p:nvPicPr>
        <p:blipFill>
          <a:blip r:embed="rId8"/>
          <a:stretch>
            <a:fillRect/>
          </a:stretch>
        </p:blipFill>
        <p:spPr>
          <a:xfrm>
            <a:off x="7737479" y="4351081"/>
            <a:ext cx="1392260" cy="828647"/>
          </a:xfrm>
          <a:prstGeom prst="rect">
            <a:avLst/>
          </a:prstGeom>
        </p:spPr>
      </p:pic>
      <p:pic>
        <p:nvPicPr>
          <p:cNvPr id="11" name="Picture 10"/>
          <p:cNvPicPr>
            <a:picLocks noChangeAspect="1"/>
          </p:cNvPicPr>
          <p:nvPr/>
        </p:nvPicPr>
        <p:blipFill>
          <a:blip r:embed="rId9"/>
          <a:stretch>
            <a:fillRect/>
          </a:stretch>
        </p:blipFill>
        <p:spPr>
          <a:xfrm>
            <a:off x="7162910" y="5368463"/>
            <a:ext cx="1510119" cy="909710"/>
          </a:xfrm>
          <a:prstGeom prst="rect">
            <a:avLst/>
          </a:prstGeom>
        </p:spPr>
      </p:pic>
      <p:sp>
        <p:nvSpPr>
          <p:cNvPr id="12" name="Footer Placeholder 11"/>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83329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7037" y="1648788"/>
            <a:ext cx="7910213" cy="3818562"/>
          </a:xfrm>
        </p:spPr>
        <p:txBody>
          <a:bodyPr>
            <a:normAutofit fontScale="92500" lnSpcReduction="10000"/>
          </a:bodyPr>
          <a:lstStyle/>
          <a:p>
            <a:pPr marL="0" indent="0">
              <a:spcAft>
                <a:spcPts val="1200"/>
              </a:spcAft>
              <a:buNone/>
            </a:pPr>
            <a:r>
              <a:rPr lang="en-GB" sz="4000" dirty="0">
                <a:latin typeface="Georgia" panose="02040502050405020303" pitchFamily="18" charset="0"/>
              </a:rPr>
              <a:t>What can I apply from this session to improve my delivery of the </a:t>
            </a:r>
            <a:r>
              <a:rPr lang="en-GB" sz="4000">
                <a:latin typeface="Georgia" panose="02040502050405020303" pitchFamily="18" charset="0"/>
              </a:rPr>
              <a:t>Mastery approach?</a:t>
            </a:r>
            <a:endParaRPr lang="en-GB" sz="4000" dirty="0">
              <a:latin typeface="Georgia" panose="02040502050405020303" pitchFamily="18" charset="0"/>
            </a:endParaRPr>
          </a:p>
          <a:p>
            <a:pPr marL="0" indent="0">
              <a:spcAft>
                <a:spcPts val="1200"/>
              </a:spcAft>
              <a:buNone/>
            </a:pPr>
            <a:endParaRPr lang="en-GB" sz="4000" dirty="0">
              <a:latin typeface="Georgia" panose="02040502050405020303" pitchFamily="18" charset="0"/>
            </a:endParaRPr>
          </a:p>
          <a:p>
            <a:pPr marL="0" indent="0">
              <a:spcAft>
                <a:spcPts val="1200"/>
              </a:spcAft>
              <a:buNone/>
            </a:pPr>
            <a:r>
              <a:rPr lang="en-GB" sz="4000" dirty="0">
                <a:latin typeface="Georgia" panose="02040502050405020303" pitchFamily="18" charset="0"/>
              </a:rPr>
              <a:t>Which activities from today could I incorporate into my mathematics teaching?  </a:t>
            </a:r>
            <a:endParaRPr lang="en-GB" sz="2800" dirty="0">
              <a:latin typeface="Georgia" panose="02040502050405020303"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877272"/>
            <a:ext cx="2808312" cy="752540"/>
          </a:xfrm>
          <a:prstGeom prst="rect">
            <a:avLst/>
          </a:prstGeom>
        </p:spPr>
      </p:pic>
      <p:sp>
        <p:nvSpPr>
          <p:cNvPr id="6" name="Rounded Rectangle 5"/>
          <p:cNvSpPr/>
          <p:nvPr/>
        </p:nvSpPr>
        <p:spPr>
          <a:xfrm>
            <a:off x="251520" y="380782"/>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800" dirty="0">
                <a:solidFill>
                  <a:srgbClr val="F8F8F8"/>
                </a:solidFill>
                <a:latin typeface="Georgia" panose="02040502050405020303" pitchFamily="18" charset="0"/>
              </a:rPr>
              <a:t>Reflection</a:t>
            </a:r>
          </a:p>
        </p:txBody>
      </p:sp>
      <p:sp>
        <p:nvSpPr>
          <p:cNvPr id="2" name="Footer Placeholder 1"/>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1268460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www.niemanlab.org/images/math-990-cc.jpg"/>
          <p:cNvPicPr>
            <a:picLocks noChangeAspect="1" noChangeArrowheads="1"/>
          </p:cNvPicPr>
          <p:nvPr/>
        </p:nvPicPr>
        <p:blipFill rotWithShape="1">
          <a:blip r:embed="rId5">
            <a:extLst>
              <a:ext uri="{28A0092B-C50C-407E-A947-70E740481C1C}">
                <a14:useLocalDpi xmlns:a14="http://schemas.microsoft.com/office/drawing/2010/main" val="0"/>
              </a:ext>
            </a:extLst>
          </a:blip>
          <a:srcRect r="33333"/>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575556" y="332656"/>
            <a:ext cx="7992888" cy="1296144"/>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Georgia" panose="02040502050405020303" pitchFamily="18" charset="0"/>
              </a:rPr>
              <a:t>Multiple meanings</a:t>
            </a:r>
          </a:p>
        </p:txBody>
      </p:sp>
      <p:sp>
        <p:nvSpPr>
          <p:cNvPr id="10" name="Rounded Rectangle 9"/>
          <p:cNvSpPr/>
          <p:nvPr/>
        </p:nvSpPr>
        <p:spPr>
          <a:xfrm>
            <a:off x="223661" y="2006125"/>
            <a:ext cx="1756051" cy="96613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Cancel</a:t>
            </a:r>
          </a:p>
        </p:txBody>
      </p:sp>
      <p:sp>
        <p:nvSpPr>
          <p:cNvPr id="17" name="Rounded Rectangle 16"/>
          <p:cNvSpPr/>
          <p:nvPr/>
        </p:nvSpPr>
        <p:spPr>
          <a:xfrm>
            <a:off x="1070833" y="3133543"/>
            <a:ext cx="1700967" cy="96613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Mean</a:t>
            </a:r>
          </a:p>
        </p:txBody>
      </p:sp>
      <p:sp>
        <p:nvSpPr>
          <p:cNvPr id="18" name="Rounded Rectangle 17"/>
          <p:cNvSpPr/>
          <p:nvPr/>
        </p:nvSpPr>
        <p:spPr>
          <a:xfrm>
            <a:off x="6929194" y="1797725"/>
            <a:ext cx="1612454" cy="96613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Odd</a:t>
            </a:r>
          </a:p>
        </p:txBody>
      </p:sp>
      <p:sp>
        <p:nvSpPr>
          <p:cNvPr id="19" name="Rounded Rectangle 18"/>
          <p:cNvSpPr/>
          <p:nvPr/>
        </p:nvSpPr>
        <p:spPr>
          <a:xfrm>
            <a:off x="2771800" y="1785519"/>
            <a:ext cx="2207096" cy="966138"/>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Foot</a:t>
            </a:r>
          </a:p>
        </p:txBody>
      </p:sp>
      <p:sp>
        <p:nvSpPr>
          <p:cNvPr id="20" name="Rounded Rectangle 19"/>
          <p:cNvSpPr/>
          <p:nvPr/>
        </p:nvSpPr>
        <p:spPr>
          <a:xfrm>
            <a:off x="3776460" y="2972263"/>
            <a:ext cx="2207096" cy="96613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Translate</a:t>
            </a:r>
          </a:p>
        </p:txBody>
      </p:sp>
      <p:sp>
        <p:nvSpPr>
          <p:cNvPr id="22" name="Rounded Rectangle 21"/>
          <p:cNvSpPr/>
          <p:nvPr/>
        </p:nvSpPr>
        <p:spPr>
          <a:xfrm>
            <a:off x="49367" y="4260961"/>
            <a:ext cx="1930345" cy="966138"/>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Power</a:t>
            </a:r>
          </a:p>
        </p:txBody>
      </p:sp>
      <p:sp>
        <p:nvSpPr>
          <p:cNvPr id="23" name="Rounded Rectangle 22"/>
          <p:cNvSpPr/>
          <p:nvPr/>
        </p:nvSpPr>
        <p:spPr>
          <a:xfrm>
            <a:off x="301032" y="5604424"/>
            <a:ext cx="2207096" cy="96613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Take Away</a:t>
            </a:r>
          </a:p>
        </p:txBody>
      </p:sp>
      <p:sp>
        <p:nvSpPr>
          <p:cNvPr id="24" name="Rounded Rectangle 23"/>
          <p:cNvSpPr/>
          <p:nvPr/>
        </p:nvSpPr>
        <p:spPr>
          <a:xfrm>
            <a:off x="2430757" y="4346364"/>
            <a:ext cx="1493171" cy="96613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Root</a:t>
            </a:r>
          </a:p>
        </p:txBody>
      </p:sp>
      <p:sp>
        <p:nvSpPr>
          <p:cNvPr id="25" name="Rounded Rectangle 24"/>
          <p:cNvSpPr/>
          <p:nvPr/>
        </p:nvSpPr>
        <p:spPr>
          <a:xfrm>
            <a:off x="3059832" y="5622048"/>
            <a:ext cx="1800200" cy="966138"/>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Product</a:t>
            </a:r>
          </a:p>
        </p:txBody>
      </p:sp>
      <p:sp>
        <p:nvSpPr>
          <p:cNvPr id="26" name="Rounded Rectangle 25"/>
          <p:cNvSpPr/>
          <p:nvPr/>
        </p:nvSpPr>
        <p:spPr>
          <a:xfrm>
            <a:off x="4326868" y="4159007"/>
            <a:ext cx="1757300" cy="966138"/>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Share</a:t>
            </a:r>
          </a:p>
        </p:txBody>
      </p:sp>
      <p:sp>
        <p:nvSpPr>
          <p:cNvPr id="27" name="Rounded Rectangle 26"/>
          <p:cNvSpPr/>
          <p:nvPr/>
        </p:nvSpPr>
        <p:spPr>
          <a:xfrm>
            <a:off x="5818632" y="5654719"/>
            <a:ext cx="2207096" cy="96613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Volume</a:t>
            </a:r>
          </a:p>
        </p:txBody>
      </p:sp>
      <p:sp>
        <p:nvSpPr>
          <p:cNvPr id="28" name="Rounded Rectangle 27"/>
          <p:cNvSpPr/>
          <p:nvPr/>
        </p:nvSpPr>
        <p:spPr>
          <a:xfrm>
            <a:off x="6365019" y="2960046"/>
            <a:ext cx="1909775" cy="966138"/>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Prime</a:t>
            </a:r>
          </a:p>
        </p:txBody>
      </p:sp>
      <p:sp>
        <p:nvSpPr>
          <p:cNvPr id="29" name="Rounded Rectangle 28"/>
          <p:cNvSpPr/>
          <p:nvPr/>
        </p:nvSpPr>
        <p:spPr>
          <a:xfrm>
            <a:off x="6735434" y="4323473"/>
            <a:ext cx="2207096" cy="96613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Roughly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5501789"/>
      </p:ext>
    </p:extLst>
  </p:cSld>
  <p:clrMapOvr>
    <a:masterClrMapping/>
  </p:clrMapOvr>
  <mc:AlternateContent xmlns:mc="http://schemas.openxmlformats.org/markup-compatibility/2006" xmlns:p14="http://schemas.microsoft.com/office/powerpoint/2010/main">
    <mc:Choice Requires="p14">
      <p:transition spd="slow" p14:dur="2000" advTm="35542"/>
    </mc:Choice>
    <mc:Fallback xmlns="">
      <p:transition spd="slow" advTm="35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577850" y="692150"/>
            <a:ext cx="7416800"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GB" sz="4800" dirty="0">
                <a:solidFill>
                  <a:srgbClr val="000000"/>
                </a:solidFill>
                <a:latin typeface="Georgia" panose="02040502050405020303" pitchFamily="18" charset="0"/>
              </a:rPr>
              <a:t>What number is half of 6?</a:t>
            </a:r>
          </a:p>
          <a:p>
            <a:pPr fontAlgn="base">
              <a:spcBef>
                <a:spcPct val="50000"/>
              </a:spcBef>
              <a:spcAft>
                <a:spcPct val="0"/>
              </a:spcAft>
            </a:pPr>
            <a:endParaRPr lang="en-GB" sz="4800" dirty="0">
              <a:solidFill>
                <a:srgbClr val="000000"/>
              </a:solidFill>
              <a:latin typeface="Georgia" panose="02040502050405020303" pitchFamily="18" charset="0"/>
            </a:endParaRPr>
          </a:p>
          <a:p>
            <a:pPr fontAlgn="base">
              <a:spcBef>
                <a:spcPct val="50000"/>
              </a:spcBef>
              <a:spcAft>
                <a:spcPct val="0"/>
              </a:spcAft>
            </a:pPr>
            <a:r>
              <a:rPr lang="en-GB" sz="4800" dirty="0">
                <a:solidFill>
                  <a:srgbClr val="000000"/>
                </a:solidFill>
                <a:latin typeface="Georgia" panose="02040502050405020303" pitchFamily="18" charset="0"/>
              </a:rPr>
              <a:t>6 is half of what number?</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5877272"/>
            <a:ext cx="2808312" cy="752540"/>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02102521"/>
      </p:ext>
    </p:extLst>
  </p:cSld>
  <p:clrMapOvr>
    <a:masterClrMapping/>
  </p:clrMapOvr>
  <mc:AlternateContent xmlns:mc="http://schemas.openxmlformats.org/markup-compatibility/2006" xmlns:p14="http://schemas.microsoft.com/office/powerpoint/2010/main">
    <mc:Choice Requires="p14">
      <p:transition p14:dur="10" advTm="42714"/>
    </mc:Choice>
    <mc:Fallback xmlns="">
      <p:transition advTm="42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539750" y="692150"/>
            <a:ext cx="7416800"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GB" sz="4800" dirty="0">
                <a:solidFill>
                  <a:srgbClr val="000000"/>
                </a:solidFill>
                <a:latin typeface="Georgia" panose="02040502050405020303" pitchFamily="18" charset="0"/>
              </a:rPr>
              <a:t>What </a:t>
            </a:r>
            <a:r>
              <a:rPr lang="en-GB" sz="4800" dirty="0">
                <a:solidFill>
                  <a:srgbClr val="D12149"/>
                </a:solidFill>
                <a:latin typeface="Georgia" panose="02040502050405020303" pitchFamily="18" charset="0"/>
              </a:rPr>
              <a:t>number</a:t>
            </a:r>
            <a:r>
              <a:rPr lang="en-GB" sz="4800" dirty="0">
                <a:solidFill>
                  <a:srgbClr val="000000"/>
                </a:solidFill>
                <a:latin typeface="Georgia" panose="02040502050405020303" pitchFamily="18" charset="0"/>
              </a:rPr>
              <a:t> is </a:t>
            </a:r>
            <a:r>
              <a:rPr lang="en-GB" sz="4800" dirty="0">
                <a:solidFill>
                  <a:srgbClr val="D12149"/>
                </a:solidFill>
                <a:latin typeface="Georgia" panose="02040502050405020303" pitchFamily="18" charset="0"/>
              </a:rPr>
              <a:t>half</a:t>
            </a:r>
            <a:r>
              <a:rPr lang="en-GB" sz="4800" dirty="0">
                <a:solidFill>
                  <a:srgbClr val="000000"/>
                </a:solidFill>
                <a:latin typeface="Georgia" panose="02040502050405020303" pitchFamily="18" charset="0"/>
              </a:rPr>
              <a:t> of </a:t>
            </a:r>
            <a:r>
              <a:rPr lang="en-GB" sz="4800" dirty="0">
                <a:solidFill>
                  <a:srgbClr val="D12149"/>
                </a:solidFill>
                <a:latin typeface="Georgia" panose="02040502050405020303" pitchFamily="18" charset="0"/>
              </a:rPr>
              <a:t>6</a:t>
            </a:r>
            <a:r>
              <a:rPr lang="en-GB" sz="4800" dirty="0">
                <a:solidFill>
                  <a:srgbClr val="000000"/>
                </a:solidFill>
                <a:latin typeface="Georgia" panose="02040502050405020303" pitchFamily="18" charset="0"/>
              </a:rPr>
              <a:t>?</a:t>
            </a:r>
          </a:p>
          <a:p>
            <a:pPr fontAlgn="base">
              <a:spcBef>
                <a:spcPct val="50000"/>
              </a:spcBef>
              <a:spcAft>
                <a:spcPct val="0"/>
              </a:spcAft>
            </a:pPr>
            <a:endParaRPr lang="en-GB" sz="4800" dirty="0">
              <a:solidFill>
                <a:srgbClr val="000000"/>
              </a:solidFill>
              <a:latin typeface="Georgia" panose="02040502050405020303" pitchFamily="18" charset="0"/>
            </a:endParaRPr>
          </a:p>
          <a:p>
            <a:pPr fontAlgn="base">
              <a:spcBef>
                <a:spcPct val="50000"/>
              </a:spcBef>
              <a:spcAft>
                <a:spcPct val="0"/>
              </a:spcAft>
            </a:pPr>
            <a:r>
              <a:rPr lang="en-GB" sz="4800" dirty="0">
                <a:solidFill>
                  <a:srgbClr val="D12149"/>
                </a:solidFill>
                <a:latin typeface="Georgia" panose="02040502050405020303" pitchFamily="18" charset="0"/>
              </a:rPr>
              <a:t>6</a:t>
            </a:r>
            <a:r>
              <a:rPr lang="en-GB" sz="4800" dirty="0">
                <a:solidFill>
                  <a:srgbClr val="000000"/>
                </a:solidFill>
                <a:latin typeface="Georgia" panose="02040502050405020303" pitchFamily="18" charset="0"/>
              </a:rPr>
              <a:t> is </a:t>
            </a:r>
            <a:r>
              <a:rPr lang="en-GB" sz="4800" dirty="0">
                <a:solidFill>
                  <a:srgbClr val="D12149"/>
                </a:solidFill>
                <a:latin typeface="Georgia" panose="02040502050405020303" pitchFamily="18" charset="0"/>
              </a:rPr>
              <a:t>half</a:t>
            </a:r>
            <a:r>
              <a:rPr lang="en-GB" sz="4800" dirty="0">
                <a:solidFill>
                  <a:srgbClr val="FF6600"/>
                </a:solidFill>
                <a:latin typeface="Georgia" panose="02040502050405020303" pitchFamily="18" charset="0"/>
              </a:rPr>
              <a:t> </a:t>
            </a:r>
            <a:r>
              <a:rPr lang="en-GB" sz="4800" dirty="0">
                <a:solidFill>
                  <a:srgbClr val="000000"/>
                </a:solidFill>
                <a:latin typeface="Georgia" panose="02040502050405020303" pitchFamily="18" charset="0"/>
              </a:rPr>
              <a:t>of what </a:t>
            </a:r>
            <a:r>
              <a:rPr lang="en-GB" sz="4800" dirty="0">
                <a:solidFill>
                  <a:srgbClr val="D12149"/>
                </a:solidFill>
                <a:latin typeface="Georgia" panose="02040502050405020303" pitchFamily="18" charset="0"/>
              </a:rPr>
              <a:t>number</a:t>
            </a:r>
            <a:r>
              <a:rPr lang="en-GB" sz="4800" dirty="0">
                <a:solidFill>
                  <a:srgbClr val="000000"/>
                </a:solidFill>
                <a:latin typeface="Georgia" panose="02040502050405020303" pitchFamily="18" charset="0"/>
              </a:rPr>
              <a: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5877272"/>
            <a:ext cx="2808312" cy="75254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70235460"/>
      </p:ext>
    </p:extLst>
  </p:cSld>
  <p:clrMapOvr>
    <a:masterClrMapping/>
  </p:clrMapOvr>
  <mc:AlternateContent xmlns:mc="http://schemas.openxmlformats.org/markup-compatibility/2006" xmlns:p14="http://schemas.microsoft.com/office/powerpoint/2010/main">
    <mc:Choice Requires="p14">
      <p:transition p14:dur="10" advTm="16093"/>
    </mc:Choice>
    <mc:Fallback xmlns="">
      <p:transition advTm="16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0079" y="176539"/>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474007" y="218930"/>
            <a:ext cx="8285608" cy="923330"/>
          </a:xfrm>
          <a:prstGeom prst="rect">
            <a:avLst/>
          </a:prstGeom>
          <a:noFill/>
        </p:spPr>
        <p:txBody>
          <a:bodyPr wrap="square" rtlCol="0" anchor="ctr">
            <a:spAutoFit/>
          </a:bodyPr>
          <a:lstStyle/>
          <a:p>
            <a:pPr algn="ctr"/>
            <a:r>
              <a:rPr lang="en-GB" sz="5400" b="0" dirty="0">
                <a:solidFill>
                  <a:srgbClr val="F8F8F8"/>
                </a:solidFill>
                <a:latin typeface="Georgia" panose="02040502050405020303" pitchFamily="18" charset="0"/>
              </a:rPr>
              <a:t>Things </a:t>
            </a:r>
            <a:r>
              <a:rPr lang="en-GB" sz="5400" b="1" dirty="0">
                <a:solidFill>
                  <a:srgbClr val="F8F8F8"/>
                </a:solidFill>
                <a:latin typeface="Georgia" panose="02040502050405020303" pitchFamily="18" charset="0"/>
              </a:rPr>
              <a:t>NOT</a:t>
            </a:r>
            <a:r>
              <a:rPr lang="en-GB" sz="5400" b="0" dirty="0">
                <a:solidFill>
                  <a:srgbClr val="F8F8F8"/>
                </a:solidFill>
                <a:latin typeface="Georgia" panose="02040502050405020303" pitchFamily="18" charset="0"/>
              </a:rPr>
              <a:t> to say!</a:t>
            </a:r>
          </a:p>
        </p:txBody>
      </p:sp>
      <p:sp>
        <p:nvSpPr>
          <p:cNvPr id="5" name="TextBox 4"/>
          <p:cNvSpPr txBox="1"/>
          <p:nvPr/>
        </p:nvSpPr>
        <p:spPr>
          <a:xfrm>
            <a:off x="215868" y="1472365"/>
            <a:ext cx="8679976" cy="2185214"/>
          </a:xfrm>
          <a:prstGeom prst="rect">
            <a:avLst/>
          </a:prstGeom>
          <a:noFill/>
        </p:spPr>
        <p:txBody>
          <a:bodyPr wrap="square" rtlCol="0">
            <a:spAutoFit/>
          </a:bodyPr>
          <a:lstStyle/>
          <a:p>
            <a:pPr algn="ctr"/>
            <a:r>
              <a:rPr lang="en-GB" sz="3600" dirty="0">
                <a:solidFill>
                  <a:srgbClr val="000000"/>
                </a:solidFill>
                <a:latin typeface="Georgia" panose="02040502050405020303" pitchFamily="18" charset="0"/>
              </a:rPr>
              <a:t>“Two minuses make a plus.”</a:t>
            </a:r>
          </a:p>
          <a:p>
            <a:pPr algn="ctr"/>
            <a:endParaRPr lang="en-GB" sz="3600" dirty="0">
              <a:solidFill>
                <a:srgbClr val="000000"/>
              </a:solidFill>
              <a:latin typeface="Georgia" panose="02040502050405020303" pitchFamily="18" charset="0"/>
            </a:endParaRPr>
          </a:p>
          <a:p>
            <a:pPr algn="ctr"/>
            <a:r>
              <a:rPr lang="en-GB" sz="3600" dirty="0">
                <a:solidFill>
                  <a:srgbClr val="000000"/>
                </a:solidFill>
                <a:latin typeface="Georgia" panose="02040502050405020303" pitchFamily="18" charset="0"/>
              </a:rPr>
              <a:t>…but – 3 – 4 = – 7!</a:t>
            </a:r>
          </a:p>
          <a:p>
            <a:pPr marL="432000" indent="-432000">
              <a:buClr>
                <a:srgbClr val="D12149"/>
              </a:buClr>
              <a:buFont typeface="Arial" panose="020B0604020202020204" pitchFamily="34" charset="0"/>
              <a:buChar char="•"/>
            </a:pPr>
            <a:endParaRPr lang="en-GB" sz="2800" dirty="0">
              <a:latin typeface="Georgia" panose="02040502050405020303" pitchFamily="18"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5877272"/>
            <a:ext cx="2808312" cy="752540"/>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21456394"/>
      </p:ext>
    </p:extLst>
  </p:cSld>
  <p:clrMapOvr>
    <a:masterClrMapping/>
  </p:clrMapOvr>
  <mc:AlternateContent xmlns:mc="http://schemas.openxmlformats.org/markup-compatibility/2006" xmlns:p14="http://schemas.microsoft.com/office/powerpoint/2010/main">
    <mc:Choice Requires="p14">
      <p:transition spd="slow" p14:dur="2000" advTm="41636"/>
    </mc:Choice>
    <mc:Fallback xmlns="">
      <p:transition spd="slow" advTm="41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0079" y="176539"/>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474007" y="218930"/>
            <a:ext cx="8285608" cy="923330"/>
          </a:xfrm>
          <a:prstGeom prst="rect">
            <a:avLst/>
          </a:prstGeom>
          <a:noFill/>
        </p:spPr>
        <p:txBody>
          <a:bodyPr wrap="square" rtlCol="0" anchor="ctr">
            <a:spAutoFit/>
          </a:bodyPr>
          <a:lstStyle/>
          <a:p>
            <a:pPr algn="ctr"/>
            <a:r>
              <a:rPr lang="en-GB" sz="5400" b="0" dirty="0">
                <a:solidFill>
                  <a:srgbClr val="F8F8F8"/>
                </a:solidFill>
                <a:latin typeface="Georgia" panose="02040502050405020303" pitchFamily="18" charset="0"/>
              </a:rPr>
              <a:t>Things </a:t>
            </a:r>
            <a:r>
              <a:rPr lang="en-GB" sz="5400" b="1" dirty="0">
                <a:solidFill>
                  <a:srgbClr val="F8F8F8"/>
                </a:solidFill>
                <a:latin typeface="Georgia" panose="02040502050405020303" pitchFamily="18" charset="0"/>
              </a:rPr>
              <a:t>NOT</a:t>
            </a:r>
            <a:r>
              <a:rPr lang="en-GB" sz="5400" b="0" dirty="0">
                <a:solidFill>
                  <a:srgbClr val="F8F8F8"/>
                </a:solidFill>
                <a:latin typeface="Georgia" panose="02040502050405020303" pitchFamily="18" charset="0"/>
              </a:rPr>
              <a:t> to say</a:t>
            </a:r>
          </a:p>
        </p:txBody>
      </p:sp>
      <p:sp>
        <p:nvSpPr>
          <p:cNvPr id="5" name="TextBox 4"/>
          <p:cNvSpPr txBox="1"/>
          <p:nvPr/>
        </p:nvSpPr>
        <p:spPr>
          <a:xfrm>
            <a:off x="215868" y="1472365"/>
            <a:ext cx="8679976" cy="2185214"/>
          </a:xfrm>
          <a:prstGeom prst="rect">
            <a:avLst/>
          </a:prstGeom>
          <a:noFill/>
        </p:spPr>
        <p:txBody>
          <a:bodyPr wrap="square" rtlCol="0">
            <a:spAutoFit/>
          </a:bodyPr>
          <a:lstStyle/>
          <a:p>
            <a:pPr algn="ctr"/>
            <a:r>
              <a:rPr lang="en-GB" sz="3600" dirty="0">
                <a:solidFill>
                  <a:srgbClr val="000000"/>
                </a:solidFill>
                <a:latin typeface="Georgia" panose="02040502050405020303" pitchFamily="18" charset="0"/>
              </a:rPr>
              <a:t>“To multiply by 10, just add a zero.”</a:t>
            </a:r>
          </a:p>
          <a:p>
            <a:pPr algn="ctr"/>
            <a:endParaRPr lang="en-GB" sz="3600" dirty="0">
              <a:solidFill>
                <a:srgbClr val="000000"/>
              </a:solidFill>
              <a:latin typeface="Georgia" panose="02040502050405020303" pitchFamily="18" charset="0"/>
            </a:endParaRPr>
          </a:p>
          <a:p>
            <a:pPr algn="ctr"/>
            <a:r>
              <a:rPr lang="en-GB" sz="3600" dirty="0">
                <a:solidFill>
                  <a:srgbClr val="000000"/>
                </a:solidFill>
                <a:latin typeface="Georgia" panose="02040502050405020303" pitchFamily="18" charset="0"/>
              </a:rPr>
              <a:t>…but 3.4 × 10= 34 (not 3.40)!</a:t>
            </a:r>
          </a:p>
          <a:p>
            <a:pPr marL="432000" indent="-432000">
              <a:buClr>
                <a:srgbClr val="D12149"/>
              </a:buClr>
              <a:buFont typeface="Arial" panose="020B0604020202020204" pitchFamily="34" charset="0"/>
              <a:buChar char="•"/>
            </a:pPr>
            <a:endParaRPr lang="en-GB" sz="2800" dirty="0">
              <a:latin typeface="Georgia" panose="02040502050405020303" pitchFamily="18"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5877272"/>
            <a:ext cx="2808312" cy="752540"/>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41297797"/>
      </p:ext>
    </p:extLst>
  </p:cSld>
  <p:clrMapOvr>
    <a:masterClrMapping/>
  </p:clrMapOvr>
  <mc:AlternateContent xmlns:mc="http://schemas.openxmlformats.org/markup-compatibility/2006" xmlns:p14="http://schemas.microsoft.com/office/powerpoint/2010/main">
    <mc:Choice Requires="p14">
      <p:transition spd="slow" p14:dur="2000" advTm="18582"/>
    </mc:Choice>
    <mc:Fallback xmlns="">
      <p:transition spd="slow" advTm="18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lstStyle/>
          <a:p>
            <a:r>
              <a:rPr lang="en-GB" dirty="0"/>
              <a:t>Starter – What Maths do you see?</a:t>
            </a:r>
          </a:p>
        </p:txBody>
      </p:sp>
      <p:pic>
        <p:nvPicPr>
          <p:cNvPr id="5" name="Content Placeholder 4"/>
          <p:cNvPicPr>
            <a:picLocks noGrp="1" noChangeAspect="1"/>
          </p:cNvPicPr>
          <p:nvPr>
            <p:ph idx="1"/>
          </p:nvPr>
        </p:nvPicPr>
        <p:blipFill>
          <a:blip r:embed="rId2"/>
          <a:stretch>
            <a:fillRect/>
          </a:stretch>
        </p:blipFill>
        <p:spPr>
          <a:xfrm>
            <a:off x="0" y="932793"/>
            <a:ext cx="9144000" cy="6052770"/>
          </a:xfrm>
          <a:prstGeom prst="rect">
            <a:avLst/>
          </a:prstGeom>
        </p:spPr>
      </p:pic>
      <p:sp>
        <p:nvSpPr>
          <p:cNvPr id="4" name="Footer Placeholder 3"/>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1810737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0079" y="176539"/>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474007" y="218930"/>
            <a:ext cx="8285608" cy="923330"/>
          </a:xfrm>
          <a:prstGeom prst="rect">
            <a:avLst/>
          </a:prstGeom>
          <a:noFill/>
        </p:spPr>
        <p:txBody>
          <a:bodyPr wrap="square" rtlCol="0" anchor="ctr">
            <a:spAutoFit/>
          </a:bodyPr>
          <a:lstStyle/>
          <a:p>
            <a:pPr algn="ctr"/>
            <a:r>
              <a:rPr lang="en-GB" sz="5400" b="0" dirty="0">
                <a:solidFill>
                  <a:srgbClr val="F8F8F8"/>
                </a:solidFill>
                <a:latin typeface="Georgia" panose="02040502050405020303" pitchFamily="18" charset="0"/>
              </a:rPr>
              <a:t>Things </a:t>
            </a:r>
            <a:r>
              <a:rPr lang="en-GB" sz="5400" b="1" dirty="0">
                <a:solidFill>
                  <a:srgbClr val="F8F8F8"/>
                </a:solidFill>
                <a:latin typeface="Georgia" panose="02040502050405020303" pitchFamily="18" charset="0"/>
              </a:rPr>
              <a:t>NOT</a:t>
            </a:r>
            <a:r>
              <a:rPr lang="en-GB" sz="5400" b="0" dirty="0">
                <a:solidFill>
                  <a:srgbClr val="F8F8F8"/>
                </a:solidFill>
                <a:latin typeface="Georgia" panose="02040502050405020303" pitchFamily="18" charset="0"/>
              </a:rPr>
              <a:t> to say</a:t>
            </a:r>
          </a:p>
        </p:txBody>
      </p:sp>
      <mc:AlternateContent xmlns:mc="http://schemas.openxmlformats.org/markup-compatibility/2006" xmlns:a14="http://schemas.microsoft.com/office/drawing/2010/main">
        <mc:Choice Requires="a14">
          <p:sp>
            <p:nvSpPr>
              <p:cNvPr id="5" name="TextBox 4"/>
              <p:cNvSpPr txBox="1"/>
              <p:nvPr/>
            </p:nvSpPr>
            <p:spPr>
              <a:xfrm>
                <a:off x="215868" y="1472365"/>
                <a:ext cx="8679976" cy="2797304"/>
              </a:xfrm>
              <a:prstGeom prst="rect">
                <a:avLst/>
              </a:prstGeom>
              <a:noFill/>
            </p:spPr>
            <p:txBody>
              <a:bodyPr wrap="square" rtlCol="0">
                <a:spAutoFit/>
              </a:bodyPr>
              <a:lstStyle/>
              <a:p>
                <a:pPr algn="ctr"/>
                <a:r>
                  <a:rPr lang="en-GB" sz="3600" dirty="0">
                    <a:solidFill>
                      <a:srgbClr val="000000"/>
                    </a:solidFill>
                    <a:latin typeface="Georgia" panose="02040502050405020303" pitchFamily="18" charset="0"/>
                  </a:rPr>
                  <a:t>“A fraction stays the same if you do the same to the top and bottom.”</a:t>
                </a:r>
              </a:p>
              <a:p>
                <a:pPr algn="ctr"/>
                <a:endParaRPr lang="en-GB" sz="3600" dirty="0">
                  <a:solidFill>
                    <a:srgbClr val="000000"/>
                  </a:solidFill>
                  <a:latin typeface="Georgia" panose="02040502050405020303" pitchFamily="18" charset="0"/>
                </a:endParaRPr>
              </a:p>
              <a:p>
                <a:pPr algn="ctr"/>
                <a:r>
                  <a:rPr lang="en-GB" sz="3600" dirty="0">
                    <a:solidFill>
                      <a:srgbClr val="000000"/>
                    </a:solidFill>
                    <a:latin typeface="Georgia" panose="02040502050405020303" pitchFamily="18" charset="0"/>
                  </a:rPr>
                  <a:t>…but </a:t>
                </a:r>
                <a14:m>
                  <m:oMath xmlns:m="http://schemas.openxmlformats.org/officeDocument/2006/math">
                    <m:f>
                      <m:fPr>
                        <m:ctrlPr>
                          <a:rPr lang="en-GB" sz="4800" i="1" smtClean="0">
                            <a:solidFill>
                              <a:srgbClr val="000000"/>
                            </a:solidFill>
                            <a:latin typeface="Cambria Math" panose="02040503050406030204" pitchFamily="18" charset="0"/>
                          </a:rPr>
                        </m:ctrlPr>
                      </m:fPr>
                      <m:num>
                        <m:r>
                          <a:rPr lang="en-GB" sz="4800" b="0" i="1" smtClean="0">
                            <a:solidFill>
                              <a:srgbClr val="000000"/>
                            </a:solidFill>
                            <a:latin typeface="Cambria Math" panose="02040503050406030204" pitchFamily="18" charset="0"/>
                          </a:rPr>
                          <m:t>1</m:t>
                        </m:r>
                      </m:num>
                      <m:den>
                        <m:r>
                          <a:rPr lang="en-GB" sz="4800" b="0" i="1" smtClean="0">
                            <a:solidFill>
                              <a:srgbClr val="000000"/>
                            </a:solidFill>
                            <a:latin typeface="Cambria Math" panose="02040503050406030204" pitchFamily="18" charset="0"/>
                          </a:rPr>
                          <m:t>2</m:t>
                        </m:r>
                      </m:den>
                    </m:f>
                  </m:oMath>
                </a14:m>
                <a:r>
                  <a:rPr lang="en-GB" sz="2800" dirty="0">
                    <a:latin typeface="Georgia" panose="02040502050405020303" pitchFamily="18" charset="0"/>
                  </a:rPr>
                  <a:t>         ≠ </a:t>
                </a:r>
                <a14:m>
                  <m:oMath xmlns:m="http://schemas.openxmlformats.org/officeDocument/2006/math">
                    <m:f>
                      <m:fPr>
                        <m:ctrlPr>
                          <a:rPr lang="en-GB" sz="4800" i="1">
                            <a:solidFill>
                              <a:srgbClr val="000000"/>
                            </a:solidFill>
                            <a:latin typeface="Cambria Math" panose="02040503050406030204" pitchFamily="18" charset="0"/>
                          </a:rPr>
                        </m:ctrlPr>
                      </m:fPr>
                      <m:num>
                        <m:r>
                          <a:rPr lang="en-GB" sz="4800" b="0" i="1" smtClean="0">
                            <a:solidFill>
                              <a:srgbClr val="000000"/>
                            </a:solidFill>
                            <a:latin typeface="Cambria Math" panose="02040503050406030204" pitchFamily="18" charset="0"/>
                          </a:rPr>
                          <m:t>2</m:t>
                        </m:r>
                      </m:num>
                      <m:den>
                        <m:r>
                          <a:rPr lang="en-GB" sz="4800" b="0" i="1" smtClean="0">
                            <a:solidFill>
                              <a:srgbClr val="000000"/>
                            </a:solidFill>
                            <a:latin typeface="Cambria Math" panose="02040503050406030204" pitchFamily="18" charset="0"/>
                          </a:rPr>
                          <m:t>3</m:t>
                        </m:r>
                      </m:den>
                    </m:f>
                  </m:oMath>
                </a14:m>
                <a:r>
                  <a:rPr lang="en-GB" sz="2800" dirty="0">
                    <a:solidFill>
                      <a:prstClr val="black"/>
                    </a:solidFill>
                    <a:latin typeface="Georgia" panose="02040502050405020303" pitchFamily="18" charset="0"/>
                  </a:rPr>
                  <a:t> </a:t>
                </a:r>
                <a:endParaRPr lang="en-GB" sz="2800" dirty="0">
                  <a:latin typeface="Georgia" panose="02040502050405020303"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15868" y="1472365"/>
                <a:ext cx="8679976" cy="2797304"/>
              </a:xfrm>
              <a:prstGeom prst="rect">
                <a:avLst/>
              </a:prstGeom>
              <a:blipFill>
                <a:blip r:embed="rId6"/>
                <a:stretch>
                  <a:fillRect t="-3493" b="-218"/>
                </a:stretch>
              </a:blipFill>
            </p:spPr>
            <p:txBody>
              <a:bodyPr/>
              <a:lstStyle/>
              <a:p>
                <a:r>
                  <a:rPr lang="en-GB">
                    <a:noFill/>
                  </a:rPr>
                  <a:t> </a:t>
                </a:r>
              </a:p>
            </p:txBody>
          </p:sp>
        </mc:Fallback>
      </mc:AlternateContent>
      <p:sp>
        <p:nvSpPr>
          <p:cNvPr id="6" name="TextBox 5"/>
          <p:cNvSpPr txBox="1"/>
          <p:nvPr/>
        </p:nvSpPr>
        <p:spPr>
          <a:xfrm>
            <a:off x="4555856" y="2824726"/>
            <a:ext cx="896645" cy="646331"/>
          </a:xfrm>
          <a:prstGeom prst="rect">
            <a:avLst/>
          </a:prstGeom>
          <a:noFill/>
        </p:spPr>
        <p:txBody>
          <a:bodyPr wrap="square" rtlCol="0">
            <a:spAutoFit/>
          </a:bodyPr>
          <a:lstStyle/>
          <a:p>
            <a:pPr algn="ctr"/>
            <a:r>
              <a:rPr lang="en-GB" sz="3600" dirty="0">
                <a:solidFill>
                  <a:srgbClr val="C00000"/>
                </a:solidFill>
                <a:latin typeface="Georgia" panose="02040502050405020303" pitchFamily="18" charset="0"/>
              </a:rPr>
              <a:t>+ 1</a:t>
            </a:r>
            <a:endParaRPr lang="en-GB" sz="2800" dirty="0">
              <a:solidFill>
                <a:srgbClr val="C00000"/>
              </a:solidFill>
              <a:latin typeface="Georgia" panose="02040502050405020303" pitchFamily="18" charset="0"/>
            </a:endParaRPr>
          </a:p>
        </p:txBody>
      </p:sp>
      <p:sp>
        <p:nvSpPr>
          <p:cNvPr id="7" name="TextBox 6"/>
          <p:cNvSpPr txBox="1"/>
          <p:nvPr/>
        </p:nvSpPr>
        <p:spPr>
          <a:xfrm>
            <a:off x="4555855" y="3911052"/>
            <a:ext cx="896645" cy="646331"/>
          </a:xfrm>
          <a:prstGeom prst="rect">
            <a:avLst/>
          </a:prstGeom>
          <a:noFill/>
        </p:spPr>
        <p:txBody>
          <a:bodyPr wrap="square" rtlCol="0">
            <a:spAutoFit/>
          </a:bodyPr>
          <a:lstStyle/>
          <a:p>
            <a:pPr algn="ctr"/>
            <a:r>
              <a:rPr lang="en-GB" sz="3600" dirty="0">
                <a:solidFill>
                  <a:srgbClr val="C00000"/>
                </a:solidFill>
                <a:latin typeface="Georgia" panose="02040502050405020303" pitchFamily="18" charset="0"/>
              </a:rPr>
              <a:t>+ 1</a:t>
            </a:r>
            <a:endParaRPr lang="en-GB" sz="2800" dirty="0">
              <a:solidFill>
                <a:srgbClr val="C00000"/>
              </a:solidFill>
              <a:latin typeface="Georgia" panose="02040502050405020303" pitchFamily="18" charset="0"/>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5877272"/>
            <a:ext cx="2808312" cy="752540"/>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64272003"/>
      </p:ext>
    </p:extLst>
  </p:cSld>
  <p:clrMapOvr>
    <a:masterClrMapping/>
  </p:clrMapOvr>
  <mc:AlternateContent xmlns:mc="http://schemas.openxmlformats.org/markup-compatibility/2006" xmlns:p14="http://schemas.microsoft.com/office/powerpoint/2010/main">
    <mc:Choice Requires="p14">
      <p:transition spd="slow" p14:dur="2000" advTm="34405"/>
    </mc:Choice>
    <mc:Fallback xmlns="">
      <p:transition spd="slow" advTm="34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0079" y="176539"/>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474007" y="218930"/>
            <a:ext cx="8285608" cy="923330"/>
          </a:xfrm>
          <a:prstGeom prst="rect">
            <a:avLst/>
          </a:prstGeom>
          <a:noFill/>
        </p:spPr>
        <p:txBody>
          <a:bodyPr wrap="square" rtlCol="0" anchor="ctr">
            <a:spAutoFit/>
          </a:bodyPr>
          <a:lstStyle/>
          <a:p>
            <a:pPr algn="ctr"/>
            <a:r>
              <a:rPr lang="en-GB" sz="5400" b="0" dirty="0">
                <a:solidFill>
                  <a:srgbClr val="F8F8F8"/>
                </a:solidFill>
                <a:latin typeface="Georgia" panose="02040502050405020303" pitchFamily="18" charset="0"/>
              </a:rPr>
              <a:t>Expectations</a:t>
            </a:r>
          </a:p>
        </p:txBody>
      </p:sp>
      <p:sp>
        <p:nvSpPr>
          <p:cNvPr id="5" name="TextBox 4"/>
          <p:cNvSpPr txBox="1"/>
          <p:nvPr/>
        </p:nvSpPr>
        <p:spPr>
          <a:xfrm>
            <a:off x="276823" y="1534315"/>
            <a:ext cx="8679976" cy="4401205"/>
          </a:xfrm>
          <a:prstGeom prst="rect">
            <a:avLst/>
          </a:prstGeom>
          <a:noFill/>
        </p:spPr>
        <p:txBody>
          <a:bodyPr wrap="square" rtlCol="0">
            <a:spAutoFit/>
          </a:bodyPr>
          <a:lstStyle/>
          <a:p>
            <a:pPr marL="457200" indent="-457200">
              <a:buFont typeface="Arial" panose="020B0604020202020204" pitchFamily="34" charset="0"/>
              <a:buChar char="•"/>
            </a:pPr>
            <a:r>
              <a:rPr lang="en-GB" sz="3600" dirty="0">
                <a:solidFill>
                  <a:srgbClr val="000000"/>
                </a:solidFill>
                <a:latin typeface="Georgia" panose="02040502050405020303" pitchFamily="18" charset="0"/>
              </a:rPr>
              <a:t>Model</a:t>
            </a:r>
          </a:p>
          <a:p>
            <a:pPr marL="457200" indent="-457200">
              <a:buFont typeface="Arial" panose="020B0604020202020204" pitchFamily="34" charset="0"/>
              <a:buChar char="•"/>
            </a:pPr>
            <a:r>
              <a:rPr lang="en-GB" sz="3600" dirty="0">
                <a:solidFill>
                  <a:srgbClr val="000000"/>
                </a:solidFill>
                <a:latin typeface="Georgia" panose="02040502050405020303" pitchFamily="18" charset="0"/>
              </a:rPr>
              <a:t>Pupils use correct mathematical vocabulary at all times</a:t>
            </a:r>
          </a:p>
          <a:p>
            <a:pPr marL="457200" indent="-457200">
              <a:buFont typeface="Arial" panose="020B0604020202020204" pitchFamily="34" charset="0"/>
              <a:buChar char="•"/>
            </a:pPr>
            <a:r>
              <a:rPr lang="en-GB" sz="3600" dirty="0">
                <a:solidFill>
                  <a:srgbClr val="000000"/>
                </a:solidFill>
                <a:latin typeface="Georgia" panose="02040502050405020303" pitchFamily="18" charset="0"/>
              </a:rPr>
              <a:t>Pupils speak in full sentences</a:t>
            </a:r>
          </a:p>
          <a:p>
            <a:pPr marL="457200" indent="-457200">
              <a:buFont typeface="Arial" panose="020B0604020202020204" pitchFamily="34" charset="0"/>
              <a:buChar char="•"/>
            </a:pPr>
            <a:r>
              <a:rPr lang="en-GB" sz="3600" dirty="0">
                <a:solidFill>
                  <a:srgbClr val="000000"/>
                </a:solidFill>
                <a:latin typeface="Georgia" panose="02040502050405020303" pitchFamily="18" charset="0"/>
              </a:rPr>
              <a:t>Pupils engage in mathematical talk</a:t>
            </a:r>
          </a:p>
          <a:p>
            <a:pPr marL="457200" indent="-457200">
              <a:buFont typeface="Arial" panose="020B0604020202020204" pitchFamily="34" charset="0"/>
              <a:buChar char="•"/>
            </a:pPr>
            <a:r>
              <a:rPr lang="en-GB" sz="3600" dirty="0">
                <a:solidFill>
                  <a:srgbClr val="000000"/>
                </a:solidFill>
                <a:latin typeface="Georgia" panose="02040502050405020303" pitchFamily="18" charset="0"/>
              </a:rPr>
              <a:t>Pupils look for patterns, make conjectures </a:t>
            </a:r>
          </a:p>
          <a:p>
            <a:pPr marL="432000" indent="-432000">
              <a:buClr>
                <a:srgbClr val="D12149"/>
              </a:buClr>
              <a:buFont typeface="Arial" panose="020B0604020202020204" pitchFamily="34" charset="0"/>
              <a:buChar char="•"/>
            </a:pPr>
            <a:endParaRPr lang="en-GB" sz="2800" dirty="0">
              <a:latin typeface="Georgia" panose="02040502050405020303" pitchFamily="18"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5877272"/>
            <a:ext cx="2808312" cy="752540"/>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12219839"/>
      </p:ext>
    </p:extLst>
  </p:cSld>
  <p:clrMapOvr>
    <a:masterClrMapping/>
  </p:clrMapOvr>
  <mc:AlternateContent xmlns:mc="http://schemas.openxmlformats.org/markup-compatibility/2006" xmlns:p14="http://schemas.microsoft.com/office/powerpoint/2010/main">
    <mc:Choice Requires="p14">
      <p:transition spd="slow" p14:dur="2000" advTm="54520"/>
    </mc:Choice>
    <mc:Fallback xmlns="">
      <p:transition spd="slow" advTm="54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0079" y="176539"/>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474007" y="218930"/>
            <a:ext cx="8285608" cy="923330"/>
          </a:xfrm>
          <a:prstGeom prst="rect">
            <a:avLst/>
          </a:prstGeom>
          <a:noFill/>
        </p:spPr>
        <p:txBody>
          <a:bodyPr wrap="square" rtlCol="0" anchor="ctr">
            <a:spAutoFit/>
          </a:bodyPr>
          <a:lstStyle/>
          <a:p>
            <a:pPr algn="ctr"/>
            <a:r>
              <a:rPr lang="en-GB" sz="5400" b="0" dirty="0">
                <a:solidFill>
                  <a:srgbClr val="F8F8F8"/>
                </a:solidFill>
                <a:latin typeface="Georgia" panose="02040502050405020303" pitchFamily="18" charset="0"/>
              </a:rPr>
              <a:t>Ways of developing talk</a:t>
            </a:r>
          </a:p>
        </p:txBody>
      </p:sp>
      <p:sp>
        <p:nvSpPr>
          <p:cNvPr id="5" name="TextBox 4"/>
          <p:cNvSpPr txBox="1"/>
          <p:nvPr/>
        </p:nvSpPr>
        <p:spPr>
          <a:xfrm>
            <a:off x="215868" y="1472365"/>
            <a:ext cx="8679976" cy="3847207"/>
          </a:xfrm>
          <a:prstGeom prst="rect">
            <a:avLst/>
          </a:prstGeom>
          <a:noFill/>
        </p:spPr>
        <p:txBody>
          <a:bodyPr wrap="square" rtlCol="0">
            <a:spAutoFit/>
          </a:bodyPr>
          <a:lstStyle/>
          <a:p>
            <a:pPr marL="457200" indent="-457200">
              <a:buFont typeface="Arial" panose="020B0604020202020204" pitchFamily="34" charset="0"/>
              <a:buChar char="•"/>
            </a:pPr>
            <a:r>
              <a:rPr lang="en-GB" sz="3600" dirty="0">
                <a:solidFill>
                  <a:srgbClr val="000000"/>
                </a:solidFill>
                <a:latin typeface="Georgia" panose="02040502050405020303" pitchFamily="18" charset="0"/>
              </a:rPr>
              <a:t>Talk partners</a:t>
            </a:r>
          </a:p>
          <a:p>
            <a:pPr marL="457200" indent="-457200">
              <a:buFont typeface="Arial" panose="020B0604020202020204" pitchFamily="34" charset="0"/>
              <a:buChar char="•"/>
            </a:pPr>
            <a:r>
              <a:rPr lang="en-GB" sz="3600" dirty="0">
                <a:solidFill>
                  <a:srgbClr val="000000"/>
                </a:solidFill>
                <a:latin typeface="Georgia" panose="02040502050405020303" pitchFamily="18" charset="0"/>
              </a:rPr>
              <a:t>Think, pair, share</a:t>
            </a:r>
          </a:p>
          <a:p>
            <a:pPr marL="457200" indent="-457200">
              <a:buFont typeface="Arial" panose="020B0604020202020204" pitchFamily="34" charset="0"/>
              <a:buChar char="•"/>
            </a:pPr>
            <a:r>
              <a:rPr lang="en-GB" sz="3600" dirty="0">
                <a:solidFill>
                  <a:srgbClr val="000000"/>
                </a:solidFill>
                <a:latin typeface="Georgia" panose="02040502050405020303" pitchFamily="18" charset="0"/>
              </a:rPr>
              <a:t>Clear rules and ‘Ready to share’ signal</a:t>
            </a:r>
          </a:p>
          <a:p>
            <a:pPr marL="457200" indent="-457200">
              <a:buFont typeface="Arial" panose="020B0604020202020204" pitchFamily="34" charset="0"/>
              <a:buChar char="•"/>
            </a:pPr>
            <a:r>
              <a:rPr lang="en-GB" sz="3600" dirty="0">
                <a:solidFill>
                  <a:srgbClr val="000000"/>
                </a:solidFill>
                <a:latin typeface="Georgia" panose="02040502050405020303" pitchFamily="18" charset="0"/>
              </a:rPr>
              <a:t>Building on answers – “Why did. . .?” “How else. . ?” “What if you. . .?”</a:t>
            </a:r>
          </a:p>
          <a:p>
            <a:pPr marL="457200" indent="-457200">
              <a:buFont typeface="Arial" panose="020B0604020202020204" pitchFamily="34" charset="0"/>
              <a:buChar char="•"/>
            </a:pPr>
            <a:r>
              <a:rPr lang="en-GB" sz="3600" dirty="0">
                <a:solidFill>
                  <a:srgbClr val="000000"/>
                </a:solidFill>
                <a:latin typeface="Georgia" panose="02040502050405020303" pitchFamily="18" charset="0"/>
              </a:rPr>
              <a:t>Make sure “talk tasks” are accessible</a:t>
            </a:r>
          </a:p>
          <a:p>
            <a:pPr marL="432000" indent="-432000">
              <a:buClr>
                <a:srgbClr val="D12149"/>
              </a:buClr>
              <a:buFont typeface="Arial" panose="020B0604020202020204" pitchFamily="34" charset="0"/>
              <a:buChar char="•"/>
            </a:pPr>
            <a:endParaRPr lang="en-GB" sz="2800" dirty="0">
              <a:latin typeface="Georgia" panose="02040502050405020303"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33127674"/>
      </p:ext>
    </p:extLst>
  </p:cSld>
  <p:clrMapOvr>
    <a:masterClrMapping/>
  </p:clrMapOvr>
  <mc:AlternateContent xmlns:mc="http://schemas.openxmlformats.org/markup-compatibility/2006" xmlns:p14="http://schemas.microsoft.com/office/powerpoint/2010/main">
    <mc:Choice Requires="p14">
      <p:transition spd="slow" p14:dur="2000" advTm="73008"/>
    </mc:Choice>
    <mc:Fallback xmlns="">
      <p:transition spd="slow" advTm="7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doscience.co.uk/pictures/maths005.JPG"/>
          <p:cNvPicPr>
            <a:picLocks noChangeAspect="1" noChangeArrowheads="1"/>
          </p:cNvPicPr>
          <p:nvPr/>
        </p:nvPicPr>
        <p:blipFill rotWithShape="1">
          <a:blip r:embed="rId6">
            <a:extLst>
              <a:ext uri="{28A0092B-C50C-407E-A947-70E740481C1C}">
                <a14:useLocalDpi xmlns:a14="http://schemas.microsoft.com/office/drawing/2010/main" val="0"/>
              </a:ext>
            </a:extLst>
          </a:blip>
          <a:srcRect t="7828"/>
          <a:stretch/>
        </p:blipFill>
        <p:spPr bwMode="auto">
          <a:xfrm>
            <a:off x="0" y="-1"/>
            <a:ext cx="9144000" cy="687809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48928" y="332656"/>
            <a:ext cx="8424936" cy="1008112"/>
          </a:xfrm>
          <a:prstGeom prst="round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p:nvSpPr>
        <p:spPr>
          <a:xfrm>
            <a:off x="462856" y="332656"/>
            <a:ext cx="8285608" cy="923330"/>
          </a:xfrm>
          <a:prstGeom prst="rect">
            <a:avLst/>
          </a:prstGeom>
          <a:noFill/>
        </p:spPr>
        <p:txBody>
          <a:bodyPr wrap="square" rtlCol="0" anchor="ctr">
            <a:spAutoFit/>
          </a:bodyPr>
          <a:lstStyle/>
          <a:p>
            <a:pPr algn="ctr"/>
            <a:r>
              <a:rPr lang="en-GB" sz="5400" b="1" dirty="0">
                <a:solidFill>
                  <a:srgbClr val="D12149"/>
                </a:solidFill>
                <a:latin typeface="Georgia" panose="02040502050405020303" pitchFamily="18" charset="0"/>
              </a:rPr>
              <a:t>Count the Dots </a:t>
            </a:r>
            <a:endParaRPr lang="en-GB" sz="5400" dirty="0">
              <a:solidFill>
                <a:srgbClr val="D12149"/>
              </a:solidFill>
              <a:latin typeface="Georgia" panose="02040502050405020303" pitchFamily="18" charset="0"/>
            </a:endParaRPr>
          </a:p>
        </p:txBody>
      </p:sp>
      <p:sp>
        <p:nvSpPr>
          <p:cNvPr id="5" name="Rounded Rectangle 4"/>
          <p:cNvSpPr/>
          <p:nvPr/>
        </p:nvSpPr>
        <p:spPr>
          <a:xfrm>
            <a:off x="432327" y="1430215"/>
            <a:ext cx="8176130" cy="48791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77200" y="2236330"/>
            <a:ext cx="7398868" cy="3547872"/>
          </a:xfrm>
          <a:prstGeom prst="rect">
            <a:avLst/>
          </a:prstGeom>
          <a:solidFill>
            <a:scrgbClr r="0" g="0" b="0">
              <a:alpha val="0"/>
            </a:scrgbClr>
          </a:solidFill>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84707881"/>
      </p:ext>
    </p:extLst>
  </p:cSld>
  <p:clrMapOvr>
    <a:masterClrMapping/>
  </p:clrMapOvr>
  <mc:AlternateContent xmlns:mc="http://schemas.openxmlformats.org/markup-compatibility/2006" xmlns:p14="http://schemas.microsoft.com/office/powerpoint/2010/main">
    <mc:Choice Requires="p14">
      <p:transition spd="slow" p14:dur="2000" advTm="32521"/>
    </mc:Choice>
    <mc:Fallback xmlns="">
      <p:transition spd="slow" advTm="3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Maths Mastery?</a:t>
            </a:r>
          </a:p>
        </p:txBody>
      </p:sp>
      <p:pic>
        <p:nvPicPr>
          <p:cNvPr id="6" name="Content Placeholder 5"/>
          <p:cNvPicPr>
            <a:picLocks noGrp="1" noChangeAspect="1"/>
          </p:cNvPicPr>
          <p:nvPr>
            <p:ph sz="half" idx="1"/>
          </p:nvPr>
        </p:nvPicPr>
        <p:blipFill>
          <a:blip r:embed="rId2"/>
          <a:stretch>
            <a:fillRect/>
          </a:stretch>
        </p:blipFill>
        <p:spPr>
          <a:xfrm>
            <a:off x="628650" y="2599765"/>
            <a:ext cx="3961844" cy="2728585"/>
          </a:xfrm>
          <a:prstGeom prst="rect">
            <a:avLst/>
          </a:prstGeom>
        </p:spPr>
      </p:pic>
      <p:sp>
        <p:nvSpPr>
          <p:cNvPr id="4" name="Content Placeholder 3"/>
          <p:cNvSpPr>
            <a:spLocks noGrp="1"/>
          </p:cNvSpPr>
          <p:nvPr>
            <p:ph sz="half" idx="2"/>
          </p:nvPr>
        </p:nvSpPr>
        <p:spPr/>
        <p:txBody>
          <a:bodyPr/>
          <a:lstStyle/>
          <a:p>
            <a:r>
              <a:rPr lang="en-GB" dirty="0"/>
              <a:t>What are the features of Maths Mastery?</a:t>
            </a:r>
          </a:p>
          <a:p>
            <a:endParaRPr lang="en-GB" dirty="0"/>
          </a:p>
          <a:p>
            <a:r>
              <a:rPr lang="en-GB" dirty="0"/>
              <a:t>How does this look within a class lesson?</a:t>
            </a:r>
          </a:p>
        </p:txBody>
      </p:sp>
      <p:sp>
        <p:nvSpPr>
          <p:cNvPr id="5" name="Footer Placeholder 4"/>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3286992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Maths Mastery?</a:t>
            </a:r>
          </a:p>
        </p:txBody>
      </p:sp>
      <p:sp>
        <p:nvSpPr>
          <p:cNvPr id="3" name="Content Placeholder 2"/>
          <p:cNvSpPr>
            <a:spLocks noGrp="1"/>
          </p:cNvSpPr>
          <p:nvPr>
            <p:ph idx="1"/>
          </p:nvPr>
        </p:nvSpPr>
        <p:spPr/>
        <p:txBody>
          <a:bodyPr>
            <a:normAutofit fontScale="85000" lnSpcReduction="20000"/>
          </a:bodyPr>
          <a:lstStyle/>
          <a:p>
            <a:pPr lvl="0">
              <a:spcBef>
                <a:spcPts val="0"/>
              </a:spcBef>
              <a:buClr>
                <a:schemeClr val="dk1"/>
              </a:buClr>
              <a:buSzPts val="1800"/>
            </a:pPr>
            <a:r>
              <a:rPr lang="en-GB" dirty="0">
                <a:solidFill>
                  <a:schemeClr val="dk1"/>
                </a:solidFill>
                <a:latin typeface="Arial"/>
                <a:ea typeface="Arial"/>
                <a:cs typeface="Arial"/>
                <a:sym typeface="Arial"/>
              </a:rPr>
              <a:t>Mathematics mastery means:</a:t>
            </a:r>
          </a:p>
          <a:p>
            <a:pPr marL="342900" lvl="0" indent="-342900">
              <a:spcBef>
                <a:spcPts val="0"/>
              </a:spcBef>
              <a:buClr>
                <a:schemeClr val="dk1"/>
              </a:buClr>
              <a:buSzPts val="1800"/>
              <a:buFont typeface="+mj-lt"/>
              <a:buAutoNum type="arabicPeriod"/>
            </a:pPr>
            <a:endParaRPr lang="en-GB" dirty="0">
              <a:solidFill>
                <a:schemeClr val="dk1"/>
              </a:solidFill>
              <a:latin typeface="Arial"/>
              <a:ea typeface="Arial"/>
              <a:cs typeface="Arial"/>
              <a:sym typeface="Arial"/>
            </a:endParaRPr>
          </a:p>
          <a:p>
            <a:pPr marL="342900" lvl="0" indent="-342900">
              <a:spcBef>
                <a:spcPts val="0"/>
              </a:spcBef>
              <a:buClr>
                <a:schemeClr val="dk1"/>
              </a:buClr>
              <a:buSzPts val="1800"/>
              <a:buFont typeface="+mj-lt"/>
              <a:buAutoNum type="arabicPeriod"/>
            </a:pPr>
            <a:r>
              <a:rPr lang="en-GB" dirty="0">
                <a:solidFill>
                  <a:schemeClr val="dk1"/>
                </a:solidFill>
                <a:latin typeface="Arial"/>
                <a:ea typeface="Arial"/>
                <a:cs typeface="Arial"/>
                <a:sym typeface="Arial"/>
              </a:rPr>
              <a:t>Procedural fluency and a deep understanding of maths concepts</a:t>
            </a:r>
            <a:endParaRPr lang="en-GB" dirty="0"/>
          </a:p>
          <a:p>
            <a:pPr marL="457200" lvl="0" indent="-342900">
              <a:spcBef>
                <a:spcPts val="0"/>
              </a:spcBef>
              <a:buClr>
                <a:schemeClr val="dk1"/>
              </a:buClr>
              <a:buSzPts val="1800"/>
              <a:buFont typeface="+mj-lt"/>
              <a:buAutoNum type="arabicPeriod"/>
            </a:pPr>
            <a:endParaRPr lang="en-GB" dirty="0">
              <a:solidFill>
                <a:schemeClr val="dk1"/>
              </a:solidFill>
              <a:latin typeface="Arial"/>
              <a:ea typeface="Arial"/>
              <a:cs typeface="Arial"/>
              <a:sym typeface="Arial"/>
            </a:endParaRPr>
          </a:p>
          <a:p>
            <a:pPr marL="342900" lvl="0" indent="-342900">
              <a:spcBef>
                <a:spcPts val="0"/>
              </a:spcBef>
              <a:buClr>
                <a:schemeClr val="dk1"/>
              </a:buClr>
              <a:buSzPts val="1800"/>
              <a:buFont typeface="+mj-lt"/>
              <a:buAutoNum type="arabicPeriod"/>
            </a:pPr>
            <a:r>
              <a:rPr lang="en-GB" dirty="0">
                <a:solidFill>
                  <a:schemeClr val="dk1"/>
                </a:solidFill>
                <a:latin typeface="Arial"/>
                <a:ea typeface="Arial"/>
                <a:cs typeface="Arial"/>
                <a:sym typeface="Arial"/>
              </a:rPr>
              <a:t>Being fluent with the unfamiliar! </a:t>
            </a:r>
            <a:endParaRPr lang="en-GB" dirty="0"/>
          </a:p>
          <a:p>
            <a:pPr marL="342900" lvl="0" indent="-342900">
              <a:spcBef>
                <a:spcPts val="0"/>
              </a:spcBef>
              <a:buFont typeface="+mj-lt"/>
              <a:buAutoNum type="arabicPeriod"/>
            </a:pPr>
            <a:endParaRPr lang="en-GB" dirty="0">
              <a:solidFill>
                <a:schemeClr val="dk1"/>
              </a:solidFill>
              <a:latin typeface="Arial"/>
              <a:ea typeface="Arial"/>
              <a:cs typeface="Arial"/>
              <a:sym typeface="Arial"/>
            </a:endParaRPr>
          </a:p>
          <a:p>
            <a:pPr marL="342900" lvl="0" indent="-342900">
              <a:spcBef>
                <a:spcPts val="0"/>
              </a:spcBef>
              <a:buClr>
                <a:schemeClr val="dk1"/>
              </a:buClr>
              <a:buSzPts val="1800"/>
              <a:buFont typeface="+mj-lt"/>
              <a:buAutoNum type="arabicPeriod"/>
            </a:pPr>
            <a:r>
              <a:rPr lang="en-GB" dirty="0">
                <a:solidFill>
                  <a:schemeClr val="dk1"/>
                </a:solidFill>
                <a:latin typeface="Arial"/>
                <a:ea typeface="Arial"/>
                <a:cs typeface="Arial"/>
                <a:sym typeface="Arial"/>
              </a:rPr>
              <a:t>Deeper, longer-term security of understanding</a:t>
            </a:r>
            <a:endParaRPr lang="en-GB" dirty="0"/>
          </a:p>
          <a:p>
            <a:pPr marL="457200" lvl="0" indent="-342900">
              <a:spcBef>
                <a:spcPts val="0"/>
              </a:spcBef>
              <a:buClr>
                <a:schemeClr val="dk1"/>
              </a:buClr>
              <a:buSzPts val="1800"/>
              <a:buFont typeface="+mj-lt"/>
              <a:buAutoNum type="arabicPeriod"/>
            </a:pPr>
            <a:endParaRPr lang="en-GB" dirty="0">
              <a:solidFill>
                <a:schemeClr val="dk1"/>
              </a:solidFill>
              <a:latin typeface="Arial"/>
              <a:ea typeface="Arial"/>
              <a:cs typeface="Arial"/>
              <a:sym typeface="Arial"/>
            </a:endParaRPr>
          </a:p>
          <a:p>
            <a:pPr marL="342900" lvl="0" indent="-342900">
              <a:spcBef>
                <a:spcPts val="0"/>
              </a:spcBef>
              <a:buClr>
                <a:schemeClr val="dk1"/>
              </a:buClr>
              <a:buSzPts val="1800"/>
              <a:buFont typeface="+mj-lt"/>
              <a:buAutoNum type="arabicPeriod"/>
            </a:pPr>
            <a:r>
              <a:rPr lang="en-GB" dirty="0">
                <a:solidFill>
                  <a:schemeClr val="dk1"/>
                </a:solidFill>
                <a:latin typeface="Arial"/>
                <a:ea typeface="Arial"/>
                <a:cs typeface="Arial"/>
                <a:sym typeface="Arial"/>
              </a:rPr>
              <a:t>Deeper learning within your year group’s objectives </a:t>
            </a:r>
            <a:endParaRPr lang="en-GB" dirty="0"/>
          </a:p>
          <a:p>
            <a:pPr marL="457200" lvl="0" indent="-342900">
              <a:spcBef>
                <a:spcPts val="0"/>
              </a:spcBef>
              <a:buClr>
                <a:schemeClr val="dk1"/>
              </a:buClr>
              <a:buSzPts val="1800"/>
              <a:buFont typeface="+mj-lt"/>
              <a:buAutoNum type="arabicPeriod"/>
            </a:pPr>
            <a:endParaRPr lang="en-GB" dirty="0">
              <a:solidFill>
                <a:schemeClr val="dk1"/>
              </a:solidFill>
              <a:latin typeface="Arial"/>
              <a:ea typeface="Arial"/>
              <a:cs typeface="Arial"/>
              <a:sym typeface="Arial"/>
            </a:endParaRPr>
          </a:p>
          <a:p>
            <a:pPr marL="342900" lvl="0" indent="-342900">
              <a:spcBef>
                <a:spcPts val="0"/>
              </a:spcBef>
              <a:buClr>
                <a:schemeClr val="dk1"/>
              </a:buClr>
              <a:buSzPts val="1800"/>
              <a:buFont typeface="+mj-lt"/>
              <a:buAutoNum type="arabicPeriod"/>
            </a:pPr>
            <a:r>
              <a:rPr lang="en-GB" dirty="0">
                <a:solidFill>
                  <a:schemeClr val="dk1"/>
                </a:solidFill>
                <a:latin typeface="Arial"/>
                <a:ea typeface="Arial"/>
                <a:cs typeface="Arial"/>
                <a:sym typeface="Arial"/>
              </a:rPr>
              <a:t>Something that builds up over time</a:t>
            </a:r>
            <a:endParaRPr lang="en-GB" dirty="0"/>
          </a:p>
          <a:p>
            <a:pPr marL="457200" lvl="0" indent="-342900">
              <a:spcBef>
                <a:spcPts val="0"/>
              </a:spcBef>
              <a:buClr>
                <a:schemeClr val="dk1"/>
              </a:buClr>
              <a:buSzPts val="1800"/>
              <a:buFont typeface="+mj-lt"/>
              <a:buAutoNum type="arabicPeriod"/>
            </a:pPr>
            <a:endParaRPr lang="en-GB" dirty="0">
              <a:solidFill>
                <a:schemeClr val="dk1"/>
              </a:solidFill>
              <a:latin typeface="Arial"/>
              <a:ea typeface="Arial"/>
              <a:cs typeface="Arial"/>
              <a:sym typeface="Arial"/>
            </a:endParaRPr>
          </a:p>
          <a:p>
            <a:pPr marL="342900" lvl="0" indent="-342900">
              <a:spcBef>
                <a:spcPts val="0"/>
              </a:spcBef>
              <a:buClr>
                <a:schemeClr val="dk1"/>
              </a:buClr>
              <a:buSzPts val="1800"/>
              <a:buFont typeface="+mj-lt"/>
              <a:buAutoNum type="arabicPeriod"/>
            </a:pPr>
            <a:r>
              <a:rPr lang="en-GB" dirty="0">
                <a:solidFill>
                  <a:schemeClr val="dk1"/>
                </a:solidFill>
                <a:latin typeface="Arial"/>
                <a:ea typeface="Arial"/>
                <a:cs typeface="Arial"/>
                <a:sym typeface="Arial"/>
              </a:rPr>
              <a:t>The ability to use and apply what you know</a:t>
            </a:r>
            <a:br>
              <a:rPr lang="en-GB" dirty="0">
                <a:solidFill>
                  <a:schemeClr val="dk1"/>
                </a:solidFill>
                <a:latin typeface="Arial"/>
                <a:ea typeface="Arial"/>
                <a:cs typeface="Arial"/>
                <a:sym typeface="Arial"/>
              </a:rPr>
            </a:br>
            <a:endParaRPr lang="en-GB" dirty="0">
              <a:solidFill>
                <a:schemeClr val="dk1"/>
              </a:solidFill>
              <a:latin typeface="Arial"/>
              <a:ea typeface="Arial"/>
              <a:cs typeface="Arial"/>
              <a:sym typeface="Arial"/>
            </a:endParaRPr>
          </a:p>
          <a:p>
            <a:pPr marL="342900" lvl="0" indent="-342900">
              <a:spcBef>
                <a:spcPts val="0"/>
              </a:spcBef>
              <a:buClr>
                <a:schemeClr val="dk1"/>
              </a:buClr>
              <a:buSzPts val="1800"/>
              <a:buFont typeface="+mj-lt"/>
              <a:buAutoNum type="arabicPeriod"/>
            </a:pPr>
            <a:r>
              <a:rPr lang="en-GB" dirty="0">
                <a:solidFill>
                  <a:schemeClr val="dk1"/>
                </a:solidFill>
                <a:latin typeface="Arial"/>
                <a:ea typeface="Arial"/>
                <a:cs typeface="Arial"/>
                <a:sym typeface="Arial"/>
              </a:rPr>
              <a:t>Teaching everything right the first time</a:t>
            </a:r>
          </a:p>
        </p:txBody>
      </p:sp>
      <p:sp>
        <p:nvSpPr>
          <p:cNvPr id="4" name="Footer Placeholder 3"/>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1520845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690689"/>
          </a:xfrm>
          <a:solidFill>
            <a:srgbClr val="C00000"/>
          </a:solidFill>
        </p:spPr>
        <p:txBody>
          <a:bodyPr>
            <a:normAutofit fontScale="90000"/>
          </a:bodyPr>
          <a:lstStyle/>
          <a:p>
            <a:pPr lvl="0"/>
            <a:r>
              <a:rPr lang="en-US" b="1" u="sng" dirty="0">
                <a:solidFill>
                  <a:schemeClr val="dk1"/>
                </a:solidFill>
              </a:rPr>
              <a:t>Thomas </a:t>
            </a:r>
            <a:r>
              <a:rPr lang="en-US" b="1" u="sng" dirty="0" err="1">
                <a:solidFill>
                  <a:schemeClr val="dk1"/>
                </a:solidFill>
              </a:rPr>
              <a:t>Guskey’s</a:t>
            </a:r>
            <a:r>
              <a:rPr lang="en-US" b="1" u="sng" dirty="0">
                <a:solidFill>
                  <a:schemeClr val="dk1"/>
                </a:solidFill>
              </a:rPr>
              <a:t> </a:t>
            </a:r>
            <a:br>
              <a:rPr lang="en-US" b="1" u="sng" dirty="0">
                <a:solidFill>
                  <a:schemeClr val="dk1"/>
                </a:solidFill>
              </a:rPr>
            </a:br>
            <a:r>
              <a:rPr lang="en-US" b="1" u="sng" dirty="0">
                <a:solidFill>
                  <a:schemeClr val="dk1"/>
                </a:solidFill>
              </a:rPr>
              <a:t>Six Principles of Mastery</a:t>
            </a:r>
            <a:br>
              <a:rPr lang="en-US" dirty="0">
                <a:solidFill>
                  <a:schemeClr val="dk1"/>
                </a:solidFill>
              </a:rPr>
            </a:br>
            <a:endParaRPr lang="en-GB" dirty="0"/>
          </a:p>
        </p:txBody>
      </p:sp>
      <p:sp>
        <p:nvSpPr>
          <p:cNvPr id="3" name="Content Placeholder 2"/>
          <p:cNvSpPr>
            <a:spLocks noGrp="1"/>
          </p:cNvSpPr>
          <p:nvPr>
            <p:ph idx="1"/>
          </p:nvPr>
        </p:nvSpPr>
        <p:spPr>
          <a:xfrm>
            <a:off x="628650" y="1825625"/>
            <a:ext cx="8712574" cy="4351338"/>
          </a:xfrm>
        </p:spPr>
        <p:txBody>
          <a:bodyPr>
            <a:noAutofit/>
          </a:bodyPr>
          <a:lstStyle/>
          <a:p>
            <a:pPr marL="342900" lvl="0" indent="-342900">
              <a:spcBef>
                <a:spcPts val="0"/>
              </a:spcBef>
              <a:buClr>
                <a:schemeClr val="dk1"/>
              </a:buClr>
              <a:buSzPts val="1800"/>
              <a:buFont typeface="Calibri"/>
              <a:buAutoNum type="arabicPeriod"/>
            </a:pPr>
            <a:r>
              <a:rPr lang="en-GB" dirty="0">
                <a:solidFill>
                  <a:schemeClr val="dk1"/>
                </a:solidFill>
                <a:latin typeface="Arial"/>
                <a:ea typeface="Arial"/>
                <a:cs typeface="Arial"/>
                <a:sym typeface="Arial"/>
              </a:rPr>
              <a:t>Diagnostic pre-assessment with ‘pre-teaching’</a:t>
            </a:r>
            <a:endParaRPr lang="en-GB" dirty="0"/>
          </a:p>
          <a:p>
            <a:pPr marL="457200" lvl="0" indent="-342900">
              <a:spcBef>
                <a:spcPts val="0"/>
              </a:spcBef>
              <a:buClr>
                <a:schemeClr val="dk1"/>
              </a:buClr>
              <a:buSzPts val="1800"/>
              <a:buFont typeface="+mj-lt"/>
              <a:buAutoNum type="arabicPeriod"/>
            </a:pPr>
            <a:endParaRPr lang="en-GB" dirty="0">
              <a:solidFill>
                <a:schemeClr val="dk1"/>
              </a:solidFill>
              <a:latin typeface="Arial"/>
              <a:ea typeface="Arial"/>
              <a:cs typeface="Arial"/>
              <a:sym typeface="Arial"/>
            </a:endParaRPr>
          </a:p>
          <a:p>
            <a:pPr marL="342900" lvl="0" indent="-342900">
              <a:spcBef>
                <a:spcPts val="0"/>
              </a:spcBef>
              <a:buClr>
                <a:schemeClr val="dk1"/>
              </a:buClr>
              <a:buSzPts val="1800"/>
              <a:buFont typeface="+mj-lt"/>
              <a:buAutoNum type="arabicPeriod"/>
            </a:pPr>
            <a:r>
              <a:rPr lang="en-GB" dirty="0">
                <a:solidFill>
                  <a:schemeClr val="dk1"/>
                </a:solidFill>
                <a:latin typeface="Arial"/>
                <a:ea typeface="Arial"/>
                <a:cs typeface="Arial"/>
                <a:sym typeface="Arial"/>
              </a:rPr>
              <a:t>High-quality, group-based initial instruction</a:t>
            </a:r>
            <a:endParaRPr lang="en-GB" dirty="0"/>
          </a:p>
          <a:p>
            <a:pPr marL="342900" lvl="0" indent="-342900">
              <a:spcBef>
                <a:spcPts val="0"/>
              </a:spcBef>
              <a:buClr>
                <a:schemeClr val="dk1"/>
              </a:buClr>
              <a:buSzPts val="1800"/>
              <a:buFont typeface="+mj-lt"/>
              <a:buAutoNum type="arabicPeriod"/>
            </a:pPr>
            <a:endParaRPr lang="en-GB" dirty="0">
              <a:solidFill>
                <a:schemeClr val="dk1"/>
              </a:solidFill>
            </a:endParaRPr>
          </a:p>
          <a:p>
            <a:pPr marL="342900" lvl="0" indent="-342900">
              <a:spcBef>
                <a:spcPts val="0"/>
              </a:spcBef>
              <a:buClr>
                <a:schemeClr val="dk1"/>
              </a:buClr>
              <a:buSzPts val="1800"/>
              <a:buFont typeface="+mj-lt"/>
              <a:buAutoNum type="arabicPeriod"/>
            </a:pPr>
            <a:r>
              <a:rPr lang="en-GB" dirty="0">
                <a:solidFill>
                  <a:schemeClr val="dk1"/>
                </a:solidFill>
                <a:latin typeface="Arial"/>
                <a:ea typeface="Arial"/>
                <a:cs typeface="Arial"/>
                <a:sym typeface="Arial"/>
              </a:rPr>
              <a:t>Progress monitoring through regular formative assessment</a:t>
            </a:r>
            <a:endParaRPr lang="en-GB" dirty="0"/>
          </a:p>
          <a:p>
            <a:pPr marL="342900" lvl="0" indent="-342900">
              <a:spcBef>
                <a:spcPts val="0"/>
              </a:spcBef>
              <a:buClr>
                <a:schemeClr val="dk1"/>
              </a:buClr>
              <a:buSzPts val="1800"/>
              <a:buFont typeface="+mj-lt"/>
              <a:buAutoNum type="arabicPeriod"/>
            </a:pPr>
            <a:endParaRPr lang="en-GB" dirty="0">
              <a:solidFill>
                <a:schemeClr val="dk1"/>
              </a:solidFill>
            </a:endParaRPr>
          </a:p>
          <a:p>
            <a:pPr marL="342900" lvl="0" indent="-342900">
              <a:spcBef>
                <a:spcPts val="0"/>
              </a:spcBef>
              <a:buClr>
                <a:schemeClr val="dk1"/>
              </a:buClr>
              <a:buSzPts val="1800"/>
              <a:buFont typeface="+mj-lt"/>
              <a:buAutoNum type="arabicPeriod"/>
            </a:pPr>
            <a:r>
              <a:rPr lang="en-GB" dirty="0">
                <a:solidFill>
                  <a:schemeClr val="dk1"/>
                </a:solidFill>
                <a:latin typeface="Arial"/>
                <a:ea typeface="Arial"/>
                <a:cs typeface="Arial"/>
                <a:sym typeface="Arial"/>
              </a:rPr>
              <a:t>High-quality corrective instruction</a:t>
            </a:r>
            <a:endParaRPr lang="en-GB" dirty="0"/>
          </a:p>
          <a:p>
            <a:pPr marL="457200" lvl="0" indent="-342900">
              <a:spcBef>
                <a:spcPts val="0"/>
              </a:spcBef>
              <a:buClr>
                <a:schemeClr val="dk1"/>
              </a:buClr>
              <a:buSzPts val="1800"/>
              <a:buFont typeface="+mj-lt"/>
              <a:buAutoNum type="arabicPeriod"/>
            </a:pPr>
            <a:endParaRPr lang="en-GB" dirty="0">
              <a:solidFill>
                <a:schemeClr val="dk1"/>
              </a:solidFill>
              <a:latin typeface="Arial"/>
              <a:ea typeface="Arial"/>
              <a:cs typeface="Arial"/>
              <a:sym typeface="Arial"/>
            </a:endParaRPr>
          </a:p>
          <a:p>
            <a:pPr marL="342900" lvl="0" indent="-342900">
              <a:spcBef>
                <a:spcPts val="0"/>
              </a:spcBef>
              <a:buClr>
                <a:schemeClr val="dk1"/>
              </a:buClr>
              <a:buSzPts val="1800"/>
              <a:buFont typeface="+mj-lt"/>
              <a:buAutoNum type="arabicPeriod"/>
            </a:pPr>
            <a:r>
              <a:rPr lang="en-GB" dirty="0">
                <a:solidFill>
                  <a:schemeClr val="dk1"/>
                </a:solidFill>
                <a:latin typeface="Arial"/>
                <a:ea typeface="Arial"/>
                <a:cs typeface="Arial"/>
                <a:sym typeface="Arial"/>
              </a:rPr>
              <a:t>Second, parallel formative assessment</a:t>
            </a:r>
            <a:endParaRPr lang="en-GB" dirty="0"/>
          </a:p>
          <a:p>
            <a:pPr marL="457200" lvl="0" indent="-342900">
              <a:spcBef>
                <a:spcPts val="0"/>
              </a:spcBef>
              <a:buClr>
                <a:schemeClr val="dk1"/>
              </a:buClr>
              <a:buSzPts val="1800"/>
              <a:buFont typeface="+mj-lt"/>
              <a:buAutoNum type="arabicPeriod"/>
            </a:pPr>
            <a:endParaRPr lang="en-GB" dirty="0">
              <a:solidFill>
                <a:schemeClr val="dk1"/>
              </a:solidFill>
              <a:latin typeface="Arial"/>
              <a:ea typeface="Arial"/>
              <a:cs typeface="Arial"/>
              <a:sym typeface="Arial"/>
            </a:endParaRPr>
          </a:p>
          <a:p>
            <a:pPr marL="342900" lvl="0" indent="-342900">
              <a:spcBef>
                <a:spcPts val="0"/>
              </a:spcBef>
              <a:buClr>
                <a:schemeClr val="dk1"/>
              </a:buClr>
              <a:buSzPts val="1800"/>
              <a:buFont typeface="+mj-lt"/>
              <a:buAutoNum type="arabicPeriod"/>
            </a:pPr>
            <a:r>
              <a:rPr lang="en-GB" dirty="0">
                <a:solidFill>
                  <a:schemeClr val="dk1"/>
                </a:solidFill>
                <a:latin typeface="Arial"/>
                <a:ea typeface="Arial"/>
                <a:cs typeface="Arial"/>
                <a:sym typeface="Arial"/>
              </a:rPr>
              <a:t>Enrichment or extension activities</a:t>
            </a:r>
            <a:endParaRPr lang="en-GB" dirty="0"/>
          </a:p>
        </p:txBody>
      </p:sp>
    </p:spTree>
    <p:extLst>
      <p:ext uri="{BB962C8B-B14F-4D97-AF65-F5344CB8AC3E}">
        <p14:creationId xmlns:p14="http://schemas.microsoft.com/office/powerpoint/2010/main" val="1910075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597" t="25711" r="56307" b="17009"/>
          <a:stretch/>
        </p:blipFill>
        <p:spPr>
          <a:xfrm>
            <a:off x="1088370" y="1988840"/>
            <a:ext cx="3267606" cy="331236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5877272"/>
            <a:ext cx="2808312" cy="752540"/>
          </a:xfrm>
          <a:prstGeom prst="rect">
            <a:avLst/>
          </a:prstGeom>
        </p:spPr>
      </p:pic>
      <p:sp>
        <p:nvSpPr>
          <p:cNvPr id="4" name="Rounded Rectangle 3"/>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462856" y="375047"/>
            <a:ext cx="8285608" cy="923330"/>
          </a:xfrm>
          <a:prstGeom prst="rect">
            <a:avLst/>
          </a:prstGeom>
          <a:noFill/>
        </p:spPr>
        <p:txBody>
          <a:bodyPr wrap="square" rtlCol="0" anchor="ctr">
            <a:spAutoFit/>
          </a:bodyPr>
          <a:lstStyle/>
          <a:p>
            <a:r>
              <a:rPr lang="en-GB" sz="5400" dirty="0">
                <a:solidFill>
                  <a:srgbClr val="F8F8F8"/>
                </a:solidFill>
                <a:latin typeface="Georgia" panose="02040502050405020303" pitchFamily="18" charset="0"/>
              </a:rPr>
              <a:t>Mindset: fixed vs growth</a:t>
            </a:r>
            <a:endParaRPr lang="en-GB" sz="5400" b="0" dirty="0">
              <a:solidFill>
                <a:srgbClr val="F8F8F8"/>
              </a:solidFill>
              <a:latin typeface="Georgia" panose="02040502050405020303"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9397" t="25227" r="10983" b="17632"/>
          <a:stretch/>
        </p:blipFill>
        <p:spPr>
          <a:xfrm>
            <a:off x="4780915" y="1988840"/>
            <a:ext cx="3319477" cy="3312503"/>
          </a:xfrm>
          <a:prstGeom prst="rect">
            <a:avLst/>
          </a:prstGeom>
        </p:spPr>
      </p:pic>
      <p:sp>
        <p:nvSpPr>
          <p:cNvPr id="9" name="Footer Placeholder 5"/>
          <p:cNvSpPr txBox="1">
            <a:spLocks/>
          </p:cNvSpPr>
          <p:nvPr/>
        </p:nvSpPr>
        <p:spPr>
          <a:xfrm>
            <a:off x="3028950" y="6356351"/>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chemeClr val="bg1">
                    <a:lumMod val="50000"/>
                  </a:schemeClr>
                </a:solidFill>
              </a:rPr>
              <a:t>Copyright (C) Mathematics Mastery 2017</a:t>
            </a:r>
          </a:p>
        </p:txBody>
      </p:sp>
    </p:spTree>
    <p:extLst>
      <p:ext uri="{BB962C8B-B14F-4D97-AF65-F5344CB8AC3E}">
        <p14:creationId xmlns:p14="http://schemas.microsoft.com/office/powerpoint/2010/main" val="1521843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a:xfrm>
            <a:off x="539261" y="-291081"/>
            <a:ext cx="8405446" cy="1325563"/>
          </a:xfrm>
        </p:spPr>
        <p:txBody>
          <a:bodyPr>
            <a:normAutofit/>
          </a:bodyPr>
          <a:lstStyle/>
          <a:p>
            <a:pPr algn="ctr"/>
            <a:r>
              <a:rPr lang="en-GB" sz="4800" b="1" dirty="0">
                <a:solidFill>
                  <a:srgbClr val="D12149"/>
                </a:solidFill>
                <a:latin typeface="Georgia" panose="02040502050405020303" pitchFamily="18" charset="0"/>
              </a:rPr>
              <a:t>Do Now/Talk Task</a:t>
            </a:r>
          </a:p>
        </p:txBody>
      </p:sp>
      <p:sp>
        <p:nvSpPr>
          <p:cNvPr id="5" name="Content Placeholder 3"/>
          <p:cNvSpPr txBox="1">
            <a:spLocks/>
          </p:cNvSpPr>
          <p:nvPr/>
        </p:nvSpPr>
        <p:spPr>
          <a:xfrm>
            <a:off x="426607" y="729682"/>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dirty="0">
                <a:latin typeface="Georgia" panose="02040502050405020303" pitchFamily="18" charset="0"/>
              </a:rPr>
              <a:t>What is a number?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877272"/>
            <a:ext cx="2808312" cy="752540"/>
          </a:xfrm>
          <a:prstGeom prst="rect">
            <a:avLst/>
          </a:prstGeom>
        </p:spPr>
      </p:pic>
      <p:grpSp>
        <p:nvGrpSpPr>
          <p:cNvPr id="2" name="Group 1"/>
          <p:cNvGrpSpPr/>
          <p:nvPr/>
        </p:nvGrpSpPr>
        <p:grpSpPr>
          <a:xfrm>
            <a:off x="539261" y="1453214"/>
            <a:ext cx="8774978" cy="3383699"/>
            <a:chOff x="512815" y="1103070"/>
            <a:chExt cx="8774978" cy="3383699"/>
          </a:xfrm>
        </p:grpSpPr>
        <p:sp>
          <p:nvSpPr>
            <p:cNvPr id="6" name="Oval 5"/>
            <p:cNvSpPr/>
            <p:nvPr/>
          </p:nvSpPr>
          <p:spPr>
            <a:xfrm rot="19127999">
              <a:off x="573851" y="1661969"/>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7" name="Oval 6"/>
            <p:cNvSpPr/>
            <p:nvPr/>
          </p:nvSpPr>
          <p:spPr>
            <a:xfrm rot="19127999">
              <a:off x="1614554" y="1754733"/>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8" name="Oval 7"/>
            <p:cNvSpPr/>
            <p:nvPr/>
          </p:nvSpPr>
          <p:spPr>
            <a:xfrm rot="19127999">
              <a:off x="1254729" y="2199143"/>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9" name="Oval 8"/>
            <p:cNvSpPr/>
            <p:nvPr/>
          </p:nvSpPr>
          <p:spPr>
            <a:xfrm rot="19127999">
              <a:off x="2054645" y="1110660"/>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0" name="Oval 9"/>
            <p:cNvSpPr/>
            <p:nvPr/>
          </p:nvSpPr>
          <p:spPr>
            <a:xfrm rot="19127999">
              <a:off x="2277244" y="2066478"/>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1" name="Oval 10"/>
            <p:cNvSpPr/>
            <p:nvPr/>
          </p:nvSpPr>
          <p:spPr>
            <a:xfrm rot="19127999">
              <a:off x="2735379" y="1466907"/>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2" name="Oval 11"/>
            <p:cNvSpPr/>
            <p:nvPr/>
          </p:nvSpPr>
          <p:spPr>
            <a:xfrm rot="19127999">
              <a:off x="512815" y="2524763"/>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3" name="Oval 12"/>
            <p:cNvSpPr/>
            <p:nvPr/>
          </p:nvSpPr>
          <p:spPr>
            <a:xfrm rot="19127999">
              <a:off x="1160896" y="2874029"/>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4" name="Oval 13"/>
            <p:cNvSpPr/>
            <p:nvPr/>
          </p:nvSpPr>
          <p:spPr>
            <a:xfrm rot="19127999">
              <a:off x="1168554" y="1220306"/>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5" name="Oval 14"/>
            <p:cNvSpPr/>
            <p:nvPr/>
          </p:nvSpPr>
          <p:spPr>
            <a:xfrm rot="19127999">
              <a:off x="3429065" y="1768125"/>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6" name="Oval 15"/>
            <p:cNvSpPr/>
            <p:nvPr/>
          </p:nvSpPr>
          <p:spPr>
            <a:xfrm rot="19127999">
              <a:off x="1938593" y="3281505"/>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7" name="Oval 16"/>
            <p:cNvSpPr/>
            <p:nvPr/>
          </p:nvSpPr>
          <p:spPr>
            <a:xfrm rot="19127999">
              <a:off x="2910715" y="2350131"/>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8" name="Oval 17"/>
            <p:cNvSpPr/>
            <p:nvPr/>
          </p:nvSpPr>
          <p:spPr>
            <a:xfrm rot="19127999">
              <a:off x="3493873" y="1103070"/>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19" name="Oval 18"/>
            <p:cNvSpPr/>
            <p:nvPr/>
          </p:nvSpPr>
          <p:spPr>
            <a:xfrm rot="19127999">
              <a:off x="2910715" y="3339715"/>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20" name="Oval 19"/>
            <p:cNvSpPr/>
            <p:nvPr/>
          </p:nvSpPr>
          <p:spPr>
            <a:xfrm rot="19127999">
              <a:off x="3762649" y="3281505"/>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21" name="Oval 20"/>
            <p:cNvSpPr/>
            <p:nvPr/>
          </p:nvSpPr>
          <p:spPr>
            <a:xfrm rot="19127999">
              <a:off x="4141955" y="1942757"/>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22" name="Oval 21"/>
            <p:cNvSpPr/>
            <p:nvPr/>
          </p:nvSpPr>
          <p:spPr>
            <a:xfrm rot="19127999">
              <a:off x="4725226" y="3099469"/>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23" name="Oval 22"/>
            <p:cNvSpPr/>
            <p:nvPr/>
          </p:nvSpPr>
          <p:spPr>
            <a:xfrm rot="19127999">
              <a:off x="2304238" y="2757607"/>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24" name="Oval 23"/>
            <p:cNvSpPr/>
            <p:nvPr/>
          </p:nvSpPr>
          <p:spPr>
            <a:xfrm rot="19127999">
              <a:off x="4206763" y="1244227"/>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25" name="Oval 24"/>
            <p:cNvSpPr/>
            <p:nvPr/>
          </p:nvSpPr>
          <p:spPr>
            <a:xfrm rot="19127999">
              <a:off x="3739320" y="2524762"/>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26" name="Oval 25"/>
            <p:cNvSpPr/>
            <p:nvPr/>
          </p:nvSpPr>
          <p:spPr>
            <a:xfrm rot="19127999">
              <a:off x="4790036" y="1709914"/>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27" name="Oval 26"/>
            <p:cNvSpPr/>
            <p:nvPr/>
          </p:nvSpPr>
          <p:spPr>
            <a:xfrm rot="19127999">
              <a:off x="4655810" y="2429270"/>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28" name="Oval 27"/>
            <p:cNvSpPr/>
            <p:nvPr/>
          </p:nvSpPr>
          <p:spPr>
            <a:xfrm rot="19127999">
              <a:off x="4141955" y="3805402"/>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sp>
          <p:nvSpPr>
            <p:cNvPr id="29" name="Oval 28"/>
            <p:cNvSpPr/>
            <p:nvPr/>
          </p:nvSpPr>
          <p:spPr>
            <a:xfrm rot="19127999">
              <a:off x="5438117" y="2641185"/>
              <a:ext cx="323926" cy="325508"/>
            </a:xfrm>
            <a:prstGeom prst="ellipse">
              <a:avLst/>
            </a:prstGeom>
            <a:solidFill>
              <a:srgbClr val="00B0F0"/>
            </a:solidFill>
            <a:ln w="25400" cap="flat" cmpd="sng" algn="ctr">
              <a:solidFill>
                <a:srgbClr val="00B0F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8483" tIns="39241" rIns="78483" bIns="39241" rtlCol="0" anchor="ctr"/>
            <a:lstStyle/>
            <a:p>
              <a:pPr algn="ctr"/>
              <a:endParaRPr lang="en-GB"/>
            </a:p>
          </p:txBody>
        </p:sp>
        <p:pic>
          <p:nvPicPr>
            <p:cNvPr id="30" name="Picture 29"/>
            <p:cNvPicPr>
              <a:picLocks/>
            </p:cNvPicPr>
            <p:nvPr/>
          </p:nvPicPr>
          <p:blipFill>
            <a:blip r:embed="rId4" cstate="print">
              <a:extLst>
                <a:ext uri="{28A0092B-C50C-407E-A947-70E740481C1C}">
                  <a14:useLocalDpi xmlns:a14="http://schemas.microsoft.com/office/drawing/2010/main" val="0"/>
                </a:ext>
              </a:extLst>
            </a:blip>
            <a:stretch>
              <a:fillRect/>
            </a:stretch>
          </p:blipFill>
          <p:spPr>
            <a:xfrm rot="19682401">
              <a:off x="3228293" y="3241447"/>
              <a:ext cx="6059500" cy="1245322"/>
            </a:xfrm>
            <a:prstGeom prst="rect">
              <a:avLst/>
            </a:prstGeom>
            <a:solidFill>
              <a:scrgbClr r="0" g="0" b="0">
                <a:alpha val="0"/>
              </a:scrgbClr>
            </a:solidFill>
          </p:spPr>
        </p:pic>
      </p:grpSp>
      <p:sp>
        <p:nvSpPr>
          <p:cNvPr id="3" name="Footer Placeholder 2"/>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404860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75556" y="332656"/>
            <a:ext cx="7992888" cy="1296144"/>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Georgia" panose="02040502050405020303" pitchFamily="18" charset="0"/>
              </a:rPr>
              <a:t>‘What is a number?’ feedback</a:t>
            </a:r>
          </a:p>
        </p:txBody>
      </p:sp>
      <p:sp>
        <p:nvSpPr>
          <p:cNvPr id="10" name="Rounded Rectangle 9"/>
          <p:cNvSpPr/>
          <p:nvPr/>
        </p:nvSpPr>
        <p:spPr>
          <a:xfrm>
            <a:off x="5056157" y="2069344"/>
            <a:ext cx="1724868" cy="82507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Number</a:t>
            </a:r>
          </a:p>
        </p:txBody>
      </p:sp>
      <p:sp>
        <p:nvSpPr>
          <p:cNvPr id="17" name="Rounded Rectangle 16"/>
          <p:cNvSpPr/>
          <p:nvPr/>
        </p:nvSpPr>
        <p:spPr>
          <a:xfrm>
            <a:off x="1402242" y="3743094"/>
            <a:ext cx="1631835" cy="73253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Discrete</a:t>
            </a:r>
          </a:p>
        </p:txBody>
      </p:sp>
      <p:sp>
        <p:nvSpPr>
          <p:cNvPr id="19" name="Rounded Rectangle 18"/>
          <p:cNvSpPr/>
          <p:nvPr/>
        </p:nvSpPr>
        <p:spPr>
          <a:xfrm>
            <a:off x="2855576" y="2197893"/>
            <a:ext cx="1716424" cy="632059"/>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Numeral</a:t>
            </a:r>
          </a:p>
        </p:txBody>
      </p:sp>
      <p:sp>
        <p:nvSpPr>
          <p:cNvPr id="20" name="Rounded Rectangle 19"/>
          <p:cNvSpPr/>
          <p:nvPr/>
        </p:nvSpPr>
        <p:spPr>
          <a:xfrm>
            <a:off x="414768" y="2132398"/>
            <a:ext cx="2115489" cy="92395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Continuous</a:t>
            </a:r>
          </a:p>
        </p:txBody>
      </p:sp>
      <p:sp>
        <p:nvSpPr>
          <p:cNvPr id="23" name="Rounded Rectangle 22"/>
          <p:cNvSpPr/>
          <p:nvPr/>
        </p:nvSpPr>
        <p:spPr>
          <a:xfrm>
            <a:off x="893988" y="5649072"/>
            <a:ext cx="1956398" cy="58176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Quantity</a:t>
            </a:r>
          </a:p>
        </p:txBody>
      </p:sp>
      <p:sp>
        <p:nvSpPr>
          <p:cNvPr id="24" name="Rounded Rectangle 23"/>
          <p:cNvSpPr/>
          <p:nvPr/>
        </p:nvSpPr>
        <p:spPr>
          <a:xfrm>
            <a:off x="3734251" y="4453861"/>
            <a:ext cx="1251895" cy="66627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Count</a:t>
            </a:r>
          </a:p>
        </p:txBody>
      </p:sp>
      <p:sp>
        <p:nvSpPr>
          <p:cNvPr id="25" name="Rounded Rectangle 24"/>
          <p:cNvSpPr/>
          <p:nvPr/>
        </p:nvSpPr>
        <p:spPr>
          <a:xfrm>
            <a:off x="3370318" y="5668502"/>
            <a:ext cx="1754553" cy="698225"/>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Compare</a:t>
            </a:r>
          </a:p>
        </p:txBody>
      </p:sp>
      <p:sp>
        <p:nvSpPr>
          <p:cNvPr id="26" name="Rounded Rectangle 25"/>
          <p:cNvSpPr/>
          <p:nvPr/>
        </p:nvSpPr>
        <p:spPr>
          <a:xfrm>
            <a:off x="4360198" y="3318481"/>
            <a:ext cx="1181601" cy="563289"/>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Set</a:t>
            </a:r>
          </a:p>
        </p:txBody>
      </p:sp>
      <p:sp>
        <p:nvSpPr>
          <p:cNvPr id="27" name="Rounded Rectangle 26"/>
          <p:cNvSpPr/>
          <p:nvPr/>
        </p:nvSpPr>
        <p:spPr>
          <a:xfrm>
            <a:off x="6517781" y="5699730"/>
            <a:ext cx="1954726" cy="62714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Magnitude</a:t>
            </a:r>
          </a:p>
        </p:txBody>
      </p:sp>
      <p:sp>
        <p:nvSpPr>
          <p:cNvPr id="28" name="Rounded Rectangle 27"/>
          <p:cNvSpPr/>
          <p:nvPr/>
        </p:nvSpPr>
        <p:spPr>
          <a:xfrm>
            <a:off x="6781025" y="3100975"/>
            <a:ext cx="1284124" cy="563289"/>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Finite</a:t>
            </a:r>
          </a:p>
        </p:txBody>
      </p:sp>
      <p:sp>
        <p:nvSpPr>
          <p:cNvPr id="29" name="Rounded Rectangle 28"/>
          <p:cNvSpPr/>
          <p:nvPr/>
        </p:nvSpPr>
        <p:spPr>
          <a:xfrm>
            <a:off x="5750622" y="4786998"/>
            <a:ext cx="1484042" cy="56328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Georgia" panose="02040502050405020303" pitchFamily="18" charset="0"/>
              </a:rPr>
              <a:t>Infinite</a:t>
            </a:r>
          </a:p>
        </p:txBody>
      </p:sp>
      <p:sp>
        <p:nvSpPr>
          <p:cNvPr id="2" name="Footer Placeholder 1"/>
          <p:cNvSpPr>
            <a:spLocks noGrp="1"/>
          </p:cNvSpPr>
          <p:nvPr>
            <p:ph type="ftr" sz="quarter" idx="11"/>
          </p:nvPr>
        </p:nvSpPr>
        <p:spPr/>
        <p:txBody>
          <a:bodyPr/>
          <a:lstStyle/>
          <a:p>
            <a:r>
              <a:rPr lang="en-GB"/>
              <a:t>Copyright (C) Mathematics Mastery 2017</a:t>
            </a:r>
          </a:p>
        </p:txBody>
      </p:sp>
    </p:spTree>
    <p:extLst>
      <p:ext uri="{BB962C8B-B14F-4D97-AF65-F5344CB8AC3E}">
        <p14:creationId xmlns:p14="http://schemas.microsoft.com/office/powerpoint/2010/main" val="1011547215"/>
      </p:ext>
    </p:extLst>
  </p:cSld>
  <p:clrMapOvr>
    <a:masterClrMapping/>
  </p:clrMapOvr>
  <mc:AlternateContent xmlns:mc="http://schemas.openxmlformats.org/markup-compatibility/2006" xmlns:p14="http://schemas.microsoft.com/office/powerpoint/2010/main">
    <mc:Choice Requires="p14">
      <p:transition spd="slow" p14:dur="2000" advTm="35542"/>
    </mc:Choice>
    <mc:Fallback xmlns="">
      <p:transition spd="slow" advTm="3554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1.7"/>
</p:tagLst>
</file>

<file path=ppt/tags/tag2.xml><?xml version="1.0" encoding="utf-8"?>
<p:tagLst xmlns:a="http://schemas.openxmlformats.org/drawingml/2006/main" xmlns:r="http://schemas.openxmlformats.org/officeDocument/2006/relationships" xmlns:p="http://schemas.openxmlformats.org/presentationml/2006/main">
  <p:tag name="TIMING" val="|18.1|4.3"/>
</p:tagLst>
</file>

<file path=ppt/tags/tag3.xml><?xml version="1.0" encoding="utf-8"?>
<p:tagLst xmlns:a="http://schemas.openxmlformats.org/drawingml/2006/main" xmlns:r="http://schemas.openxmlformats.org/officeDocument/2006/relationships" xmlns:p="http://schemas.openxmlformats.org/presentationml/2006/main">
  <p:tag name="TIMING" val="|1.5|9.4"/>
</p:tagLst>
</file>

<file path=ppt/tags/tag4.xml><?xml version="1.0" encoding="utf-8"?>
<p:tagLst xmlns:a="http://schemas.openxmlformats.org/drawingml/2006/main" xmlns:r="http://schemas.openxmlformats.org/officeDocument/2006/relationships" xmlns:p="http://schemas.openxmlformats.org/presentationml/2006/main">
  <p:tag name="TIMING" val="|2.8|15"/>
</p:tagLst>
</file>

<file path=ppt/tags/tag5.xml><?xml version="1.0" encoding="utf-8"?>
<p:tagLst xmlns:a="http://schemas.openxmlformats.org/drawingml/2006/main" xmlns:r="http://schemas.openxmlformats.org/officeDocument/2006/relationships" xmlns:p="http://schemas.openxmlformats.org/presentationml/2006/main">
  <p:tag name="TIMING" val="|7.5|7.9|8.5|9|9.5"/>
</p:tagLst>
</file>

<file path=ppt/tags/tag6.xml><?xml version="1.0" encoding="utf-8"?>
<p:tagLst xmlns:a="http://schemas.openxmlformats.org/drawingml/2006/main" xmlns:r="http://schemas.openxmlformats.org/officeDocument/2006/relationships" xmlns:p="http://schemas.openxmlformats.org/presentationml/2006/main">
  <p:tag name="TIMING" val="|13.3|5.6|15|7.6|16.6"/>
</p:tagLst>
</file>

<file path=ppt/tags/tag7.xml><?xml version="1.0" encoding="utf-8"?>
<p:tagLst xmlns:a="http://schemas.openxmlformats.org/drawingml/2006/main" xmlns:r="http://schemas.openxmlformats.org/officeDocument/2006/relationships" xmlns:p="http://schemas.openxmlformats.org/presentationml/2006/main">
  <p:tag name="TIMING" val="|20.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C0E96CC80EDF4AA310D34069281DD6" ma:contentTypeVersion="8" ma:contentTypeDescription="Create a new document." ma:contentTypeScope="" ma:versionID="d3b15013fc26ad3fb6a2e28ded803a48">
  <xsd:schema xmlns:xsd="http://www.w3.org/2001/XMLSchema" xmlns:xs="http://www.w3.org/2001/XMLSchema" xmlns:p="http://schemas.microsoft.com/office/2006/metadata/properties" xmlns:ns2="9c6500c0-19b7-4dc1-a957-fb6bf8f5f217" xmlns:ns3="b64db6f3-d8b6-4520-ae13-60ac2c110106" xmlns:ns4="0c671e8b-c96d-4981-8e96-03675fda49b2" targetNamespace="http://schemas.microsoft.com/office/2006/metadata/properties" ma:root="true" ma:fieldsID="5a7fac9d901deeb2873ebf72ecb00357" ns2:_="" ns3:_="" ns4:_="">
    <xsd:import namespace="9c6500c0-19b7-4dc1-a957-fb6bf8f5f217"/>
    <xsd:import namespace="b64db6f3-d8b6-4520-ae13-60ac2c110106"/>
    <xsd:import namespace="0c671e8b-c96d-4981-8e96-03675fda49b2"/>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6500c0-19b7-4dc1-a957-fb6bf8f5f21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4db6f3-d8b6-4520-ae13-60ac2c110106"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c671e8b-c96d-4981-8e96-03675fda49b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9FBD14-BE21-425E-B2AF-9018FD4EDA03}">
  <ds:schemaRefs>
    <ds:schemaRef ds:uri="http://www.w3.org/XML/1998/namespace"/>
    <ds:schemaRef ds:uri="http://schemas.microsoft.com/office/infopath/2007/PartnerControls"/>
    <ds:schemaRef ds:uri="9c6500c0-19b7-4dc1-a957-fb6bf8f5f217"/>
    <ds:schemaRef ds:uri="http://schemas.microsoft.com/office/2006/documentManagement/types"/>
    <ds:schemaRef ds:uri="http://schemas.microsoft.com/office/2006/metadata/properties"/>
    <ds:schemaRef ds:uri="http://purl.org/dc/dcmitype/"/>
    <ds:schemaRef ds:uri="http://purl.org/dc/elements/1.1/"/>
    <ds:schemaRef ds:uri="http://purl.org/dc/terms/"/>
    <ds:schemaRef ds:uri="http://schemas.openxmlformats.org/package/2006/metadata/core-properties"/>
    <ds:schemaRef ds:uri="0c671e8b-c96d-4981-8e96-03675fda49b2"/>
    <ds:schemaRef ds:uri="b64db6f3-d8b6-4520-ae13-60ac2c110106"/>
  </ds:schemaRefs>
</ds:datastoreItem>
</file>

<file path=customXml/itemProps2.xml><?xml version="1.0" encoding="utf-8"?>
<ds:datastoreItem xmlns:ds="http://schemas.openxmlformats.org/officeDocument/2006/customXml" ds:itemID="{531819D2-79CE-409D-A995-45590A3E5F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6500c0-19b7-4dc1-a957-fb6bf8f5f217"/>
    <ds:schemaRef ds:uri="b64db6f3-d8b6-4520-ae13-60ac2c110106"/>
    <ds:schemaRef ds:uri="0c671e8b-c96d-4981-8e96-03675fda49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E5CD19-D5E2-44A2-B99E-4A2962C3B9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20881</TotalTime>
  <Words>4284</Words>
  <Application>Microsoft Office PowerPoint</Application>
  <PresentationFormat>On-screen Show (4:3)</PresentationFormat>
  <Paragraphs>410</Paragraphs>
  <Slides>33</Slides>
  <Notes>29</Notes>
  <HiddenSlides>0</HiddenSlides>
  <MMClips>9</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Gulim</vt:lpstr>
      <vt:lpstr>Arial</vt:lpstr>
      <vt:lpstr>Book Antiqua</vt:lpstr>
      <vt:lpstr>Calibri</vt:lpstr>
      <vt:lpstr>Calibri Light</vt:lpstr>
      <vt:lpstr>Cambria</vt:lpstr>
      <vt:lpstr>Cambria Math</vt:lpstr>
      <vt:lpstr>Georgia</vt:lpstr>
      <vt:lpstr>Kartika</vt:lpstr>
      <vt:lpstr>KodchiangUPC</vt:lpstr>
      <vt:lpstr>Kokila</vt:lpstr>
      <vt:lpstr>Raavi</vt:lpstr>
      <vt:lpstr>Shonar Bangla</vt:lpstr>
      <vt:lpstr>Times New Roman</vt:lpstr>
      <vt:lpstr>Traditional Arabic</vt:lpstr>
      <vt:lpstr>Office Theme</vt:lpstr>
      <vt:lpstr>PowerPoint Presentation</vt:lpstr>
      <vt:lpstr>PowerPoint Presentation</vt:lpstr>
      <vt:lpstr>Starter – What Maths do you see?</vt:lpstr>
      <vt:lpstr>What is Maths Mastery?</vt:lpstr>
      <vt:lpstr>What is Maths Mastery?</vt:lpstr>
      <vt:lpstr>Thomas Guskey’s  Six Principles of Mastery </vt:lpstr>
      <vt:lpstr>PowerPoint Presentation</vt:lpstr>
      <vt:lpstr>Do Now/Talk Task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comes next…?</vt:lpstr>
      <vt:lpstr>PowerPoint Presentation</vt:lpstr>
      <vt:lpstr>PowerPoint Presentation</vt:lpstr>
      <vt:lpstr>PowerPoint Presentation</vt:lpstr>
      <vt:lpstr>PowerPoint Presentation</vt:lpstr>
      <vt:lpstr>18×5 – some possibilities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ABashford</dc:creator>
  <cp:lastModifiedBy>Mrs J Chambers</cp:lastModifiedBy>
  <cp:revision>143</cp:revision>
  <cp:lastPrinted>2022-11-09T09:18:51Z</cp:lastPrinted>
  <dcterms:created xsi:type="dcterms:W3CDTF">2016-01-28T10:56:57Z</dcterms:created>
  <dcterms:modified xsi:type="dcterms:W3CDTF">2022-11-10T21:22:05Z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0x010100B7C0E96CC80EDF4AA310D34069281DD6</vt:lpwstr>
  </property>
</Properties>
</file>