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7102475" cy="9369425"/>
  <p:embeddedFontLst>
    <p:embeddedFont>
      <p:font typeface="Calibri" panose="020F0502020204030204" pitchFamily="34" charset="0"/>
      <p:regular r:id="rId21"/>
      <p:bold r:id="rId22"/>
      <p:italic r:id="rId23"/>
      <p:boldItalic r:id="rId24"/>
    </p:embeddedFont>
    <p:embeddedFont>
      <p:font typeface="Tahoma" panose="020B060403050404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C7NPDYp1Zlpi/O51rYmya9W1e8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62"/>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0098"/>
          </a:xfrm>
          <a:prstGeom prst="rect">
            <a:avLst/>
          </a:prstGeom>
          <a:noFill/>
          <a:ln>
            <a:noFill/>
          </a:ln>
        </p:spPr>
        <p:txBody>
          <a:bodyPr spcFirstLastPara="1" wrap="square" lIns="94100" tIns="47025" rIns="94100" bIns="47025"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0098"/>
          </a:xfrm>
          <a:prstGeom prst="rect">
            <a:avLst/>
          </a:prstGeom>
          <a:noFill/>
          <a:ln>
            <a:noFill/>
          </a:ln>
        </p:spPr>
        <p:txBody>
          <a:bodyPr spcFirstLastPara="1" wrap="square" lIns="94100" tIns="47025" rIns="94100" bIns="47025"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9328"/>
            <a:ext cx="3077739" cy="470097"/>
          </a:xfrm>
          <a:prstGeom prst="rect">
            <a:avLst/>
          </a:prstGeom>
          <a:noFill/>
          <a:ln>
            <a:noFill/>
          </a:ln>
        </p:spPr>
        <p:txBody>
          <a:bodyPr spcFirstLastPara="1" wrap="square" lIns="94100" tIns="47025" rIns="94100" bIns="47025"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athshub.thirdspacelearning.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hirdspacelearning.com/resources/resource-maths-mastery-ultimate-guid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sz="1200">
                <a:latin typeface="Calibri"/>
                <a:ea typeface="Calibri"/>
                <a:cs typeface="Calibri"/>
                <a:sym typeface="Calibri"/>
              </a:rPr>
              <a:t>What should the longer-term impact of this session be for us as a school?</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What are the implications of this?</a:t>
            </a:r>
            <a:endParaRPr sz="1200">
              <a:latin typeface="Calibri"/>
              <a:ea typeface="Calibri"/>
              <a:cs typeface="Calibri"/>
              <a:sym typeface="Calibri"/>
            </a:endParaRPr>
          </a:p>
        </p:txBody>
      </p:sp>
      <p:sp>
        <p:nvSpPr>
          <p:cNvPr id="93" name="Google Shape;93;p3: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6: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a:t>Discuss the slide and the questions on it. Use what we know to work out what we don’t.</a:t>
            </a:r>
            <a:endParaRPr/>
          </a:p>
          <a:p>
            <a:pPr marL="0" lvl="0" indent="0" algn="l" rtl="0">
              <a:lnSpc>
                <a:spcPct val="100000"/>
              </a:lnSpc>
              <a:spcBef>
                <a:spcPts val="0"/>
              </a:spcBef>
              <a:spcAft>
                <a:spcPts val="0"/>
              </a:spcAft>
              <a:buSzPts val="1400"/>
              <a:buNone/>
            </a:pPr>
            <a:endParaRPr/>
          </a:p>
          <a:p>
            <a:pPr marL="235298" lvl="0" indent="-235298" algn="l" rtl="0">
              <a:lnSpc>
                <a:spcPct val="100000"/>
              </a:lnSpc>
              <a:spcBef>
                <a:spcPts val="0"/>
              </a:spcBef>
              <a:spcAft>
                <a:spcPts val="0"/>
              </a:spcAft>
              <a:buClr>
                <a:schemeClr val="dk1"/>
              </a:buClr>
              <a:buSzPts val="1200"/>
              <a:buFont typeface="Calibri"/>
              <a:buAutoNum type="arabicPeriod"/>
            </a:pPr>
            <a:r>
              <a:rPr lang="en-GB"/>
              <a:t>How many 8s are in 5 (really 500)? The answer is 0, so the 5 is transferred into the next column.</a:t>
            </a:r>
            <a:endParaRPr/>
          </a:p>
          <a:p>
            <a:pPr marL="235298" lvl="0" indent="-235298" algn="l" rtl="0">
              <a:lnSpc>
                <a:spcPct val="100000"/>
              </a:lnSpc>
              <a:spcBef>
                <a:spcPts val="0"/>
              </a:spcBef>
              <a:spcAft>
                <a:spcPts val="0"/>
              </a:spcAft>
              <a:buClr>
                <a:schemeClr val="dk1"/>
              </a:buClr>
              <a:buSzPts val="1200"/>
              <a:buFont typeface="Calibri"/>
              <a:buAutoNum type="arabicPeriod"/>
            </a:pPr>
            <a:r>
              <a:rPr lang="en-GB"/>
              <a:t>How many 8s are there in fifty-something? I know from the information in the question that there are seven 8s with 1 left over. That means that the bottom question mark must be a 7 (click to reveal the 7).</a:t>
            </a:r>
            <a:endParaRPr/>
          </a:p>
          <a:p>
            <a:pPr marL="235298" lvl="0" indent="-235298" algn="l" rtl="0">
              <a:lnSpc>
                <a:spcPct val="100000"/>
              </a:lnSpc>
              <a:spcBef>
                <a:spcPts val="0"/>
              </a:spcBef>
              <a:spcAft>
                <a:spcPts val="0"/>
              </a:spcAft>
              <a:buClr>
                <a:schemeClr val="dk1"/>
              </a:buClr>
              <a:buSzPts val="1200"/>
              <a:buFont typeface="Calibri"/>
              <a:buAutoNum type="arabicPeriod"/>
            </a:pPr>
            <a:r>
              <a:rPr lang="en-GB"/>
              <a:t>How many 8s are there in 14? There is one 8 in 14, so I write 1 where the top question mark is (click to reveal the 1). That is why there is a remainder of 6.</a:t>
            </a:r>
            <a:endParaRPr/>
          </a:p>
          <a:p>
            <a:pPr marL="235298" lvl="0" indent="-235298" algn="l" rtl="0">
              <a:lnSpc>
                <a:spcPct val="100000"/>
              </a:lnSpc>
              <a:spcBef>
                <a:spcPts val="0"/>
              </a:spcBef>
              <a:spcAft>
                <a:spcPts val="0"/>
              </a:spcAft>
              <a:buClr>
                <a:schemeClr val="dk1"/>
              </a:buClr>
              <a:buSzPts val="1200"/>
              <a:buFont typeface="Calibri"/>
              <a:buAutoNum type="arabicPeriod"/>
            </a:pPr>
            <a:r>
              <a:rPr lang="en-GB"/>
              <a:t>I could interpret my remainder as a fraction or a decimal.</a:t>
            </a:r>
            <a:endParaRPr/>
          </a:p>
          <a:p>
            <a:pPr marL="235298" lvl="0" indent="-235298" algn="l" rtl="0">
              <a:lnSpc>
                <a:spcPct val="100000"/>
              </a:lnSpc>
              <a:spcBef>
                <a:spcPts val="0"/>
              </a:spcBef>
              <a:spcAft>
                <a:spcPts val="0"/>
              </a:spcAft>
              <a:buClr>
                <a:schemeClr val="dk1"/>
              </a:buClr>
              <a:buSzPts val="1200"/>
              <a:buFont typeface="Calibri"/>
              <a:buAutoNum type="arabicPeriod"/>
            </a:pPr>
            <a:r>
              <a:rPr lang="en-GB"/>
              <a:t>Finally, I check my answer using the inverse. I do 71 × 8. Then I add 6, because I mustn’t forget my remainder.</a:t>
            </a:r>
            <a:endParaRPr/>
          </a:p>
          <a:p>
            <a:pPr marL="0" lvl="0" indent="0" algn="l" rtl="0">
              <a:lnSpc>
                <a:spcPct val="100000"/>
              </a:lnSpc>
              <a:spcBef>
                <a:spcPts val="0"/>
              </a:spcBef>
              <a:spcAft>
                <a:spcPts val="0"/>
              </a:spcAft>
              <a:buSzPts val="1400"/>
              <a:buNone/>
            </a:pPr>
            <a:endParaRPr/>
          </a:p>
        </p:txBody>
      </p:sp>
      <p:sp>
        <p:nvSpPr>
          <p:cNvPr id="180" name="Google Shape;180;p16: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8: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68: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a:t>Make the point that even the best schemes are merely tools. You, the teacher, are the one who can teach for mastery in your class.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 White Rose Maths schemes of work breaks the curriculum down into small steps. </a:t>
            </a:r>
            <a:endParaRPr/>
          </a:p>
          <a:p>
            <a:pPr marL="0" lvl="0" indent="0" algn="l" rtl="0">
              <a:lnSpc>
                <a:spcPct val="100000"/>
              </a:lnSpc>
              <a:spcBef>
                <a:spcPts val="0"/>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r>
              <a:rPr lang="en-GB" sz="1200">
                <a:solidFill>
                  <a:schemeClr val="dk1"/>
                </a:solidFill>
              </a:rPr>
              <a:t>Year 1 to Year 6 teaching slides for these small steps are available from </a:t>
            </a:r>
            <a:r>
              <a:rPr lang="en-GB" u="sng">
                <a:solidFill>
                  <a:schemeClr val="hlink"/>
                </a:solidFill>
                <a:hlinkClick r:id="rId3"/>
              </a:rPr>
              <a:t>https://mathshub.thirdspacelearning.com/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02" name="Google Shape;202;p68: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0: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a:t>Smaller steps represent a logical, sequential pathway through a unit of work.</a:t>
            </a:r>
            <a:endParaRPr/>
          </a:p>
          <a:p>
            <a:pPr marL="0" lvl="0" indent="0" algn="l" rtl="0">
              <a:lnSpc>
                <a:spcPct val="100000"/>
              </a:lnSpc>
              <a:spcBef>
                <a:spcPts val="0"/>
              </a:spcBef>
              <a:spcAft>
                <a:spcPts val="0"/>
              </a:spcAft>
              <a:buSzPts val="1400"/>
              <a:buNone/>
            </a:pPr>
            <a:r>
              <a:rPr lang="en-GB"/>
              <a:t>Also, consider how your classroom Working Wall could support this approach to building up knowledge over a few weeks.</a:t>
            </a:r>
            <a:endParaRPr/>
          </a:p>
        </p:txBody>
      </p:sp>
      <p:sp>
        <p:nvSpPr>
          <p:cNvPr id="211" name="Google Shape;211;p20: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1: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1: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a:t>Give the participants more information on the first bullet point:</a:t>
            </a:r>
            <a:endParaRPr/>
          </a:p>
          <a:p>
            <a:pPr marL="171450" lvl="0" indent="-171450" algn="l" rtl="0">
              <a:lnSpc>
                <a:spcPct val="100000"/>
              </a:lnSpc>
              <a:spcBef>
                <a:spcPts val="0"/>
              </a:spcBef>
              <a:spcAft>
                <a:spcPts val="0"/>
              </a:spcAft>
              <a:buSzPts val="1400"/>
              <a:buFont typeface="Arial"/>
              <a:buChar char="•"/>
            </a:pPr>
            <a:r>
              <a:rPr lang="en-GB"/>
              <a:t>Smaller increments of learning are crucial to ensure that children learn conceptually.</a:t>
            </a:r>
            <a:endParaRPr/>
          </a:p>
          <a:p>
            <a:pPr marL="171450" lvl="0" indent="-171450" algn="l" rtl="0">
              <a:lnSpc>
                <a:spcPct val="100000"/>
              </a:lnSpc>
              <a:spcBef>
                <a:spcPts val="0"/>
              </a:spcBef>
              <a:spcAft>
                <a:spcPts val="0"/>
              </a:spcAft>
              <a:buSzPts val="1400"/>
              <a:buFont typeface="Arial"/>
              <a:buChar char="•"/>
            </a:pPr>
            <a:r>
              <a:rPr lang="en-GB"/>
              <a:t>If a jump is too big, gaps can start to form in their knowledge.</a:t>
            </a:r>
            <a:endParaRPr/>
          </a:p>
          <a:p>
            <a:pPr marL="171450" lvl="0" indent="-171450" algn="l" rtl="0">
              <a:lnSpc>
                <a:spcPct val="100000"/>
              </a:lnSpc>
              <a:spcBef>
                <a:spcPts val="0"/>
              </a:spcBef>
              <a:spcAft>
                <a:spcPts val="0"/>
              </a:spcAft>
              <a:buSzPts val="1400"/>
              <a:buFont typeface="Arial"/>
              <a:buChar char="•"/>
            </a:pPr>
            <a:r>
              <a:rPr lang="en-GB"/>
              <a:t>The principle of the mastery approach is that there should be no gaps in knowledge.</a:t>
            </a:r>
            <a:endParaRPr/>
          </a:p>
        </p:txBody>
      </p:sp>
      <p:sp>
        <p:nvSpPr>
          <p:cNvPr id="220" name="Google Shape;220;p21: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Give the participants more information on the second, fourth and fifth bullet points:</a:t>
            </a:r>
            <a:endParaRPr/>
          </a:p>
          <a:p>
            <a:pPr marL="171450" lvl="0" indent="-171450" algn="l" rtl="0">
              <a:lnSpc>
                <a:spcPct val="100000"/>
              </a:lnSpc>
              <a:spcBef>
                <a:spcPts val="0"/>
              </a:spcBef>
              <a:spcAft>
                <a:spcPts val="0"/>
              </a:spcAft>
              <a:buSzPts val="1400"/>
              <a:buFont typeface="Arial"/>
              <a:buChar char="•"/>
            </a:pPr>
            <a:r>
              <a:rPr lang="en-GB">
                <a:latin typeface="Calibri"/>
                <a:ea typeface="Calibri"/>
                <a:cs typeface="Calibri"/>
                <a:sym typeface="Calibri"/>
              </a:rPr>
              <a:t>Second bullet point: for example, in place value, securing understanding of the value of a number is crucial. How can children order and compare without place value understanding? Secure the skills and knowledge that are required.</a:t>
            </a:r>
            <a:endParaRPr>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en-GB">
                <a:latin typeface="Calibri"/>
                <a:ea typeface="Calibri"/>
                <a:cs typeface="Calibri"/>
                <a:sym typeface="Calibri"/>
              </a:rPr>
              <a:t>Fourth bullet point: are reasoning and problem-solving opportunities enhancing understanding of the ‘basics’ or are they just ‘bolt-ons’?</a:t>
            </a:r>
            <a:endParaRPr>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en-GB">
                <a:latin typeface="Calibri"/>
                <a:ea typeface="Calibri"/>
                <a:cs typeface="Calibri"/>
                <a:sym typeface="Calibri"/>
              </a:rPr>
              <a:t>Fifth bullet point: this will be covered in slide 26 (‘Practical examples: a maths mastery lesson’) and the related discussion.</a:t>
            </a:r>
            <a:endParaRPr>
              <a:latin typeface="Calibri"/>
              <a:ea typeface="Calibri"/>
              <a:cs typeface="Calibri"/>
              <a:sym typeface="Calibri"/>
            </a:endParaRPr>
          </a:p>
        </p:txBody>
      </p:sp>
      <p:sp>
        <p:nvSpPr>
          <p:cNvPr id="227" name="Google Shape;227;p22: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9:notes"/>
          <p:cNvSpPr txBox="1">
            <a:spLocks noGrp="1"/>
          </p:cNvSpPr>
          <p:nvPr>
            <p:ph type="body" idx="1"/>
          </p:nvPr>
        </p:nvSpPr>
        <p:spPr>
          <a:xfrm>
            <a:off x="710248" y="4509036"/>
            <a:ext cx="5681980" cy="3689211"/>
          </a:xfrm>
          <a:prstGeom prst="rect">
            <a:avLst/>
          </a:prstGeom>
        </p:spPr>
        <p:txBody>
          <a:bodyPr spcFirstLastPara="1" wrap="square" lIns="94100" tIns="47025" rIns="94100" bIns="47025" anchor="t" anchorCtr="0">
            <a:noAutofit/>
          </a:bodyPr>
          <a:lstStyle/>
          <a:p>
            <a:pPr marL="0" lvl="0" indent="0" algn="l" rtl="0">
              <a:spcBef>
                <a:spcPts val="0"/>
              </a:spcBef>
              <a:spcAft>
                <a:spcPts val="0"/>
              </a:spcAft>
              <a:buNone/>
            </a:pPr>
            <a:endParaRPr/>
          </a:p>
        </p:txBody>
      </p:sp>
      <p:sp>
        <p:nvSpPr>
          <p:cNvPr id="233" name="Google Shape;233;p69: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0: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70: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a:t>See Third Space Learning: ‘The Ultimate Guide to Maths Mastery’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u="sng">
                <a:solidFill>
                  <a:schemeClr val="hlink"/>
                </a:solidFill>
                <a:hlinkClick r:id="rId3"/>
              </a:rPr>
              <a:t>https://thirdspacelearning.com/resources/resource-maths-mastery-ultimate-guide/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40" name="Google Shape;240;p70: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1: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71: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There’s no single approach for how a maths mastery lesson can be run. This is the six part framework from Mathematics Mastery. </a:t>
            </a:r>
            <a:endParaRPr/>
          </a:p>
          <a:p>
            <a:pPr marL="235298" lvl="0" indent="-159098" algn="l" rtl="0">
              <a:lnSpc>
                <a:spcPct val="100000"/>
              </a:lnSpc>
              <a:spcBef>
                <a:spcPts val="0"/>
              </a:spcBef>
              <a:spcAft>
                <a:spcPts val="0"/>
              </a:spcAft>
              <a:buClr>
                <a:schemeClr val="dk1"/>
              </a:buClr>
              <a:buSzPts val="1200"/>
              <a:buFont typeface="Calibri"/>
              <a:buNone/>
            </a:pPr>
            <a:endParaRPr/>
          </a:p>
          <a:p>
            <a:pPr marL="235298" lvl="0" indent="-235298" algn="l" rtl="0">
              <a:lnSpc>
                <a:spcPct val="100000"/>
              </a:lnSpc>
              <a:spcBef>
                <a:spcPts val="0"/>
              </a:spcBef>
              <a:spcAft>
                <a:spcPts val="0"/>
              </a:spcAft>
              <a:buClr>
                <a:schemeClr val="dk1"/>
              </a:buClr>
              <a:buSzPts val="1200"/>
              <a:buFont typeface="Calibri"/>
              <a:buAutoNum type="arabicPeriod"/>
            </a:pPr>
            <a:r>
              <a:rPr lang="en-GB"/>
              <a:t>Do now – an introductory task that is usually linked to the previous lesson and is accessible by the class.</a:t>
            </a:r>
            <a:endParaRPr/>
          </a:p>
          <a:p>
            <a:pPr marL="235298" lvl="0" indent="-235298" algn="l" rtl="0">
              <a:lnSpc>
                <a:spcPct val="100000"/>
              </a:lnSpc>
              <a:spcBef>
                <a:spcPts val="0"/>
              </a:spcBef>
              <a:spcAft>
                <a:spcPts val="0"/>
              </a:spcAft>
              <a:buClr>
                <a:schemeClr val="dk1"/>
              </a:buClr>
              <a:buSzPts val="1200"/>
              <a:buFont typeface="Calibri"/>
              <a:buAutoNum type="arabicPeriod"/>
            </a:pPr>
            <a:r>
              <a:rPr lang="en-GB"/>
              <a:t>New learning – how the lesson within the strand is taken forward so that the children are making progress. This introduces the learning concept for the day.</a:t>
            </a:r>
            <a:endParaRPr/>
          </a:p>
          <a:p>
            <a:pPr marL="235298" lvl="0" indent="-235298" algn="l" rtl="0">
              <a:lnSpc>
                <a:spcPct val="100000"/>
              </a:lnSpc>
              <a:spcBef>
                <a:spcPts val="0"/>
              </a:spcBef>
              <a:spcAft>
                <a:spcPts val="0"/>
              </a:spcAft>
              <a:buClr>
                <a:schemeClr val="dk1"/>
              </a:buClr>
              <a:buSzPts val="1200"/>
              <a:buFont typeface="Calibri"/>
              <a:buAutoNum type="arabicPeriod"/>
            </a:pPr>
            <a:r>
              <a:rPr lang="en-GB"/>
              <a:t>Talk task – the teacher sets up an activity/task that the children will collaborate on in pairs or threes. This could be an image/representation to discuss. There is an emphasis on using the correct vocabulary accurately.</a:t>
            </a:r>
            <a:endParaRPr/>
          </a:p>
          <a:p>
            <a:pPr marL="235298" lvl="0" indent="-235298" algn="l" rtl="0">
              <a:lnSpc>
                <a:spcPct val="100000"/>
              </a:lnSpc>
              <a:spcBef>
                <a:spcPts val="0"/>
              </a:spcBef>
              <a:spcAft>
                <a:spcPts val="0"/>
              </a:spcAft>
              <a:buClr>
                <a:schemeClr val="dk1"/>
              </a:buClr>
              <a:buSzPts val="1200"/>
              <a:buFont typeface="Calibri"/>
              <a:buAutoNum type="arabicPeriod"/>
            </a:pPr>
            <a:r>
              <a:rPr lang="en-GB"/>
              <a:t>Developing learning – builds on the new learning content and deepens understanding of the concept(s).</a:t>
            </a:r>
            <a:endParaRPr/>
          </a:p>
          <a:p>
            <a:pPr marL="235298" lvl="0" indent="-235298" algn="l" rtl="0">
              <a:lnSpc>
                <a:spcPct val="100000"/>
              </a:lnSpc>
              <a:spcBef>
                <a:spcPts val="0"/>
              </a:spcBef>
              <a:spcAft>
                <a:spcPts val="0"/>
              </a:spcAft>
              <a:buClr>
                <a:schemeClr val="dk1"/>
              </a:buClr>
              <a:buSzPts val="1200"/>
              <a:buFont typeface="Calibri"/>
              <a:buAutoNum type="arabicPeriod"/>
            </a:pPr>
            <a:r>
              <a:rPr lang="en-GB"/>
              <a:t>Independent task – a chance for children to practise their learning.</a:t>
            </a:r>
            <a:endParaRPr/>
          </a:p>
          <a:p>
            <a:pPr marL="235298" lvl="0" indent="-235298" algn="l" rtl="0">
              <a:lnSpc>
                <a:spcPct val="100000"/>
              </a:lnSpc>
              <a:spcBef>
                <a:spcPts val="0"/>
              </a:spcBef>
              <a:spcAft>
                <a:spcPts val="0"/>
              </a:spcAft>
              <a:buClr>
                <a:schemeClr val="dk1"/>
              </a:buClr>
              <a:buSzPts val="1200"/>
              <a:buFont typeface="Calibri"/>
              <a:buAutoNum type="arabicPeriod"/>
            </a:pPr>
            <a:r>
              <a:rPr lang="en-GB"/>
              <a:t>Plenary – recap, check understanding and celebrate success... but only have a plenary if really necessary!</a:t>
            </a:r>
            <a:endParaRPr/>
          </a:p>
          <a:p>
            <a:pPr marL="235298" lvl="0" indent="-159098"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GB"/>
              <a:t>Discuss whether this is a useful framework for your lessons.</a:t>
            </a:r>
            <a:endParaRPr/>
          </a:p>
          <a:p>
            <a:pPr marL="235298" lvl="0" indent="-159098" algn="l" rtl="0">
              <a:lnSpc>
                <a:spcPct val="100000"/>
              </a:lnSpc>
              <a:spcBef>
                <a:spcPts val="0"/>
              </a:spcBef>
              <a:spcAft>
                <a:spcPts val="0"/>
              </a:spcAft>
              <a:buClr>
                <a:schemeClr val="dk1"/>
              </a:buClr>
              <a:buSzPts val="1200"/>
              <a:buFont typeface="Calibri"/>
              <a:buNone/>
            </a:pPr>
            <a:endParaRPr/>
          </a:p>
        </p:txBody>
      </p:sp>
      <p:sp>
        <p:nvSpPr>
          <p:cNvPr id="247" name="Google Shape;247;p71: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2:notes"/>
          <p:cNvSpPr txBox="1">
            <a:spLocks noGrp="1"/>
          </p:cNvSpPr>
          <p:nvPr>
            <p:ph type="body" idx="1"/>
          </p:nvPr>
        </p:nvSpPr>
        <p:spPr>
          <a:xfrm>
            <a:off x="710248" y="4509036"/>
            <a:ext cx="5682000" cy="3689100"/>
          </a:xfrm>
          <a:prstGeom prst="rect">
            <a:avLst/>
          </a:prstGeom>
        </p:spPr>
        <p:txBody>
          <a:bodyPr spcFirstLastPara="1" wrap="square" lIns="94100" tIns="47025" rIns="94100" bIns="47025" anchor="t" anchorCtr="0">
            <a:noAutofit/>
          </a:bodyPr>
          <a:lstStyle/>
          <a:p>
            <a:pPr marL="0" lvl="0" indent="0" algn="l" rtl="0">
              <a:spcBef>
                <a:spcPts val="0"/>
              </a:spcBef>
              <a:spcAft>
                <a:spcPts val="0"/>
              </a:spcAft>
              <a:buNone/>
            </a:pPr>
            <a:endParaRPr/>
          </a:p>
        </p:txBody>
      </p:sp>
      <p:sp>
        <p:nvSpPr>
          <p:cNvPr id="253" name="Google Shape;253;p72:notes"/>
          <p:cNvSpPr>
            <a:spLocks noGrp="1" noRot="1" noChangeAspect="1"/>
          </p:cNvSpPr>
          <p:nvPr>
            <p:ph type="sldImg" idx="2"/>
          </p:nvPr>
        </p:nvSpPr>
        <p:spPr>
          <a:xfrm>
            <a:off x="1443038" y="1171575"/>
            <a:ext cx="4216500" cy="3162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sz="1200" b="0">
                <a:latin typeface="Calibri"/>
                <a:ea typeface="Calibri"/>
                <a:cs typeface="Calibri"/>
                <a:sym typeface="Calibri"/>
              </a:rPr>
              <a:t>You may need a flipchart or a notebook slide to collate feedback from this discussion.</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Allow 3–5 minutes’ discussion time.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Take feedback from the group and note it down in a list.</a:t>
            </a:r>
            <a:endParaRPr sz="1200">
              <a:latin typeface="Calibri"/>
              <a:ea typeface="Calibri"/>
              <a:cs typeface="Calibri"/>
              <a:sym typeface="Calibri"/>
            </a:endParaRPr>
          </a:p>
        </p:txBody>
      </p:sp>
      <p:sp>
        <p:nvSpPr>
          <p:cNvPr id="108" name="Google Shape;108;p5: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5: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5: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sz="1200">
                <a:latin typeface="Calibri"/>
                <a:ea typeface="Calibri"/>
                <a:cs typeface="Calibri"/>
                <a:sym typeface="Calibri"/>
              </a:rPr>
              <a:t>Read the points one at a time to the participants, discussing the notes below with the group.</a:t>
            </a:r>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This list is from ‘Confidence and competence’ (NCETM paper, October 2014).</a:t>
            </a: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None/>
            </a:pPr>
            <a:endParaRPr sz="1200">
              <a:latin typeface="Calibri"/>
              <a:ea typeface="Calibri"/>
              <a:cs typeface="Calibri"/>
              <a:sym typeface="Calibri"/>
            </a:endParaRPr>
          </a:p>
          <a:p>
            <a:pPr marL="228600" lvl="0" indent="-228600" algn="l" rtl="0">
              <a:lnSpc>
                <a:spcPct val="100000"/>
              </a:lnSpc>
              <a:spcBef>
                <a:spcPts val="0"/>
              </a:spcBef>
              <a:spcAft>
                <a:spcPts val="0"/>
              </a:spcAft>
              <a:buClr>
                <a:schemeClr val="dk1"/>
              </a:buClr>
              <a:buSzPts val="1200"/>
              <a:buFont typeface="Arial"/>
              <a:buAutoNum type="arabicPeriod"/>
            </a:pPr>
            <a:r>
              <a:rPr lang="en-GB" sz="1200">
                <a:latin typeface="Calibri"/>
                <a:ea typeface="Calibri"/>
                <a:cs typeface="Calibri"/>
                <a:sym typeface="Calibri"/>
              </a:rPr>
              <a:t>Procedural fluency means rapid recall knowledge and application of facts and techniques.</a:t>
            </a:r>
            <a:endParaRPr sz="1200">
              <a:latin typeface="Calibri"/>
              <a:ea typeface="Calibri"/>
              <a:cs typeface="Calibri"/>
              <a:sym typeface="Calibri"/>
            </a:endParaRPr>
          </a:p>
          <a:p>
            <a:pPr marL="228600" lvl="0" indent="-228600" algn="l" rtl="0">
              <a:lnSpc>
                <a:spcPct val="100000"/>
              </a:lnSpc>
              <a:spcBef>
                <a:spcPts val="0"/>
              </a:spcBef>
              <a:spcAft>
                <a:spcPts val="0"/>
              </a:spcAft>
              <a:buSzPts val="1400"/>
              <a:buFont typeface="Arial"/>
              <a:buAutoNum type="arabicPeriod"/>
            </a:pPr>
            <a:r>
              <a:rPr lang="en-GB" sz="1200">
                <a:latin typeface="Calibri"/>
                <a:ea typeface="Calibri"/>
                <a:cs typeface="Calibri"/>
                <a:sym typeface="Calibri"/>
              </a:rPr>
              <a:t>If you have shown your Year 6 children 99 different ways of tackling a specific element of maths and the SATS paper presents it in a 100th different way, the children are not fazed.</a:t>
            </a:r>
            <a:endParaRPr sz="1200">
              <a:latin typeface="Calibri"/>
              <a:ea typeface="Calibri"/>
              <a:cs typeface="Calibri"/>
              <a:sym typeface="Calibri"/>
            </a:endParaRPr>
          </a:p>
          <a:p>
            <a:pPr marL="228600" lvl="0" indent="-228600" algn="l" rtl="0">
              <a:lnSpc>
                <a:spcPct val="100000"/>
              </a:lnSpc>
              <a:spcBef>
                <a:spcPts val="0"/>
              </a:spcBef>
              <a:spcAft>
                <a:spcPts val="0"/>
              </a:spcAft>
              <a:buSzPts val="1400"/>
              <a:buFont typeface="Arial"/>
              <a:buAutoNum type="arabicPeriod"/>
            </a:pPr>
            <a:r>
              <a:rPr lang="en-GB" sz="1200">
                <a:latin typeface="Calibri"/>
                <a:ea typeface="Calibri"/>
                <a:cs typeface="Calibri"/>
                <a:sym typeface="Calibri"/>
              </a:rPr>
              <a:t>Retention means there are no gaps to ‘back fill’.</a:t>
            </a:r>
            <a:endParaRPr sz="1200">
              <a:latin typeface="Calibri"/>
              <a:ea typeface="Calibri"/>
              <a:cs typeface="Calibri"/>
              <a:sym typeface="Calibri"/>
            </a:endParaRPr>
          </a:p>
          <a:p>
            <a:pPr marL="228600" lvl="0" indent="-228600" algn="l" rtl="0">
              <a:lnSpc>
                <a:spcPct val="100000"/>
              </a:lnSpc>
              <a:spcBef>
                <a:spcPts val="0"/>
              </a:spcBef>
              <a:spcAft>
                <a:spcPts val="0"/>
              </a:spcAft>
              <a:buSzPts val="1400"/>
              <a:buFont typeface="Arial"/>
              <a:buAutoNum type="arabicPeriod"/>
            </a:pPr>
            <a:r>
              <a:rPr lang="en-GB" sz="1200">
                <a:latin typeface="Calibri"/>
                <a:ea typeface="Calibri"/>
                <a:cs typeface="Calibri"/>
                <a:sym typeface="Calibri"/>
              </a:rPr>
              <a:t>Deeper learning is an important element: it is not about moving on to the next year group’s objectives. Learning should be broader and deeper.</a:t>
            </a:r>
            <a:endParaRPr/>
          </a:p>
          <a:p>
            <a:pPr marL="228600" lvl="0" indent="-228600" algn="l" rtl="0">
              <a:lnSpc>
                <a:spcPct val="100000"/>
              </a:lnSpc>
              <a:spcBef>
                <a:spcPts val="0"/>
              </a:spcBef>
              <a:spcAft>
                <a:spcPts val="0"/>
              </a:spcAft>
              <a:buSzPts val="1400"/>
              <a:buFont typeface="Arial"/>
              <a:buAutoNum type="arabicPeriod"/>
            </a:pPr>
            <a:r>
              <a:rPr lang="en-GB" sz="1200">
                <a:latin typeface="Calibri"/>
                <a:ea typeface="Calibri"/>
                <a:cs typeface="Calibri"/>
                <a:sym typeface="Calibri"/>
              </a:rPr>
              <a:t>Teaching is ‘focused, rigorous and thorough’ (White Rose Hub).</a:t>
            </a:r>
            <a:endParaRPr/>
          </a:p>
          <a:p>
            <a:pPr marL="228600" lvl="0" indent="-228600" algn="l" rtl="0">
              <a:lnSpc>
                <a:spcPct val="100000"/>
              </a:lnSpc>
              <a:spcBef>
                <a:spcPts val="0"/>
              </a:spcBef>
              <a:spcAft>
                <a:spcPts val="0"/>
              </a:spcAft>
              <a:buSzPts val="1400"/>
              <a:buFont typeface="Arial"/>
              <a:buAutoNum type="arabicPeriod"/>
            </a:pPr>
            <a:r>
              <a:rPr lang="en-GB" sz="1200">
                <a:latin typeface="Calibri"/>
                <a:ea typeface="Calibri"/>
                <a:cs typeface="Calibri"/>
                <a:sym typeface="Calibri"/>
              </a:rPr>
              <a:t>This point links to point 1: it means having the security of understanding to apply what has been learned, including application of the ‘basics’. NCETM states the expectation: ‘Mastery is something we want pupils to acquire. All pupils.’</a:t>
            </a:r>
            <a:endParaRPr sz="1200" b="0" i="0" u="none" strike="noStrike" cap="none">
              <a:solidFill>
                <a:schemeClr val="dk1"/>
              </a:solidFill>
              <a:latin typeface="Calibri"/>
              <a:ea typeface="Calibri"/>
              <a:cs typeface="Calibri"/>
              <a:sym typeface="Calibri"/>
            </a:endParaRPr>
          </a:p>
          <a:p>
            <a:pPr marL="228600" lvl="0" indent="-228600" algn="l" rtl="0">
              <a:lnSpc>
                <a:spcPct val="100000"/>
              </a:lnSpc>
              <a:spcBef>
                <a:spcPts val="0"/>
              </a:spcBef>
              <a:spcAft>
                <a:spcPts val="0"/>
              </a:spcAft>
              <a:buSzPts val="1400"/>
              <a:buFont typeface="Arial"/>
              <a:buAutoNum type="arabicPeriod"/>
            </a:pPr>
            <a:r>
              <a:rPr lang="en-GB" sz="1200" b="0" i="0" u="none" strike="noStrike" cap="none">
                <a:solidFill>
                  <a:schemeClr val="dk1"/>
                </a:solidFill>
                <a:latin typeface="Calibri"/>
                <a:ea typeface="Calibri"/>
                <a:cs typeface="Calibri"/>
                <a:sym typeface="Calibri"/>
              </a:rPr>
              <a:t>Where teachers have to rush to complete the curriculum, tricks or sometimes lies are often used to cover the content quickly (telling children in KS1 that you cannot take 8 away from 6, for example). This creates two problems:</a:t>
            </a:r>
            <a:endParaRPr/>
          </a:p>
          <a:p>
            <a:pPr marL="685800" lvl="1" indent="-228600" algn="l" rtl="0">
              <a:lnSpc>
                <a:spcPct val="100000"/>
              </a:lnSpc>
              <a:spcBef>
                <a:spcPts val="0"/>
              </a:spcBef>
              <a:spcAft>
                <a:spcPts val="0"/>
              </a:spcAft>
              <a:buSzPts val="1400"/>
              <a:buFont typeface="Arial"/>
              <a:buAutoNum type="romanLcPeriod"/>
            </a:pPr>
            <a:r>
              <a:rPr lang="en-GB" sz="1200" b="0" i="0" u="none" strike="noStrike" cap="none">
                <a:solidFill>
                  <a:schemeClr val="dk1"/>
                </a:solidFill>
                <a:latin typeface="Calibri"/>
                <a:ea typeface="Calibri"/>
                <a:cs typeface="Calibri"/>
                <a:sym typeface="Calibri"/>
              </a:rPr>
              <a:t>Firstly, it breaks down the relationship between the pupils and the teacher as the teacher is not a person to be trusted. In the KS1 example, the suggested course of action is to tell the student it is possible to subtract 8 from 6, and that this will be covered when we look at another type of subtraction.</a:t>
            </a:r>
            <a:endParaRPr/>
          </a:p>
          <a:p>
            <a:pPr marL="742950" lvl="1" indent="-285750" algn="l" rtl="0">
              <a:lnSpc>
                <a:spcPct val="100000"/>
              </a:lnSpc>
              <a:spcBef>
                <a:spcPts val="0"/>
              </a:spcBef>
              <a:spcAft>
                <a:spcPts val="0"/>
              </a:spcAft>
              <a:buSzPts val="1400"/>
              <a:buFont typeface="Arial"/>
              <a:buAutoNum type="romanLcPeriod"/>
            </a:pPr>
            <a:r>
              <a:rPr lang="en-GB" sz="1200" b="0" i="0" u="none" strike="noStrike" cap="none">
                <a:solidFill>
                  <a:schemeClr val="dk1"/>
                </a:solidFill>
                <a:latin typeface="Calibri"/>
                <a:ea typeface="Calibri"/>
                <a:cs typeface="Calibri"/>
                <a:sym typeface="Calibri"/>
              </a:rPr>
              <a:t>Secondly, it does not improve a learner’s mathematical understanding.</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Further important aspects of teaching for mastery include quality questioning and ‘intelligent practice’. Use small amounts of frequent, relevant homework.</a:t>
            </a:r>
            <a:endParaRPr sz="1200">
              <a:latin typeface="Calibri"/>
              <a:ea typeface="Calibri"/>
              <a:cs typeface="Calibri"/>
              <a:sym typeface="Calibri"/>
            </a:endParaRPr>
          </a:p>
        </p:txBody>
      </p:sp>
      <p:sp>
        <p:nvSpPr>
          <p:cNvPr id="116" name="Google Shape;116;p65: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8: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a:t>Discuss these two definitions of mastery.</a:t>
            </a:r>
            <a:endParaRPr/>
          </a:p>
        </p:txBody>
      </p:sp>
      <p:sp>
        <p:nvSpPr>
          <p:cNvPr id="123" name="Google Shape;123;p8: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6: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6: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a:latin typeface="Calibri"/>
                <a:ea typeface="Calibri"/>
                <a:cs typeface="Calibri"/>
                <a:sym typeface="Calibri"/>
              </a:rPr>
              <a:t>First bullet point: Remind staff of the National Curriculum aims for Mathematics.</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Fluency is all about accurate recall and application of facts and concepts. Reasoning requires the confidence to apply knowledge. Problem solving means to make and test hypotheses and to conjecture.</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Second bullet point: We need to rethink the way that we plan maths and focus more on larger chunks of learning. Otherwise we flit through coverage, leading to ‘Groundhog Day’ maths lessons with more time in total spent on each aspect!</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If the children need four weeks on fractions, do they get four weeks on fractions? If addition is strong, are we still allocating the same amount of time to it as a weaker area?</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Ultimately, the longer-term aim is to build maths as a life skill.</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Third bullet point: How are interventions used? How do they make an immediate impact on what comes next? Pre-teaching opportunities? Baselines?</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Fourth bullet point: Are opportunities for making links within a mathematical unit and across other mathematical strands taken? We will revisit this later in the fluency section, when we look at fractions.</a:t>
            </a:r>
            <a:endParaRPr/>
          </a:p>
        </p:txBody>
      </p:sp>
      <p:sp>
        <p:nvSpPr>
          <p:cNvPr id="131" name="Google Shape;131;p66: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4: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a:t>Parents may be uncertain about the mastery approach and concerned that their child will not be able to cope with the demands that it entails.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A DfE spokesperson (2014) provided the quotes listed to attempt to allay any concerns.</a:t>
            </a:r>
            <a:endParaRPr/>
          </a:p>
        </p:txBody>
      </p:sp>
      <p:sp>
        <p:nvSpPr>
          <p:cNvPr id="138" name="Google Shape;138;p14: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7: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7: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a:latin typeface="Calibri"/>
                <a:ea typeface="Calibri"/>
                <a:cs typeface="Calibri"/>
                <a:sym typeface="Calibri"/>
              </a:rPr>
              <a:t>Explain that this is part of the representation element mentioned in slide 10 (the NCETM’s big five ideas).</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Show the examples of CPA in the slide:</a:t>
            </a:r>
            <a:endParaRPr/>
          </a:p>
          <a:p>
            <a:pPr marL="171450" lvl="0" indent="-171450" algn="l" rtl="0">
              <a:lnSpc>
                <a:spcPct val="100000"/>
              </a:lnSpc>
              <a:spcBef>
                <a:spcPts val="0"/>
              </a:spcBef>
              <a:spcAft>
                <a:spcPts val="0"/>
              </a:spcAft>
              <a:buSzPts val="1400"/>
              <a:buFont typeface="Arial"/>
              <a:buChar char="•"/>
            </a:pPr>
            <a:r>
              <a:rPr lang="en-GB">
                <a:latin typeface="Calibri"/>
                <a:ea typeface="Calibri"/>
                <a:cs typeface="Calibri"/>
                <a:sym typeface="Calibri"/>
              </a:rPr>
              <a:t>Concrete – hands-on tasks to secure conceptual understanding</a:t>
            </a:r>
            <a:endParaRPr/>
          </a:p>
          <a:p>
            <a:pPr marL="171450" lvl="0" indent="-171450" algn="l" rtl="0">
              <a:lnSpc>
                <a:spcPct val="100000"/>
              </a:lnSpc>
              <a:spcBef>
                <a:spcPts val="0"/>
              </a:spcBef>
              <a:spcAft>
                <a:spcPts val="0"/>
              </a:spcAft>
              <a:buSzPts val="1400"/>
              <a:buFont typeface="Arial"/>
              <a:buChar char="•"/>
            </a:pPr>
            <a:r>
              <a:rPr lang="en-GB">
                <a:latin typeface="Calibri"/>
                <a:ea typeface="Calibri"/>
                <a:cs typeface="Calibri"/>
                <a:sym typeface="Calibri"/>
              </a:rPr>
              <a:t>Pictorial – a picture or a diagram of the problem</a:t>
            </a:r>
            <a:endParaRPr/>
          </a:p>
          <a:p>
            <a:pPr marL="171450" lvl="0" indent="-171450" algn="l" rtl="0">
              <a:lnSpc>
                <a:spcPct val="100000"/>
              </a:lnSpc>
              <a:spcBef>
                <a:spcPts val="0"/>
              </a:spcBef>
              <a:spcAft>
                <a:spcPts val="0"/>
              </a:spcAft>
              <a:buSzPts val="1400"/>
              <a:buFont typeface="Arial"/>
              <a:buChar char="•"/>
            </a:pPr>
            <a:r>
              <a:rPr lang="en-GB">
                <a:latin typeface="Calibri"/>
                <a:ea typeface="Calibri"/>
                <a:cs typeface="Calibri"/>
                <a:sym typeface="Calibri"/>
              </a:rPr>
              <a:t>Abstract – use of mathematical notation</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Children need to be confident that they can show their understanding.</a:t>
            </a:r>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In the past, we have tended to jump to the abstract too quickly without the concrete/pictorial representation phases being secured.</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Research has suggested that understanding maths in abstract terms is not a good indicator of understanding in the concrete or the pictorial phase. Therefore, it is still beneficial for students who can do maths in the abstract phase to work in the pictorial and concrete phases.</a:t>
            </a:r>
            <a:endParaRPr/>
          </a:p>
        </p:txBody>
      </p:sp>
      <p:sp>
        <p:nvSpPr>
          <p:cNvPr id="145" name="Google Shape;145;p67: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a:spLocks noGrp="1" noRot="1" noChangeAspect="1"/>
          </p:cNvSpPr>
          <p:nvPr>
            <p:ph type="sldImg" idx="2"/>
          </p:nvPr>
        </p:nvSpPr>
        <p:spPr>
          <a:xfrm>
            <a:off x="1443038"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5:notes"/>
          <p:cNvSpPr txBox="1">
            <a:spLocks noGrp="1"/>
          </p:cNvSpPr>
          <p:nvPr>
            <p:ph type="body" idx="1"/>
          </p:nvPr>
        </p:nvSpPr>
        <p:spPr>
          <a:xfrm>
            <a:off x="710248" y="4509036"/>
            <a:ext cx="5681980" cy="3689211"/>
          </a:xfrm>
          <a:prstGeom prst="rect">
            <a:avLst/>
          </a:prstGeom>
          <a:noFill/>
          <a:ln>
            <a:noFill/>
          </a:ln>
        </p:spPr>
        <p:txBody>
          <a:bodyPr spcFirstLastPara="1" wrap="square" lIns="94100" tIns="47025" rIns="94100" bIns="47025" anchor="t" anchorCtr="0">
            <a:noAutofit/>
          </a:bodyPr>
          <a:lstStyle/>
          <a:p>
            <a:pPr marL="0" lvl="0" indent="0" algn="l" rtl="0">
              <a:lnSpc>
                <a:spcPct val="100000"/>
              </a:lnSpc>
              <a:spcBef>
                <a:spcPts val="0"/>
              </a:spcBef>
              <a:spcAft>
                <a:spcPts val="0"/>
              </a:spcAft>
              <a:buSzPts val="1400"/>
              <a:buNone/>
            </a:pPr>
            <a:r>
              <a:rPr lang="en-GB">
                <a:latin typeface="Calibri"/>
                <a:ea typeface="Calibri"/>
                <a:cs typeface="Calibri"/>
                <a:sym typeface="Calibri"/>
              </a:rPr>
              <a:t>Present the slide as a way to explain ‘intelligent practice’.</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‘Intelligent practice’ is a vital aspect of teaching for mastery. The design of pupil tasks and questions focuses less on repetition of a mechanical activity, and more on ‘the thinking process [so that it] is practised with increasing creativity’ (NCETM). Taking the examples from the slide, a pupil will carry out ‘the procedural operation of multiplication, but through connected calculations, has the opportunity to think about key concepts involving multiplication and place value’ (NCETM).</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‘Intelligent practice’ is provided by ensuring that the arrangement of activities and exercises focus pupils’ attention on patterns, structure and mathematical relationships. This will allow a greater opportunity to deepen conceptual understanding.</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Intelligent practice means using what we know to work out what we don’t. Recalling facts from memory leads to the ability to manipulate them to create new, related facts.</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Ask staff the questions: </a:t>
            </a:r>
            <a:endParaRPr/>
          </a:p>
          <a:p>
            <a:pPr marL="171450" lvl="0" indent="-171450" algn="l" rtl="0">
              <a:lnSpc>
                <a:spcPct val="100000"/>
              </a:lnSpc>
              <a:spcBef>
                <a:spcPts val="0"/>
              </a:spcBef>
              <a:spcAft>
                <a:spcPts val="0"/>
              </a:spcAft>
              <a:buSzPts val="1400"/>
              <a:buFont typeface="Arial"/>
              <a:buChar char="•"/>
            </a:pPr>
            <a:r>
              <a:rPr lang="en-GB">
                <a:latin typeface="Calibri"/>
                <a:ea typeface="Calibri"/>
                <a:cs typeface="Calibri"/>
                <a:sym typeface="Calibri"/>
              </a:rPr>
              <a:t>How does our current calculation policy support the progression of written methods, mental strategies, or expectations of rapid recall?</a:t>
            </a:r>
            <a:endParaRPr/>
          </a:p>
          <a:p>
            <a:pPr marL="171450" lvl="0" indent="-171450" algn="l" rtl="0">
              <a:lnSpc>
                <a:spcPct val="100000"/>
              </a:lnSpc>
              <a:spcBef>
                <a:spcPts val="0"/>
              </a:spcBef>
              <a:spcAft>
                <a:spcPts val="0"/>
              </a:spcAft>
              <a:buSzPts val="1400"/>
              <a:buFont typeface="Arial"/>
              <a:buChar char="•"/>
            </a:pPr>
            <a:r>
              <a:rPr lang="en-GB">
                <a:latin typeface="Calibri"/>
                <a:ea typeface="Calibri"/>
                <a:cs typeface="Calibri"/>
                <a:sym typeface="Calibri"/>
              </a:rPr>
              <a:t>Is there a natural progression from one year to the next?</a:t>
            </a:r>
            <a:endParaRPr b="0">
              <a:latin typeface="Calibri"/>
              <a:ea typeface="Calibri"/>
              <a:cs typeface="Calibri"/>
              <a:sym typeface="Calibri"/>
            </a:endParaRPr>
          </a:p>
          <a:p>
            <a:pPr marL="0" lvl="0" indent="0" algn="l" rtl="0">
              <a:lnSpc>
                <a:spcPct val="100000"/>
              </a:lnSpc>
              <a:spcBef>
                <a:spcPts val="0"/>
              </a:spcBef>
              <a:spcAft>
                <a:spcPts val="0"/>
              </a:spcAft>
              <a:buSzPts val="1400"/>
              <a:buNone/>
            </a:pPr>
            <a:r>
              <a:rPr lang="en-GB" b="1">
                <a:latin typeface="Calibri"/>
                <a:ea typeface="Calibri"/>
                <a:cs typeface="Calibri"/>
                <a:sym typeface="Calibri"/>
              </a:rPr>
              <a:t>Ensure you have access to the school’s current calculation policy for reference.</a:t>
            </a:r>
            <a:endParaRPr/>
          </a:p>
        </p:txBody>
      </p:sp>
      <p:sp>
        <p:nvSpPr>
          <p:cNvPr id="171" name="Google Shape;171;p15:notes"/>
          <p:cNvSpPr txBox="1">
            <a:spLocks noGrp="1"/>
          </p:cNvSpPr>
          <p:nvPr>
            <p:ph type="sldNum" idx="12"/>
          </p:nvPr>
        </p:nvSpPr>
        <p:spPr>
          <a:xfrm>
            <a:off x="4023092" y="8899328"/>
            <a:ext cx="3077739" cy="470097"/>
          </a:xfrm>
          <a:prstGeom prst="rect">
            <a:avLst/>
          </a:prstGeom>
          <a:noFill/>
          <a:ln>
            <a:noFill/>
          </a:ln>
        </p:spPr>
        <p:txBody>
          <a:bodyPr spcFirstLastPara="1" wrap="square" lIns="94100" tIns="47025" rIns="94100" bIns="47025"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BG">
  <p:cSld name="Slide BG">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7" name="Google Shape;67;p9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8" name="Google Shape;68;p9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9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2"/>
          <p:cNvSpPr>
            <a:spLocks noGrp="1"/>
          </p:cNvSpPr>
          <p:nvPr>
            <p:ph type="pic" idx="2"/>
          </p:nvPr>
        </p:nvSpPr>
        <p:spPr>
          <a:xfrm>
            <a:off x="3887391" y="987426"/>
            <a:ext cx="4629150" cy="4873625"/>
          </a:xfrm>
          <a:prstGeom prst="rect">
            <a:avLst/>
          </a:prstGeom>
          <a:noFill/>
          <a:ln>
            <a:noFill/>
          </a:ln>
        </p:spPr>
      </p:sp>
      <p:sp>
        <p:nvSpPr>
          <p:cNvPr id="74" name="Google Shape;74;p9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5" name="Google Shape;75;p9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9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9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9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94"/>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7" name="Google Shape;87;p9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9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9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
        <p:cNvGrpSpPr/>
        <p:nvPr/>
      </p:nvGrpSpPr>
      <p:grpSpPr>
        <a:xfrm>
          <a:off x="0" y="0"/>
          <a:ext cx="0" cy="0"/>
          <a:chOff x="0" y="0"/>
          <a:chExt cx="0" cy="0"/>
        </a:xfrm>
      </p:grpSpPr>
      <p:sp>
        <p:nvSpPr>
          <p:cNvPr id="17" name="Google Shape;17;p83"/>
          <p:cNvSpPr txBox="1">
            <a:spLocks noGrp="1"/>
          </p:cNvSpPr>
          <p:nvPr>
            <p:ph type="ftr" idx="11"/>
          </p:nvPr>
        </p:nvSpPr>
        <p:spPr>
          <a:xfrm>
            <a:off x="3124201" y="6356353"/>
            <a:ext cx="2895599" cy="365125"/>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rgbClr val="FFFFFF"/>
              </a:buClr>
              <a:buSzPts val="900"/>
              <a:buFont typeface="Arial"/>
              <a:buNone/>
              <a:defRPr sz="900">
                <a:solidFill>
                  <a:srgbClr val="FFFFFF"/>
                </a:solidFill>
                <a:latin typeface="Arial"/>
                <a:ea typeface="Arial"/>
                <a:cs typeface="Arial"/>
                <a:sym typeface="Arial"/>
              </a:defRPr>
            </a:lvl1pPr>
            <a:lvl2pPr marR="0" lvl="1" algn="l">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8" name="Google Shape;18;p83"/>
          <p:cNvSpPr txBox="1">
            <a:spLocks noGrp="1"/>
          </p:cNvSpPr>
          <p:nvPr>
            <p:ph type="body" idx="1"/>
          </p:nvPr>
        </p:nvSpPr>
        <p:spPr>
          <a:xfrm>
            <a:off x="152400" y="4776789"/>
            <a:ext cx="2854569" cy="11715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83"/>
          <p:cNvSpPr txBox="1">
            <a:spLocks noGrp="1"/>
          </p:cNvSpPr>
          <p:nvPr>
            <p:ph type="body" idx="2"/>
          </p:nvPr>
        </p:nvSpPr>
        <p:spPr>
          <a:xfrm>
            <a:off x="5643836" y="4776788"/>
            <a:ext cx="3196004" cy="11922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3"/>
          <p:cNvSpPr txBox="1">
            <a:spLocks noGrp="1"/>
          </p:cNvSpPr>
          <p:nvPr>
            <p:ph type="body" idx="3"/>
          </p:nvPr>
        </p:nvSpPr>
        <p:spPr>
          <a:xfrm>
            <a:off x="595141" y="1473624"/>
            <a:ext cx="8298474" cy="27495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505"/>
              <a:buNone/>
              <a:defRPr sz="4505">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8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8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8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4" name="Google Shape;34;p8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8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0" name="Google Shape;40;p8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8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8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8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8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3" name="Google Shape;53;p8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8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 name="Google Shape;55;p8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8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8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etm.org.uk/classroom-resources/lv-a-year-1-lesson-on-difference-as-a-form-of-subtractio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p:nvPr/>
        </p:nvSpPr>
        <p:spPr>
          <a:xfrm>
            <a:off x="177800" y="680048"/>
            <a:ext cx="16510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GB" sz="3200" b="0" i="0" u="none" strike="noStrike" cap="none">
                <a:solidFill>
                  <a:schemeClr val="dk1"/>
                </a:solidFill>
                <a:latin typeface="Arial"/>
                <a:ea typeface="Arial"/>
                <a:cs typeface="Arial"/>
                <a:sym typeface="Arial"/>
              </a:rPr>
              <a:t>Aims</a:t>
            </a:r>
            <a:endParaRPr sz="3200" b="0" i="0" u="none" strike="noStrike" cap="none">
              <a:solidFill>
                <a:schemeClr val="dk1"/>
              </a:solidFill>
              <a:latin typeface="Arial"/>
              <a:ea typeface="Arial"/>
              <a:cs typeface="Arial"/>
              <a:sym typeface="Arial"/>
            </a:endParaRPr>
          </a:p>
        </p:txBody>
      </p:sp>
      <p:sp>
        <p:nvSpPr>
          <p:cNvPr id="96" name="Google Shape;96;p3"/>
          <p:cNvSpPr/>
          <p:nvPr/>
        </p:nvSpPr>
        <p:spPr>
          <a:xfrm>
            <a:off x="201612" y="1681956"/>
            <a:ext cx="8740775" cy="174704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Arial"/>
              <a:buChar char="•"/>
            </a:pPr>
            <a:r>
              <a:rPr lang="en-GB" sz="1800" b="0" i="0" u="none" strike="noStrike" cap="none">
                <a:solidFill>
                  <a:schemeClr val="dk1"/>
                </a:solidFill>
                <a:latin typeface="Calibri"/>
                <a:ea typeface="Calibri"/>
                <a:cs typeface="Calibri"/>
                <a:sym typeface="Calibri"/>
              </a:rPr>
              <a:t>Establish a clear definition of what we mean by mastery in mathematics and what it looks like in practice</a:t>
            </a:r>
            <a:br>
              <a:rPr lang="en-GB" sz="1800" b="0" i="0" u="none" strike="noStrike" cap="none">
                <a:solidFill>
                  <a:schemeClr val="dk1"/>
                </a:solidFill>
                <a:latin typeface="Calibri"/>
                <a:ea typeface="Calibri"/>
                <a:cs typeface="Calibri"/>
                <a:sym typeface="Calibri"/>
              </a:rPr>
            </a:br>
            <a:br>
              <a:rPr lang="en-GB"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GB" sz="1800" b="0" i="0" u="none" strike="noStrike" cap="none">
                <a:solidFill>
                  <a:schemeClr val="dk1"/>
                </a:solidFill>
                <a:latin typeface="Calibri"/>
                <a:ea typeface="Calibri"/>
                <a:cs typeface="Calibri"/>
                <a:sym typeface="Calibri"/>
              </a:rPr>
              <a:t>Clarify the principles of how to plan for mastery</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p:nvPr/>
        </p:nvSpPr>
        <p:spPr>
          <a:xfrm>
            <a:off x="1313935" y="1887944"/>
            <a:ext cx="651613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What is missing and why?</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Can you clearly explain your reasoning?</a:t>
            </a:r>
            <a:endParaRPr sz="1800">
              <a:solidFill>
                <a:schemeClr val="dk1"/>
              </a:solidFill>
              <a:latin typeface="Calibri"/>
              <a:ea typeface="Calibri"/>
              <a:cs typeface="Calibri"/>
              <a:sym typeface="Calibri"/>
            </a:endParaRPr>
          </a:p>
        </p:txBody>
      </p:sp>
      <p:sp>
        <p:nvSpPr>
          <p:cNvPr id="183" name="Google Shape;183;p16"/>
          <p:cNvSpPr/>
          <p:nvPr/>
        </p:nvSpPr>
        <p:spPr>
          <a:xfrm>
            <a:off x="7658100" y="3429000"/>
            <a:ext cx="114300" cy="22225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4" name="Google Shape;184;p16"/>
          <p:cNvSpPr txBox="1"/>
          <p:nvPr/>
        </p:nvSpPr>
        <p:spPr>
          <a:xfrm>
            <a:off x="177656" y="685483"/>
            <a:ext cx="896316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Mathematical procedures</a:t>
            </a:r>
            <a:endParaRPr/>
          </a:p>
        </p:txBody>
      </p:sp>
      <p:grpSp>
        <p:nvGrpSpPr>
          <p:cNvPr id="185" name="Google Shape;185;p16"/>
          <p:cNvGrpSpPr/>
          <p:nvPr/>
        </p:nvGrpSpPr>
        <p:grpSpPr>
          <a:xfrm>
            <a:off x="2346960" y="3098800"/>
            <a:ext cx="4450080" cy="2286000"/>
            <a:chOff x="2062480" y="3098800"/>
            <a:chExt cx="4450080" cy="2286000"/>
          </a:xfrm>
        </p:grpSpPr>
        <p:grpSp>
          <p:nvGrpSpPr>
            <p:cNvPr id="186" name="Google Shape;186;p16"/>
            <p:cNvGrpSpPr/>
            <p:nvPr/>
          </p:nvGrpSpPr>
          <p:grpSpPr>
            <a:xfrm>
              <a:off x="2484083" y="3494323"/>
              <a:ext cx="3279991" cy="1366321"/>
              <a:chOff x="2484083" y="3494323"/>
              <a:chExt cx="3279991" cy="1366321"/>
            </a:xfrm>
          </p:grpSpPr>
          <p:sp>
            <p:nvSpPr>
              <p:cNvPr id="187" name="Google Shape;187;p16"/>
              <p:cNvSpPr txBox="1"/>
              <p:nvPr/>
            </p:nvSpPr>
            <p:spPr>
              <a:xfrm>
                <a:off x="2484083" y="4209233"/>
                <a:ext cx="3860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dk1"/>
                    </a:solidFill>
                    <a:latin typeface="Calibri"/>
                    <a:ea typeface="Calibri"/>
                    <a:cs typeface="Calibri"/>
                    <a:sym typeface="Calibri"/>
                  </a:rPr>
                  <a:t>8</a:t>
                </a:r>
                <a:endParaRPr/>
              </a:p>
            </p:txBody>
          </p:sp>
          <p:sp>
            <p:nvSpPr>
              <p:cNvPr id="188" name="Google Shape;188;p16"/>
              <p:cNvSpPr/>
              <p:nvPr/>
            </p:nvSpPr>
            <p:spPr>
              <a:xfrm>
                <a:off x="2613017" y="4178754"/>
                <a:ext cx="449537" cy="646331"/>
              </a:xfrm>
              <a:prstGeom prst="arc">
                <a:avLst>
                  <a:gd name="adj1" fmla="val 16332136"/>
                  <a:gd name="adj2" fmla="val 5206529"/>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cxnSp>
            <p:nvCxnSpPr>
              <p:cNvPr id="189" name="Google Shape;189;p16"/>
              <p:cNvCxnSpPr/>
              <p:nvPr/>
            </p:nvCxnSpPr>
            <p:spPr>
              <a:xfrm>
                <a:off x="2868266" y="4178754"/>
                <a:ext cx="2882838" cy="0"/>
              </a:xfrm>
              <a:prstGeom prst="straightConnector1">
                <a:avLst/>
              </a:prstGeom>
              <a:noFill/>
              <a:ln w="47625" cap="flat" cmpd="sng">
                <a:solidFill>
                  <a:schemeClr val="dk1"/>
                </a:solidFill>
                <a:prstDash val="solid"/>
                <a:miter lim="800000"/>
                <a:headEnd type="none" w="sm" len="sm"/>
                <a:tailEnd type="none" w="sm" len="sm"/>
              </a:ln>
            </p:spPr>
          </p:cxnSp>
          <p:sp>
            <p:nvSpPr>
              <p:cNvPr id="190" name="Google Shape;190;p16"/>
              <p:cNvSpPr txBox="1"/>
              <p:nvPr/>
            </p:nvSpPr>
            <p:spPr>
              <a:xfrm>
                <a:off x="3220597" y="4209233"/>
                <a:ext cx="3860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dk1"/>
                    </a:solidFill>
                    <a:latin typeface="Calibri"/>
                    <a:ea typeface="Calibri"/>
                    <a:cs typeface="Calibri"/>
                    <a:sym typeface="Calibri"/>
                  </a:rPr>
                  <a:t>5</a:t>
                </a:r>
                <a:endParaRPr/>
              </a:p>
            </p:txBody>
          </p:sp>
          <p:sp>
            <p:nvSpPr>
              <p:cNvPr id="191" name="Google Shape;191;p16"/>
              <p:cNvSpPr txBox="1"/>
              <p:nvPr/>
            </p:nvSpPr>
            <p:spPr>
              <a:xfrm>
                <a:off x="3737616" y="4214313"/>
                <a:ext cx="63673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baseline="-25000">
                    <a:solidFill>
                      <a:schemeClr val="dk1"/>
                    </a:solidFill>
                    <a:latin typeface="Calibri"/>
                    <a:ea typeface="Calibri"/>
                    <a:cs typeface="Calibri"/>
                    <a:sym typeface="Calibri"/>
                  </a:rPr>
                  <a:t>5</a:t>
                </a:r>
                <a:r>
                  <a:rPr lang="en-GB" sz="3600" b="1">
                    <a:solidFill>
                      <a:schemeClr val="dk1"/>
                    </a:solidFill>
                    <a:latin typeface="Calibri"/>
                    <a:ea typeface="Calibri"/>
                    <a:cs typeface="Calibri"/>
                    <a:sym typeface="Calibri"/>
                  </a:rPr>
                  <a:t>?</a:t>
                </a:r>
                <a:endParaRPr sz="3600" b="1" baseline="-25000">
                  <a:solidFill>
                    <a:schemeClr val="dk1"/>
                  </a:solidFill>
                  <a:latin typeface="Calibri"/>
                  <a:ea typeface="Calibri"/>
                  <a:cs typeface="Calibri"/>
                  <a:sym typeface="Calibri"/>
                </a:endParaRPr>
              </a:p>
            </p:txBody>
          </p:sp>
          <p:sp>
            <p:nvSpPr>
              <p:cNvPr id="192" name="Google Shape;192;p16"/>
              <p:cNvSpPr txBox="1"/>
              <p:nvPr/>
            </p:nvSpPr>
            <p:spPr>
              <a:xfrm>
                <a:off x="4374348" y="4209232"/>
                <a:ext cx="8238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baseline="-25000">
                    <a:solidFill>
                      <a:schemeClr val="dk1"/>
                    </a:solidFill>
                    <a:latin typeface="Calibri"/>
                    <a:ea typeface="Calibri"/>
                    <a:cs typeface="Calibri"/>
                    <a:sym typeface="Calibri"/>
                  </a:rPr>
                  <a:t>1</a:t>
                </a:r>
                <a:r>
                  <a:rPr lang="en-GB" sz="3600" b="1">
                    <a:solidFill>
                      <a:schemeClr val="dk1"/>
                    </a:solidFill>
                    <a:latin typeface="Calibri"/>
                    <a:ea typeface="Calibri"/>
                    <a:cs typeface="Calibri"/>
                    <a:sym typeface="Calibri"/>
                  </a:rPr>
                  <a:t>4</a:t>
                </a:r>
                <a:endParaRPr/>
              </a:p>
            </p:txBody>
          </p:sp>
          <p:sp>
            <p:nvSpPr>
              <p:cNvPr id="193" name="Google Shape;193;p16"/>
              <p:cNvSpPr txBox="1"/>
              <p:nvPr/>
            </p:nvSpPr>
            <p:spPr>
              <a:xfrm>
                <a:off x="3860644" y="3494323"/>
                <a:ext cx="3860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dk1"/>
                    </a:solidFill>
                    <a:latin typeface="Calibri"/>
                    <a:ea typeface="Calibri"/>
                    <a:cs typeface="Calibri"/>
                    <a:sym typeface="Calibri"/>
                  </a:rPr>
                  <a:t>7</a:t>
                </a:r>
                <a:endParaRPr/>
              </a:p>
            </p:txBody>
          </p:sp>
          <p:sp>
            <p:nvSpPr>
              <p:cNvPr id="194" name="Google Shape;194;p16"/>
              <p:cNvSpPr txBox="1"/>
              <p:nvPr/>
            </p:nvSpPr>
            <p:spPr>
              <a:xfrm>
                <a:off x="4474969" y="3494323"/>
                <a:ext cx="3860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dk1"/>
                    </a:solidFill>
                    <a:latin typeface="Calibri"/>
                    <a:ea typeface="Calibri"/>
                    <a:cs typeface="Calibri"/>
                    <a:sym typeface="Calibri"/>
                  </a:rPr>
                  <a:t>?</a:t>
                </a:r>
                <a:endParaRPr/>
              </a:p>
            </p:txBody>
          </p:sp>
          <p:sp>
            <p:nvSpPr>
              <p:cNvPr id="195" name="Google Shape;195;p16"/>
              <p:cNvSpPr txBox="1"/>
              <p:nvPr/>
            </p:nvSpPr>
            <p:spPr>
              <a:xfrm>
                <a:off x="4985840" y="3494323"/>
                <a:ext cx="77823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dk1"/>
                    </a:solidFill>
                    <a:latin typeface="Calibri"/>
                    <a:ea typeface="Calibri"/>
                    <a:cs typeface="Calibri"/>
                    <a:sym typeface="Calibri"/>
                  </a:rPr>
                  <a:t>r 6</a:t>
                </a:r>
                <a:endParaRPr/>
              </a:p>
            </p:txBody>
          </p:sp>
        </p:grpSp>
        <p:sp>
          <p:nvSpPr>
            <p:cNvPr id="196" name="Google Shape;196;p16"/>
            <p:cNvSpPr/>
            <p:nvPr/>
          </p:nvSpPr>
          <p:spPr>
            <a:xfrm>
              <a:off x="2062480" y="3098800"/>
              <a:ext cx="4450080" cy="22860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7" name="Google Shape;197;p16"/>
          <p:cNvSpPr txBox="1"/>
          <p:nvPr/>
        </p:nvSpPr>
        <p:spPr>
          <a:xfrm>
            <a:off x="4777149" y="3500669"/>
            <a:ext cx="386080"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FF0000"/>
                </a:solidFill>
                <a:latin typeface="Calibri"/>
                <a:ea typeface="Calibri"/>
                <a:cs typeface="Calibri"/>
                <a:sym typeface="Calibri"/>
              </a:rPr>
              <a:t>1</a:t>
            </a:r>
            <a:endParaRPr/>
          </a:p>
        </p:txBody>
      </p:sp>
      <p:sp>
        <p:nvSpPr>
          <p:cNvPr id="198" name="Google Shape;198;p16"/>
          <p:cNvSpPr txBox="1"/>
          <p:nvPr/>
        </p:nvSpPr>
        <p:spPr>
          <a:xfrm>
            <a:off x="4022096" y="4215350"/>
            <a:ext cx="636732"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baseline="-25000">
                <a:solidFill>
                  <a:schemeClr val="dk1"/>
                </a:solidFill>
                <a:latin typeface="Calibri"/>
                <a:ea typeface="Calibri"/>
                <a:cs typeface="Calibri"/>
                <a:sym typeface="Calibri"/>
              </a:rPr>
              <a:t>5</a:t>
            </a:r>
            <a:r>
              <a:rPr lang="en-GB" sz="3600" b="1">
                <a:solidFill>
                  <a:srgbClr val="FF0000"/>
                </a:solidFill>
                <a:latin typeface="Calibri"/>
                <a:ea typeface="Calibri"/>
                <a:cs typeface="Calibri"/>
                <a:sym typeface="Calibri"/>
              </a:rPr>
              <a:t>7</a:t>
            </a:r>
            <a:endParaRPr sz="3600" b="1" baseline="-250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8"/>
          <p:cNvSpPr txBox="1"/>
          <p:nvPr/>
        </p:nvSpPr>
        <p:spPr>
          <a:xfrm>
            <a:off x="177652" y="2160174"/>
            <a:ext cx="847587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We now follow White Rose ‘small steps’ and have access to the NCETM Teaching for Mastery Spine materials in the Staff Planning Drive.</a:t>
            </a:r>
            <a:endParaRPr sz="1800">
              <a:solidFill>
                <a:schemeClr val="dk1"/>
              </a:solidFill>
              <a:latin typeface="Calibri"/>
              <a:ea typeface="Calibri"/>
              <a:cs typeface="Calibri"/>
              <a:sym typeface="Calibri"/>
            </a:endParaRPr>
          </a:p>
        </p:txBody>
      </p:sp>
      <p:pic>
        <p:nvPicPr>
          <p:cNvPr id="205" name="Google Shape;205;p68"/>
          <p:cNvPicPr preferRelativeResize="0"/>
          <p:nvPr/>
        </p:nvPicPr>
        <p:blipFill rotWithShape="1">
          <a:blip r:embed="rId3">
            <a:alphaModFix/>
          </a:blip>
          <a:srcRect/>
          <a:stretch/>
        </p:blipFill>
        <p:spPr>
          <a:xfrm>
            <a:off x="177652" y="3238363"/>
            <a:ext cx="4238083" cy="2325591"/>
          </a:xfrm>
          <a:prstGeom prst="rect">
            <a:avLst/>
          </a:prstGeom>
          <a:noFill/>
          <a:ln>
            <a:noFill/>
          </a:ln>
        </p:spPr>
      </p:pic>
      <p:sp>
        <p:nvSpPr>
          <p:cNvPr id="206" name="Google Shape;206;p68"/>
          <p:cNvSpPr txBox="1"/>
          <p:nvPr/>
        </p:nvSpPr>
        <p:spPr>
          <a:xfrm>
            <a:off x="177656" y="685483"/>
            <a:ext cx="865201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Planning for mastery – longer term</a:t>
            </a:r>
            <a:endParaRPr/>
          </a:p>
        </p:txBody>
      </p:sp>
      <p:pic>
        <p:nvPicPr>
          <p:cNvPr id="207" name="Google Shape;207;p68"/>
          <p:cNvPicPr preferRelativeResize="0"/>
          <p:nvPr/>
        </p:nvPicPr>
        <p:blipFill rotWithShape="1">
          <a:blip r:embed="rId4">
            <a:alphaModFix/>
          </a:blip>
          <a:srcRect/>
          <a:stretch/>
        </p:blipFill>
        <p:spPr>
          <a:xfrm>
            <a:off x="5857875" y="2701400"/>
            <a:ext cx="2971800" cy="224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p:nvPr/>
        </p:nvSpPr>
        <p:spPr>
          <a:xfrm>
            <a:off x="177656" y="3128052"/>
            <a:ext cx="8737744"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‘Lessons are broken down into smaller, connected steps, helping pupils to access a concept initially and then build upon their understanding.</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a:t>
            </a:r>
            <a:r>
              <a:rPr lang="en-GB" sz="1800">
                <a:solidFill>
                  <a:schemeClr val="dk1"/>
                </a:solidFill>
                <a:latin typeface="Arial"/>
                <a:ea typeface="Arial"/>
                <a:cs typeface="Arial"/>
                <a:sym typeface="Arial"/>
              </a:rPr>
              <a:t>This] enables them to generalise the concept so that they can apply it to a range of different contexts.’</a:t>
            </a:r>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
        <p:nvSpPr>
          <p:cNvPr id="214" name="Google Shape;214;p20"/>
          <p:cNvSpPr txBox="1"/>
          <p:nvPr/>
        </p:nvSpPr>
        <p:spPr>
          <a:xfrm>
            <a:off x="177656" y="1875990"/>
            <a:ext cx="845359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Coherence</a:t>
            </a:r>
            <a:r>
              <a:rPr lang="en-GB" sz="1800">
                <a:solidFill>
                  <a:schemeClr val="dk1"/>
                </a:solidFill>
                <a:latin typeface="Arial"/>
                <a:ea typeface="Arial"/>
                <a:cs typeface="Arial"/>
                <a:sym typeface="Arial"/>
              </a:rPr>
              <a:t> is one of the NCETM’s five Big Ideas in teaching for how to achieve mastery in mathematics:</a:t>
            </a:r>
            <a:endParaRPr sz="1800">
              <a:solidFill>
                <a:schemeClr val="dk1"/>
              </a:solidFill>
              <a:latin typeface="Arial"/>
              <a:ea typeface="Arial"/>
              <a:cs typeface="Arial"/>
              <a:sym typeface="Arial"/>
            </a:endParaRPr>
          </a:p>
        </p:txBody>
      </p:sp>
      <p:sp>
        <p:nvSpPr>
          <p:cNvPr id="215" name="Google Shape;215;p20"/>
          <p:cNvSpPr txBox="1"/>
          <p:nvPr/>
        </p:nvSpPr>
        <p:spPr>
          <a:xfrm>
            <a:off x="177656" y="685483"/>
            <a:ext cx="896316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Planning in small steps</a:t>
            </a:r>
            <a:endParaRPr/>
          </a:p>
        </p:txBody>
      </p:sp>
      <p:sp>
        <p:nvSpPr>
          <p:cNvPr id="216" name="Google Shape;216;p20"/>
          <p:cNvSpPr/>
          <p:nvPr/>
        </p:nvSpPr>
        <p:spPr>
          <a:xfrm>
            <a:off x="4649273" y="5499279"/>
            <a:ext cx="4275786" cy="1159098"/>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How could classroom working walls support this?</a:t>
            </a:r>
            <a:endParaRPr sz="20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1"/>
          <p:cNvSpPr txBox="1"/>
          <p:nvPr/>
        </p:nvSpPr>
        <p:spPr>
          <a:xfrm>
            <a:off x="177656" y="2099846"/>
            <a:ext cx="8712925" cy="25852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Pupils should be able to cope more easily with small-step planning and not be overwhelmed.</a:t>
            </a: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Learning should be accessible to all.</a:t>
            </a: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Concepts can be fully embedded before moving on.</a:t>
            </a: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Teachers can make formative assessments in lessons so that the class can advance.</a:t>
            </a:r>
            <a:endParaRPr sz="1800">
              <a:solidFill>
                <a:schemeClr val="dk1"/>
              </a:solidFill>
              <a:latin typeface="Arial"/>
              <a:ea typeface="Arial"/>
              <a:cs typeface="Arial"/>
              <a:sym typeface="Arial"/>
            </a:endParaRPr>
          </a:p>
        </p:txBody>
      </p:sp>
      <p:sp>
        <p:nvSpPr>
          <p:cNvPr id="223" name="Google Shape;223;p21"/>
          <p:cNvSpPr txBox="1"/>
          <p:nvPr/>
        </p:nvSpPr>
        <p:spPr>
          <a:xfrm>
            <a:off x="177656" y="685483"/>
            <a:ext cx="896316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Why plan in small steps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txBox="1"/>
          <p:nvPr/>
        </p:nvSpPr>
        <p:spPr>
          <a:xfrm>
            <a:off x="177656" y="1606265"/>
            <a:ext cx="8793162" cy="258532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Baseline</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 logical pathway through a unit</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Which models and images to use</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Are reasoning and problem-solving opportunities logically incorporated?</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The five-part/six-part lesson</a:t>
            </a:r>
            <a:endParaRPr sz="1800">
              <a:solidFill>
                <a:schemeClr val="dk1"/>
              </a:solidFill>
              <a:latin typeface="Calibri"/>
              <a:ea typeface="Calibri"/>
              <a:cs typeface="Calibri"/>
              <a:sym typeface="Calibri"/>
            </a:endParaRPr>
          </a:p>
        </p:txBody>
      </p:sp>
      <p:sp>
        <p:nvSpPr>
          <p:cNvPr id="230" name="Google Shape;230;p22"/>
          <p:cNvSpPr txBox="1"/>
          <p:nvPr/>
        </p:nvSpPr>
        <p:spPr>
          <a:xfrm>
            <a:off x="177656" y="685483"/>
            <a:ext cx="896316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Planning for mastery – short-term approach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6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t>Introducing New Learning – Talk Task </a:t>
            </a:r>
            <a:endParaRPr/>
          </a:p>
        </p:txBody>
      </p:sp>
      <p:sp>
        <p:nvSpPr>
          <p:cNvPr id="236" name="Google Shape;236;p6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GB" u="sng">
                <a:solidFill>
                  <a:schemeClr val="hlink"/>
                </a:solidFill>
                <a:hlinkClick r:id="rId3"/>
              </a:rPr>
              <a:t>https://www.ncetm.org.uk/classroom-resources/lv-a-year-1-lesson-on-difference-as-a-form-of-subtraction/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70"/>
          <p:cNvSpPr txBox="1"/>
          <p:nvPr/>
        </p:nvSpPr>
        <p:spPr>
          <a:xfrm>
            <a:off x="177656" y="2264015"/>
            <a:ext cx="8874904" cy="369327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Subject knowledge – the best way to teach the concepts with sound pedagogy</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Common misconceptions – be aware of what these could be for each topic</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Technical terms – ensure that we introduce and reference the correct vocabulary throughout the unit</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Responses – establish an expectation that children will answer in whole sentences, using the correct mathematical terminology</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Planning – do staff in the same year group plan together?</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Feedback – do the staff provide feedback on practice that is/is not successful?</a:t>
            </a:r>
            <a:endParaRPr sz="1800">
              <a:solidFill>
                <a:schemeClr val="dk1"/>
              </a:solidFill>
              <a:latin typeface="Calibri"/>
              <a:ea typeface="Calibri"/>
              <a:cs typeface="Calibri"/>
              <a:sym typeface="Calibri"/>
            </a:endParaRPr>
          </a:p>
        </p:txBody>
      </p:sp>
      <p:sp>
        <p:nvSpPr>
          <p:cNvPr id="243" name="Google Shape;243;p70"/>
          <p:cNvSpPr txBox="1"/>
          <p:nvPr/>
        </p:nvSpPr>
        <p:spPr>
          <a:xfrm>
            <a:off x="177656" y="685483"/>
            <a:ext cx="896316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Know the lesson inside out – best practice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71"/>
          <p:cNvSpPr txBox="1"/>
          <p:nvPr/>
        </p:nvSpPr>
        <p:spPr>
          <a:xfrm>
            <a:off x="177656" y="1596469"/>
            <a:ext cx="8662987" cy="313928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rabicPeriod"/>
            </a:pPr>
            <a:r>
              <a:rPr lang="en-GB" sz="1800">
                <a:solidFill>
                  <a:schemeClr val="dk1"/>
                </a:solidFill>
                <a:latin typeface="Arial"/>
                <a:ea typeface="Arial"/>
                <a:cs typeface="Arial"/>
                <a:sym typeface="Arial"/>
              </a:rPr>
              <a:t>Do now</a:t>
            </a:r>
            <a:endParaRPr sz="180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GB" sz="1800">
                <a:solidFill>
                  <a:schemeClr val="dk1"/>
                </a:solidFill>
                <a:latin typeface="Arial"/>
                <a:ea typeface="Arial"/>
                <a:cs typeface="Arial"/>
                <a:sym typeface="Arial"/>
              </a:rPr>
              <a:t>New learning</a:t>
            </a:r>
            <a:endParaRPr sz="1800">
              <a:solidFill>
                <a:schemeClr val="dk1"/>
              </a:solidFill>
              <a:latin typeface="Arial"/>
              <a:ea typeface="Arial"/>
              <a:cs typeface="Arial"/>
              <a:sym typeface="Arial"/>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GB" sz="1800">
                <a:solidFill>
                  <a:schemeClr val="dk1"/>
                </a:solidFill>
                <a:latin typeface="Arial"/>
                <a:ea typeface="Arial"/>
                <a:cs typeface="Arial"/>
                <a:sym typeface="Arial"/>
              </a:rPr>
              <a:t>Talk task</a:t>
            </a:r>
            <a:endParaRPr sz="1800">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GB" sz="1800">
                <a:solidFill>
                  <a:schemeClr val="dk1"/>
                </a:solidFill>
                <a:latin typeface="Arial"/>
                <a:ea typeface="Arial"/>
                <a:cs typeface="Arial"/>
                <a:sym typeface="Arial"/>
              </a:rPr>
              <a:t>Developing learning</a:t>
            </a:r>
            <a:endParaRPr sz="180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GB" sz="1800">
                <a:solidFill>
                  <a:schemeClr val="dk1"/>
                </a:solidFill>
                <a:latin typeface="Arial"/>
                <a:ea typeface="Arial"/>
                <a:cs typeface="Arial"/>
                <a:sym typeface="Arial"/>
              </a:rPr>
              <a:t>Independent task</a:t>
            </a:r>
            <a:endParaRPr sz="1800">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GB" sz="1800">
                <a:solidFill>
                  <a:schemeClr val="dk1"/>
                </a:solidFill>
                <a:latin typeface="Arial"/>
                <a:ea typeface="Arial"/>
                <a:cs typeface="Arial"/>
                <a:sym typeface="Arial"/>
              </a:rPr>
              <a:t>Plenary – but </a:t>
            </a:r>
            <a:r>
              <a:rPr lang="en-GB" sz="1800" b="1">
                <a:solidFill>
                  <a:schemeClr val="dk1"/>
                </a:solidFill>
                <a:latin typeface="Arial"/>
                <a:ea typeface="Arial"/>
                <a:cs typeface="Arial"/>
                <a:sym typeface="Arial"/>
              </a:rPr>
              <a:t>only</a:t>
            </a:r>
            <a:r>
              <a:rPr lang="en-GB" sz="1800">
                <a:solidFill>
                  <a:schemeClr val="dk1"/>
                </a:solidFill>
                <a:latin typeface="Arial"/>
                <a:ea typeface="Arial"/>
                <a:cs typeface="Arial"/>
                <a:sym typeface="Arial"/>
              </a:rPr>
              <a:t> if required!</a:t>
            </a:r>
            <a:endParaRPr sz="1800">
              <a:solidFill>
                <a:schemeClr val="dk1"/>
              </a:solidFill>
              <a:latin typeface="Calibri"/>
              <a:ea typeface="Calibri"/>
              <a:cs typeface="Calibri"/>
              <a:sym typeface="Calibri"/>
            </a:endParaRPr>
          </a:p>
        </p:txBody>
      </p:sp>
      <p:sp>
        <p:nvSpPr>
          <p:cNvPr id="250" name="Google Shape;250;p71"/>
          <p:cNvSpPr txBox="1"/>
          <p:nvPr/>
        </p:nvSpPr>
        <p:spPr>
          <a:xfrm>
            <a:off x="177656" y="685483"/>
            <a:ext cx="896316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The ingredients of a Maths Mastery lesson</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72"/>
          <p:cNvSpPr txBox="1">
            <a:spLocks noGrp="1"/>
          </p:cNvSpPr>
          <p:nvPr>
            <p:ph type="title"/>
          </p:nvPr>
        </p:nvSpPr>
        <p:spPr>
          <a:xfrm>
            <a:off x="628650" y="777250"/>
            <a:ext cx="78867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2500"/>
              <a:buFont typeface="Calibri"/>
              <a:buNone/>
            </a:pPr>
            <a:r>
              <a:rPr lang="en-GB" u="sng"/>
              <a:t>Calculation Policy and Vocabulary Progression</a:t>
            </a:r>
            <a:br>
              <a:rPr lang="en-GB"/>
            </a:br>
            <a:br>
              <a:rPr lang="en-GB"/>
            </a:br>
            <a:r>
              <a:rPr lang="en-GB" sz="2700"/>
              <a:t>Spend time with your team reviewing the range of representations, vocabulary and presentation for your year group. </a:t>
            </a:r>
            <a:br>
              <a:rPr lang="en-GB" sz="2700"/>
            </a:br>
            <a:r>
              <a:rPr lang="en-GB" sz="2700"/>
              <a:t>How could this support you in working with the White Rose materials with greater autonomy?</a:t>
            </a:r>
            <a:endParaRPr sz="4000"/>
          </a:p>
        </p:txBody>
      </p:sp>
      <p:pic>
        <p:nvPicPr>
          <p:cNvPr id="256" name="Google Shape;256;p72"/>
          <p:cNvPicPr preferRelativeResize="0">
            <a:picLocks noGrp="1"/>
          </p:cNvPicPr>
          <p:nvPr>
            <p:ph type="body" idx="1"/>
          </p:nvPr>
        </p:nvPicPr>
        <p:blipFill rotWithShape="1">
          <a:blip r:embed="rId3">
            <a:alphaModFix/>
          </a:blip>
          <a:srcRect/>
          <a:stretch/>
        </p:blipFill>
        <p:spPr>
          <a:xfrm>
            <a:off x="2119645" y="2969713"/>
            <a:ext cx="4904700" cy="3426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body" idx="1"/>
          </p:nvPr>
        </p:nvSpPr>
        <p:spPr>
          <a:xfrm>
            <a:off x="422763" y="2594747"/>
            <a:ext cx="8298474" cy="1955376"/>
          </a:xfrm>
          <a:prstGeom prst="rect">
            <a:avLst/>
          </a:prstGeom>
          <a:noFill/>
          <a:ln>
            <a:noFill/>
          </a:ln>
        </p:spPr>
        <p:txBody>
          <a:bodyPr spcFirstLastPara="1" wrap="square" lIns="91425" tIns="45700" rIns="91425" bIns="45700" anchor="t" anchorCtr="0">
            <a:normAutofit/>
          </a:bodyPr>
          <a:lstStyle/>
          <a:p>
            <a:pPr marL="112544" lvl="0" indent="0" algn="ctr" rtl="0">
              <a:lnSpc>
                <a:spcPct val="90000"/>
              </a:lnSpc>
              <a:spcBef>
                <a:spcPts val="0"/>
              </a:spcBef>
              <a:spcAft>
                <a:spcPts val="0"/>
              </a:spcAft>
              <a:buClr>
                <a:schemeClr val="lt1"/>
              </a:buClr>
              <a:buSzPts val="4500"/>
              <a:buNone/>
            </a:pPr>
            <a:r>
              <a:rPr lang="en-GB" b="1">
                <a:latin typeface="Arial"/>
                <a:ea typeface="Arial"/>
                <a:cs typeface="Arial"/>
                <a:sym typeface="Arial"/>
              </a:rPr>
              <a:t>Mastery in Primary Mathematics</a:t>
            </a:r>
            <a:endParaRPr b="1">
              <a:latin typeface="Arial"/>
              <a:ea typeface="Arial"/>
              <a:cs typeface="Arial"/>
              <a:sym typeface="Arial"/>
            </a:endParaRPr>
          </a:p>
        </p:txBody>
      </p:sp>
      <p:sp>
        <p:nvSpPr>
          <p:cNvPr id="103" name="Google Shape;103;p1"/>
          <p:cNvSpPr txBox="1"/>
          <p:nvPr/>
        </p:nvSpPr>
        <p:spPr>
          <a:xfrm>
            <a:off x="8037861" y="6334311"/>
            <a:ext cx="998562" cy="422646"/>
          </a:xfrm>
          <a:prstGeom prst="rect">
            <a:avLst/>
          </a:prstGeom>
          <a:noFill/>
          <a:ln>
            <a:noFill/>
          </a:ln>
        </p:spPr>
        <p:txBody>
          <a:bodyPr spcFirstLastPara="1" wrap="square" lIns="91425" tIns="45700" rIns="91425" bIns="45700" anchor="t" anchorCtr="0">
            <a:normAutofit/>
          </a:bodyPr>
          <a:lstStyle/>
          <a:p>
            <a:pPr marL="112544" marR="0" lvl="0" indent="0" algn="l" rtl="0">
              <a:lnSpc>
                <a:spcPct val="90000"/>
              </a:lnSpc>
              <a:spcBef>
                <a:spcPts val="0"/>
              </a:spcBef>
              <a:spcAft>
                <a:spcPts val="0"/>
              </a:spcAft>
              <a:buClr>
                <a:schemeClr val="lt1"/>
              </a:buClr>
              <a:buSzPts val="2400"/>
              <a:buFont typeface="Arial"/>
              <a:buNone/>
            </a:pPr>
            <a:r>
              <a:rPr lang="en-GB" sz="2400" b="0" i="0" u="none" strike="noStrike" cap="none">
                <a:solidFill>
                  <a:schemeClr val="lt1"/>
                </a:solidFill>
                <a:latin typeface="Arial"/>
                <a:ea typeface="Arial"/>
                <a:cs typeface="Arial"/>
                <a:sym typeface="Arial"/>
              </a:rPr>
              <a:t>CPD</a:t>
            </a:r>
            <a:endParaRPr sz="1800" b="0" i="0" u="none" strike="noStrike" cap="none">
              <a:solidFill>
                <a:schemeClr val="dk1"/>
              </a:solidFill>
              <a:latin typeface="Calibri"/>
              <a:ea typeface="Calibri"/>
              <a:cs typeface="Calibri"/>
              <a:sym typeface="Calibri"/>
            </a:endParaRPr>
          </a:p>
        </p:txBody>
      </p:sp>
      <p:sp>
        <p:nvSpPr>
          <p:cNvPr id="104" name="Google Shape;104;p1"/>
          <p:cNvSpPr txBox="1"/>
          <p:nvPr/>
        </p:nvSpPr>
        <p:spPr>
          <a:xfrm>
            <a:off x="592428" y="437882"/>
            <a:ext cx="8128809" cy="61863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In the UK, more than 8 million adults have numeracy skills below those expected of a 9 year old. And around a third of our young people don’t pass maths GCSE.</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And it’s not just that we’re not good enough at maths…</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….there’s a cultural issue here too.</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We make jokes about not being able to do maths.</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It’s socially acceptable.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We say things like: “Oh, maths, I can’t do that, it’s not for me” – and everyone laughs.</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But we’d never make a joke like that about not being able to read.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So we’ve got to change this anti-maths mindset.</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We’ve got to start prizing numeracy for what it is – a key skill every bit as essential as reading.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So my campaign to transform our national approach to maths is not some nice to have.</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It’s about changing how we value maths in this country.</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And changing the way our education system works to deliver it…</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….so that all our children get these vital skills for life.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Rishi Sunak  17 April 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p:nvPr/>
        </p:nvSpPr>
        <p:spPr>
          <a:xfrm>
            <a:off x="177800" y="662725"/>
            <a:ext cx="799465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What is mathematics mastery?</a:t>
            </a:r>
            <a:endParaRPr sz="3200">
              <a:solidFill>
                <a:schemeClr val="dk1"/>
              </a:solidFill>
              <a:latin typeface="Arial"/>
              <a:ea typeface="Arial"/>
              <a:cs typeface="Arial"/>
              <a:sym typeface="Arial"/>
            </a:endParaRPr>
          </a:p>
        </p:txBody>
      </p:sp>
      <p:sp>
        <p:nvSpPr>
          <p:cNvPr id="111" name="Google Shape;111;p5"/>
          <p:cNvSpPr/>
          <p:nvPr/>
        </p:nvSpPr>
        <p:spPr>
          <a:xfrm>
            <a:off x="1497495" y="2497335"/>
            <a:ext cx="6149009" cy="1863330"/>
          </a:xfrm>
          <a:prstGeom prst="wedgeEllipseCallout">
            <a:avLst>
              <a:gd name="adj1" fmla="val -39139"/>
              <a:gd name="adj2" fmla="val 67327"/>
            </a:avLst>
          </a:prstGeom>
          <a:solidFill>
            <a:srgbClr val="FFFF00"/>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What do you think mastery in mathematics is?</a:t>
            </a:r>
            <a:endParaRPr sz="1800">
              <a:solidFill>
                <a:schemeClr val="dk1"/>
              </a:solidFill>
              <a:latin typeface="Arial"/>
              <a:ea typeface="Arial"/>
              <a:cs typeface="Arial"/>
              <a:sym typeface="Arial"/>
            </a:endParaRPr>
          </a:p>
        </p:txBody>
      </p:sp>
      <p:sp>
        <p:nvSpPr>
          <p:cNvPr id="112" name="Google Shape;112;p5"/>
          <p:cNvSpPr txBox="1"/>
          <p:nvPr/>
        </p:nvSpPr>
        <p:spPr>
          <a:xfrm>
            <a:off x="177800" y="1606212"/>
            <a:ext cx="48063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Discuss the question below in pairs or threes within your teams.</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5"/>
          <p:cNvSpPr txBox="1"/>
          <p:nvPr/>
        </p:nvSpPr>
        <p:spPr>
          <a:xfrm>
            <a:off x="177800" y="1615197"/>
            <a:ext cx="8662988"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Mathematics mastery means:</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GB" sz="1800">
                <a:solidFill>
                  <a:schemeClr val="dk1"/>
                </a:solidFill>
                <a:latin typeface="Arial"/>
                <a:ea typeface="Arial"/>
                <a:cs typeface="Arial"/>
                <a:sym typeface="Arial"/>
              </a:rPr>
              <a:t>Procedural fluency and a deep understanding of maths concepts</a:t>
            </a:r>
            <a:endParaRPr sz="180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GB" sz="1800">
                <a:solidFill>
                  <a:schemeClr val="dk1"/>
                </a:solidFill>
                <a:latin typeface="Arial"/>
                <a:ea typeface="Arial"/>
                <a:cs typeface="Arial"/>
                <a:sym typeface="Arial"/>
              </a:rPr>
              <a:t>Being fluent with the unfamiliar! </a:t>
            </a: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GB" sz="1800">
                <a:solidFill>
                  <a:schemeClr val="dk1"/>
                </a:solidFill>
                <a:latin typeface="Arial"/>
                <a:ea typeface="Arial"/>
                <a:cs typeface="Arial"/>
                <a:sym typeface="Arial"/>
              </a:rPr>
              <a:t>Deeper, longer-term security of understanding</a:t>
            </a:r>
            <a:endParaRPr sz="180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GB" sz="1800">
                <a:solidFill>
                  <a:schemeClr val="dk1"/>
                </a:solidFill>
                <a:latin typeface="Arial"/>
                <a:ea typeface="Arial"/>
                <a:cs typeface="Arial"/>
                <a:sym typeface="Arial"/>
              </a:rPr>
              <a:t>Deeper learning within your year group’s objectives </a:t>
            </a:r>
            <a:endParaRPr sz="180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GB" sz="1800">
                <a:solidFill>
                  <a:schemeClr val="dk1"/>
                </a:solidFill>
                <a:latin typeface="Arial"/>
                <a:ea typeface="Arial"/>
                <a:cs typeface="Arial"/>
                <a:sym typeface="Arial"/>
              </a:rPr>
              <a:t>Something that builds up over time</a:t>
            </a:r>
            <a:endParaRPr sz="180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GB" sz="1800">
                <a:solidFill>
                  <a:schemeClr val="dk1"/>
                </a:solidFill>
                <a:latin typeface="Arial"/>
                <a:ea typeface="Arial"/>
                <a:cs typeface="Arial"/>
                <a:sym typeface="Arial"/>
              </a:rPr>
              <a:t>The ability to use and apply what you know</a:t>
            </a: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GB" sz="1800">
                <a:solidFill>
                  <a:schemeClr val="dk1"/>
                </a:solidFill>
                <a:latin typeface="Arial"/>
                <a:ea typeface="Arial"/>
                <a:cs typeface="Arial"/>
                <a:sym typeface="Arial"/>
              </a:rPr>
              <a:t>Teaching everything right the first time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b="1">
              <a:solidFill>
                <a:schemeClr val="dk1"/>
              </a:solidFill>
              <a:latin typeface="Tahoma"/>
              <a:ea typeface="Tahoma"/>
              <a:cs typeface="Tahoma"/>
              <a:sym typeface="Tahoma"/>
            </a:endParaRPr>
          </a:p>
        </p:txBody>
      </p:sp>
      <p:sp>
        <p:nvSpPr>
          <p:cNvPr id="119" name="Google Shape;119;p65"/>
          <p:cNvSpPr txBox="1"/>
          <p:nvPr/>
        </p:nvSpPr>
        <p:spPr>
          <a:xfrm>
            <a:off x="177800" y="662725"/>
            <a:ext cx="799465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What is mathematics mastery?</a:t>
            </a:r>
            <a:endParaRPr sz="32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p:nvPr/>
        </p:nvSpPr>
        <p:spPr>
          <a:xfrm>
            <a:off x="177801" y="1283463"/>
            <a:ext cx="8760138" cy="4048391"/>
          </a:xfrm>
          <a:prstGeom prst="wedgeEllipseCallout">
            <a:avLst>
              <a:gd name="adj1" fmla="val -33433"/>
              <a:gd name="adj2" fmla="val 54486"/>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We believe that every child has to recognise that they are safe, happy and loved to get the best from their learning. A child’s self-esteem and self-concept is essential to their success. For this reason, Maths Mastery fits perfectly with our ethos – Maths Mastery is an approach which is built on the basis that everyone can learn and enjoy mathematics.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a:solidFill>
                  <a:schemeClr val="dk1"/>
                </a:solidFill>
                <a:latin typeface="Calibri"/>
                <a:ea typeface="Calibri"/>
                <a:cs typeface="Calibri"/>
                <a:sym typeface="Calibri"/>
              </a:rPr>
              <a:t>It is our belief that enjoyment of, and confidence within, Mathematics leads to excellence in learning. We work hard to develop Mathematical learning behaviours so that our children can focus and engage fully as learners who reason and seek to make connections.</a:t>
            </a:r>
            <a:endParaRPr sz="1600">
              <a:solidFill>
                <a:schemeClr val="dk1"/>
              </a:solidFill>
              <a:latin typeface="Calibri"/>
              <a:ea typeface="Calibri"/>
              <a:cs typeface="Calibri"/>
              <a:sym typeface="Calibri"/>
            </a:endParaRPr>
          </a:p>
        </p:txBody>
      </p:sp>
      <p:sp>
        <p:nvSpPr>
          <p:cNvPr id="126" name="Google Shape;126;p8"/>
          <p:cNvSpPr txBox="1"/>
          <p:nvPr/>
        </p:nvSpPr>
        <p:spPr>
          <a:xfrm>
            <a:off x="177800" y="662725"/>
            <a:ext cx="799465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Why is </a:t>
            </a:r>
            <a:r>
              <a:rPr lang="en-GB" sz="3200">
                <a:solidFill>
                  <a:schemeClr val="dk1"/>
                </a:solidFill>
                <a:latin typeface="Calibri"/>
                <a:ea typeface="Calibri"/>
                <a:cs typeface="Calibri"/>
                <a:sym typeface="Calibri"/>
              </a:rPr>
              <a:t>M</a:t>
            </a:r>
            <a:r>
              <a:rPr lang="en-GB" sz="3200">
                <a:solidFill>
                  <a:schemeClr val="dk1"/>
                </a:solidFill>
                <a:latin typeface="Arial"/>
                <a:ea typeface="Arial"/>
                <a:cs typeface="Arial"/>
                <a:sym typeface="Arial"/>
              </a:rPr>
              <a:t>aths Mastery suited for Repton Manor?</a:t>
            </a:r>
            <a:endParaRPr sz="3200">
              <a:solidFill>
                <a:schemeClr val="dk1"/>
              </a:solidFill>
              <a:latin typeface="Arial"/>
              <a:ea typeface="Arial"/>
              <a:cs typeface="Arial"/>
              <a:sym typeface="Arial"/>
            </a:endParaRPr>
          </a:p>
        </p:txBody>
      </p:sp>
      <p:sp>
        <p:nvSpPr>
          <p:cNvPr id="127" name="Google Shape;127;p8"/>
          <p:cNvSpPr txBox="1"/>
          <p:nvPr/>
        </p:nvSpPr>
        <p:spPr>
          <a:xfrm>
            <a:off x="6647769" y="5718199"/>
            <a:ext cx="2496231" cy="615513"/>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Jackie Chambers, </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Head of School</a:t>
            </a:r>
            <a:endParaRPr sz="16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6"/>
          <p:cNvSpPr txBox="1"/>
          <p:nvPr/>
        </p:nvSpPr>
        <p:spPr>
          <a:xfrm>
            <a:off x="184150" y="1630509"/>
            <a:ext cx="8963168" cy="313928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It is at the heart of the 2014 National Curriculum.</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It means ensuring that we do not rush children through the curriculum content.</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It means building on secure foundations </a:t>
            </a:r>
            <a:r>
              <a:rPr lang="en-GB" sz="1800">
                <a:solidFill>
                  <a:schemeClr val="dk1"/>
                </a:solidFill>
                <a:latin typeface="Calibri"/>
                <a:ea typeface="Calibri"/>
                <a:cs typeface="Calibri"/>
                <a:sym typeface="Calibri"/>
              </a:rPr>
              <a:t>with </a:t>
            </a:r>
            <a:r>
              <a:rPr lang="en-GB" sz="1800">
                <a:solidFill>
                  <a:schemeClr val="dk1"/>
                </a:solidFill>
                <a:latin typeface="Arial"/>
                <a:ea typeface="Arial"/>
                <a:cs typeface="Arial"/>
                <a:sym typeface="Arial"/>
              </a:rPr>
              <a:t>no ‘gaps’.</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It means making links – within and across.</a:t>
            </a:r>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
        <p:nvSpPr>
          <p:cNvPr id="134" name="Google Shape;134;p66"/>
          <p:cNvSpPr txBox="1"/>
          <p:nvPr/>
        </p:nvSpPr>
        <p:spPr>
          <a:xfrm>
            <a:off x="184150" y="685714"/>
            <a:ext cx="769937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GB" sz="3200">
                <a:solidFill>
                  <a:schemeClr val="dk1"/>
                </a:solidFill>
                <a:latin typeface="Arial"/>
                <a:ea typeface="Arial"/>
                <a:cs typeface="Arial"/>
                <a:sym typeface="Arial"/>
              </a:rPr>
              <a:t>Why do we need mastery?</a:t>
            </a:r>
            <a:endParaRPr sz="32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p:nvPr/>
        </p:nvSpPr>
        <p:spPr>
          <a:xfrm>
            <a:off x="184150" y="1577628"/>
            <a:ext cx="8848868"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The DfE view for parental information:</a:t>
            </a: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‘Every step of a lesson is deliberate, purposeful and precise.’</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‘If children are struggling with a concept, more time is spent supporting and building their understanding.’</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‘Parents will see their children becoming more competent mathematicians and using correct mathematical language.’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 name="Google Shape;141;p14"/>
          <p:cNvSpPr txBox="1"/>
          <p:nvPr/>
        </p:nvSpPr>
        <p:spPr>
          <a:xfrm>
            <a:off x="184150" y="685714"/>
            <a:ext cx="769937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GB" sz="3200">
                <a:solidFill>
                  <a:schemeClr val="dk1"/>
                </a:solidFill>
                <a:latin typeface="Arial"/>
                <a:ea typeface="Arial"/>
                <a:cs typeface="Arial"/>
                <a:sym typeface="Arial"/>
              </a:rPr>
              <a:t>Why do we need mastery? </a:t>
            </a:r>
            <a:endParaRPr sz="3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7"/>
          <p:cNvSpPr txBox="1"/>
          <p:nvPr/>
        </p:nvSpPr>
        <p:spPr>
          <a:xfrm>
            <a:off x="181768" y="2317307"/>
            <a:ext cx="8963168" cy="424731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Concrete – the ‘doing phase’ </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Picture – the ‘seeing phase’ </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Abstract – the ‘symbolic phase’  </a:t>
            </a: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
        <p:nvSpPr>
          <p:cNvPr id="148" name="Google Shape;148;p67"/>
          <p:cNvSpPr txBox="1"/>
          <p:nvPr/>
        </p:nvSpPr>
        <p:spPr>
          <a:xfrm>
            <a:off x="177656" y="685483"/>
            <a:ext cx="896316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Mastering mathematical understanding</a:t>
            </a:r>
            <a:endParaRPr sz="3200">
              <a:solidFill>
                <a:schemeClr val="dk1"/>
              </a:solidFill>
              <a:latin typeface="Arial"/>
              <a:ea typeface="Arial"/>
              <a:cs typeface="Arial"/>
              <a:sym typeface="Arial"/>
            </a:endParaRPr>
          </a:p>
        </p:txBody>
      </p:sp>
      <p:sp>
        <p:nvSpPr>
          <p:cNvPr id="149" name="Google Shape;149;p67"/>
          <p:cNvSpPr txBox="1"/>
          <p:nvPr/>
        </p:nvSpPr>
        <p:spPr>
          <a:xfrm>
            <a:off x="177799" y="1633096"/>
            <a:ext cx="392963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The CPA approach</a:t>
            </a:r>
            <a:endParaRPr sz="1800">
              <a:solidFill>
                <a:schemeClr val="dk1"/>
              </a:solidFill>
              <a:latin typeface="Arial"/>
              <a:ea typeface="Arial"/>
              <a:cs typeface="Arial"/>
              <a:sym typeface="Arial"/>
            </a:endParaRPr>
          </a:p>
        </p:txBody>
      </p:sp>
      <p:grpSp>
        <p:nvGrpSpPr>
          <p:cNvPr id="150" name="Google Shape;150;p67"/>
          <p:cNvGrpSpPr/>
          <p:nvPr/>
        </p:nvGrpSpPr>
        <p:grpSpPr>
          <a:xfrm>
            <a:off x="4904821" y="1996294"/>
            <a:ext cx="304800" cy="1059724"/>
            <a:chOff x="5701553" y="1733118"/>
            <a:chExt cx="519953" cy="1834835"/>
          </a:xfrm>
        </p:grpSpPr>
        <p:sp>
          <p:nvSpPr>
            <p:cNvPr id="151" name="Google Shape;151;p67"/>
            <p:cNvSpPr/>
            <p:nvPr/>
          </p:nvSpPr>
          <p:spPr>
            <a:xfrm>
              <a:off x="5701553" y="3012141"/>
              <a:ext cx="519953" cy="555812"/>
            </a:xfrm>
            <a:prstGeom prst="cube">
              <a:avLst>
                <a:gd name="adj" fmla="val 25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2" name="Google Shape;152;p67"/>
            <p:cNvSpPr/>
            <p:nvPr/>
          </p:nvSpPr>
          <p:spPr>
            <a:xfrm>
              <a:off x="5701553" y="2581835"/>
              <a:ext cx="519953" cy="555812"/>
            </a:xfrm>
            <a:prstGeom prst="cube">
              <a:avLst>
                <a:gd name="adj" fmla="val 25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3" name="Google Shape;153;p67"/>
            <p:cNvSpPr/>
            <p:nvPr/>
          </p:nvSpPr>
          <p:spPr>
            <a:xfrm>
              <a:off x="5701553" y="2163424"/>
              <a:ext cx="519953" cy="555812"/>
            </a:xfrm>
            <a:prstGeom prst="cube">
              <a:avLst>
                <a:gd name="adj" fmla="val 25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4" name="Google Shape;154;p67"/>
            <p:cNvSpPr/>
            <p:nvPr/>
          </p:nvSpPr>
          <p:spPr>
            <a:xfrm>
              <a:off x="5701553" y="1733118"/>
              <a:ext cx="519953" cy="555812"/>
            </a:xfrm>
            <a:prstGeom prst="cube">
              <a:avLst>
                <a:gd name="adj" fmla="val 25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155" name="Google Shape;155;p67"/>
          <p:cNvGrpSpPr/>
          <p:nvPr/>
        </p:nvGrpSpPr>
        <p:grpSpPr>
          <a:xfrm>
            <a:off x="5549545" y="1996293"/>
            <a:ext cx="304800" cy="1061217"/>
            <a:chOff x="5701553" y="1733118"/>
            <a:chExt cx="519953" cy="1834835"/>
          </a:xfrm>
        </p:grpSpPr>
        <p:sp>
          <p:nvSpPr>
            <p:cNvPr id="156" name="Google Shape;156;p67"/>
            <p:cNvSpPr/>
            <p:nvPr/>
          </p:nvSpPr>
          <p:spPr>
            <a:xfrm>
              <a:off x="5701553" y="3012141"/>
              <a:ext cx="519953" cy="555812"/>
            </a:xfrm>
            <a:prstGeom prst="cube">
              <a:avLst>
                <a:gd name="adj" fmla="val 25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7" name="Google Shape;157;p67"/>
            <p:cNvSpPr/>
            <p:nvPr/>
          </p:nvSpPr>
          <p:spPr>
            <a:xfrm>
              <a:off x="5701553" y="2581835"/>
              <a:ext cx="519953" cy="555812"/>
            </a:xfrm>
            <a:prstGeom prst="cube">
              <a:avLst>
                <a:gd name="adj" fmla="val 25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8" name="Google Shape;158;p67"/>
            <p:cNvSpPr/>
            <p:nvPr/>
          </p:nvSpPr>
          <p:spPr>
            <a:xfrm>
              <a:off x="5701553" y="2163424"/>
              <a:ext cx="519953" cy="555812"/>
            </a:xfrm>
            <a:prstGeom prst="cube">
              <a:avLst>
                <a:gd name="adj" fmla="val 25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9" name="Google Shape;159;p67"/>
            <p:cNvSpPr/>
            <p:nvPr/>
          </p:nvSpPr>
          <p:spPr>
            <a:xfrm>
              <a:off x="5701553" y="1733118"/>
              <a:ext cx="519953" cy="555812"/>
            </a:xfrm>
            <a:prstGeom prst="cube">
              <a:avLst>
                <a:gd name="adj" fmla="val 25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cxnSp>
        <p:nvCxnSpPr>
          <p:cNvPr id="160" name="Google Shape;160;p67"/>
          <p:cNvCxnSpPr/>
          <p:nvPr/>
        </p:nvCxnSpPr>
        <p:spPr>
          <a:xfrm>
            <a:off x="3613544" y="3952763"/>
            <a:ext cx="3626598" cy="0"/>
          </a:xfrm>
          <a:prstGeom prst="straightConnector1">
            <a:avLst/>
          </a:prstGeom>
          <a:noFill/>
          <a:ln w="28575" cap="flat" cmpd="sng">
            <a:solidFill>
              <a:schemeClr val="dk1"/>
            </a:solidFill>
            <a:prstDash val="solid"/>
            <a:miter lim="800000"/>
            <a:headEnd type="none" w="sm" len="sm"/>
            <a:tailEnd type="none" w="sm" len="sm"/>
          </a:ln>
        </p:spPr>
      </p:cxnSp>
      <p:cxnSp>
        <p:nvCxnSpPr>
          <p:cNvPr id="161" name="Google Shape;161;p67"/>
          <p:cNvCxnSpPr/>
          <p:nvPr/>
        </p:nvCxnSpPr>
        <p:spPr>
          <a:xfrm>
            <a:off x="3638252" y="3963153"/>
            <a:ext cx="0" cy="261097"/>
          </a:xfrm>
          <a:prstGeom prst="straightConnector1">
            <a:avLst/>
          </a:prstGeom>
          <a:noFill/>
          <a:ln w="28575" cap="flat" cmpd="sng">
            <a:solidFill>
              <a:schemeClr val="dk1"/>
            </a:solidFill>
            <a:prstDash val="solid"/>
            <a:miter lim="800000"/>
            <a:headEnd type="none" w="sm" len="sm"/>
            <a:tailEnd type="none" w="sm" len="sm"/>
          </a:ln>
        </p:spPr>
      </p:cxnSp>
      <p:cxnSp>
        <p:nvCxnSpPr>
          <p:cNvPr id="162" name="Google Shape;162;p67"/>
          <p:cNvCxnSpPr/>
          <p:nvPr/>
        </p:nvCxnSpPr>
        <p:spPr>
          <a:xfrm>
            <a:off x="5406792" y="3963153"/>
            <a:ext cx="0" cy="261097"/>
          </a:xfrm>
          <a:prstGeom prst="straightConnector1">
            <a:avLst/>
          </a:prstGeom>
          <a:noFill/>
          <a:ln w="28575" cap="flat" cmpd="sng">
            <a:solidFill>
              <a:schemeClr val="dk1"/>
            </a:solidFill>
            <a:prstDash val="solid"/>
            <a:miter lim="800000"/>
            <a:headEnd type="none" w="sm" len="sm"/>
            <a:tailEnd type="none" w="sm" len="sm"/>
          </a:ln>
        </p:spPr>
      </p:cxnSp>
      <p:cxnSp>
        <p:nvCxnSpPr>
          <p:cNvPr id="163" name="Google Shape;163;p67"/>
          <p:cNvCxnSpPr/>
          <p:nvPr/>
        </p:nvCxnSpPr>
        <p:spPr>
          <a:xfrm>
            <a:off x="7240142" y="3963153"/>
            <a:ext cx="0" cy="261097"/>
          </a:xfrm>
          <a:prstGeom prst="straightConnector1">
            <a:avLst/>
          </a:prstGeom>
          <a:noFill/>
          <a:ln w="28575" cap="flat" cmpd="sng">
            <a:solidFill>
              <a:schemeClr val="dk1"/>
            </a:solidFill>
            <a:prstDash val="solid"/>
            <a:miter lim="800000"/>
            <a:headEnd type="none" w="sm" len="sm"/>
            <a:tailEnd type="none" w="sm" len="sm"/>
          </a:ln>
        </p:spPr>
      </p:cxnSp>
      <p:sp>
        <p:nvSpPr>
          <p:cNvPr id="164" name="Google Shape;164;p67"/>
          <p:cNvSpPr txBox="1"/>
          <p:nvPr/>
        </p:nvSpPr>
        <p:spPr>
          <a:xfrm>
            <a:off x="3228581" y="4167917"/>
            <a:ext cx="4271468" cy="3808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    0                          4                           8</a:t>
            </a:r>
            <a:endParaRPr sz="1800">
              <a:solidFill>
                <a:schemeClr val="dk1"/>
              </a:solidFill>
              <a:latin typeface="Arial"/>
              <a:ea typeface="Arial"/>
              <a:cs typeface="Arial"/>
              <a:sym typeface="Arial"/>
            </a:endParaRPr>
          </a:p>
        </p:txBody>
      </p:sp>
      <p:sp>
        <p:nvSpPr>
          <p:cNvPr id="165" name="Google Shape;165;p67"/>
          <p:cNvSpPr/>
          <p:nvPr/>
        </p:nvSpPr>
        <p:spPr>
          <a:xfrm rot="-2415471">
            <a:off x="2919571" y="3697198"/>
            <a:ext cx="2817358" cy="2303681"/>
          </a:xfrm>
          <a:prstGeom prst="arc">
            <a:avLst>
              <a:gd name="adj1" fmla="val 16380262"/>
              <a:gd name="adj2" fmla="val 0"/>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6" name="Google Shape;166;p67"/>
          <p:cNvSpPr/>
          <p:nvPr/>
        </p:nvSpPr>
        <p:spPr>
          <a:xfrm rot="-2415471">
            <a:off x="4674353" y="3699672"/>
            <a:ext cx="2894821" cy="2356437"/>
          </a:xfrm>
          <a:prstGeom prst="arc">
            <a:avLst>
              <a:gd name="adj1" fmla="val 16380262"/>
              <a:gd name="adj2" fmla="val 0"/>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7" name="Google Shape;167;p67"/>
          <p:cNvSpPr txBox="1"/>
          <p:nvPr/>
        </p:nvSpPr>
        <p:spPr>
          <a:xfrm>
            <a:off x="4847847" y="4968835"/>
            <a:ext cx="395198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4 + 4 = 8</a:t>
            </a:r>
            <a:endParaRPr/>
          </a:p>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4 × 2 = 8</a:t>
            </a: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5"/>
          <p:cNvSpPr txBox="1"/>
          <p:nvPr/>
        </p:nvSpPr>
        <p:spPr>
          <a:xfrm>
            <a:off x="0" y="2551836"/>
            <a:ext cx="9140824" cy="58473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a:solidFill>
                  <a:schemeClr val="dk1"/>
                </a:solidFill>
                <a:latin typeface="Calibri"/>
                <a:ea typeface="Calibri"/>
                <a:cs typeface="Calibri"/>
                <a:sym typeface="Calibri"/>
              </a:rPr>
              <a:t>2 × 3 =</a:t>
            </a:r>
            <a:endParaRPr/>
          </a:p>
        </p:txBody>
      </p:sp>
      <p:sp>
        <p:nvSpPr>
          <p:cNvPr id="174" name="Google Shape;174;p15"/>
          <p:cNvSpPr txBox="1"/>
          <p:nvPr/>
        </p:nvSpPr>
        <p:spPr>
          <a:xfrm>
            <a:off x="177656" y="685483"/>
            <a:ext cx="896316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Mathematical procedures</a:t>
            </a:r>
            <a:endParaRPr/>
          </a:p>
        </p:txBody>
      </p:sp>
      <p:sp>
        <p:nvSpPr>
          <p:cNvPr id="175" name="Google Shape;175;p15"/>
          <p:cNvSpPr txBox="1"/>
          <p:nvPr/>
        </p:nvSpPr>
        <p:spPr>
          <a:xfrm>
            <a:off x="3176" y="3249943"/>
            <a:ext cx="9140824" cy="9429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	2 × 30 =	20 × 3 =</a:t>
            </a:r>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	2 × 300 =	200 × 3 =</a:t>
            </a:r>
            <a:endParaRPr/>
          </a:p>
        </p:txBody>
      </p:sp>
      <p:sp>
        <p:nvSpPr>
          <p:cNvPr id="176" name="Google Shape;176;p15"/>
          <p:cNvSpPr txBox="1"/>
          <p:nvPr/>
        </p:nvSpPr>
        <p:spPr>
          <a:xfrm>
            <a:off x="177656" y="1649437"/>
            <a:ext cx="896316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Intelligent practice: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2687</Words>
  <Application>Microsoft Office PowerPoint</Application>
  <PresentationFormat>On-screen Show (4:3)</PresentationFormat>
  <Paragraphs>266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Arial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Introducing New Learning – Talk Task </vt:lpstr>
      <vt:lpstr>PowerPoint Presentation</vt:lpstr>
      <vt:lpstr>PowerPoint Presentation</vt:lpstr>
      <vt:lpstr>Calculation Policy and Vocabulary Progression  Spend time with your team reviewing the range of representations, vocabulary and presentation for your year group.  How could this support you in working with the White Rose materials with greater autonomy?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Bashford</dc:creator>
  <cp:lastModifiedBy>Mrs J Chambers</cp:lastModifiedBy>
  <cp:revision>1</cp:revision>
  <dcterms:created xsi:type="dcterms:W3CDTF">2018-09-08T23:27:11Z</dcterms:created>
  <dcterms:modified xsi:type="dcterms:W3CDTF">2023-05-01T19:40:46Z</dcterms:modified>
</cp:coreProperties>
</file>