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64" r:id="rId3"/>
    <p:sldId id="268" r:id="rId4"/>
    <p:sldId id="266" r:id="rId5"/>
    <p:sldId id="270" r:id="rId6"/>
    <p:sldId id="273" r:id="rId7"/>
    <p:sldId id="285" r:id="rId8"/>
    <p:sldId id="272" r:id="rId9"/>
    <p:sldId id="279" r:id="rId10"/>
    <p:sldId id="280" r:id="rId11"/>
    <p:sldId id="281" r:id="rId12"/>
    <p:sldId id="286" r:id="rId13"/>
    <p:sldId id="28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32" autoAdjust="0"/>
    <p:restoredTop sz="94660"/>
  </p:normalViewPr>
  <p:slideViewPr>
    <p:cSldViewPr snapToGrid="0">
      <p:cViewPr varScale="1">
        <p:scale>
          <a:sx n="68" d="100"/>
          <a:sy n="68" d="100"/>
        </p:scale>
        <p:origin x="54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9/5/2023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9/5/2023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9/5/2023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9/5/2023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9/5/2023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9/5/2023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9/5/2023</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9/5/2023</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9/5/2023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9/5/2023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9/5/2023</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9/5/2023</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Working at Height</a:t>
            </a:r>
            <a:br>
              <a:rPr lang="en-GB" dirty="0"/>
            </a:br>
            <a:r>
              <a:rPr lang="en-GB" sz="2200" dirty="0"/>
              <a:t>from Ladders &amp; Steps</a:t>
            </a:r>
            <a:endParaRPr lang="en-GB" dirty="0"/>
          </a:p>
        </p:txBody>
      </p:sp>
      <p:sp>
        <p:nvSpPr>
          <p:cNvPr id="3" name="Subtitle 2"/>
          <p:cNvSpPr>
            <a:spLocks noGrp="1"/>
          </p:cNvSpPr>
          <p:nvPr>
            <p:ph type="subTitle" idx="1"/>
          </p:nvPr>
        </p:nvSpPr>
        <p:spPr/>
        <p:txBody>
          <a:bodyPr/>
          <a:lstStyle/>
          <a:p>
            <a:r>
              <a:rPr lang="en-GB" dirty="0"/>
              <a:t>A Toolbox Talk</a:t>
            </a:r>
          </a:p>
          <a:p>
            <a:r>
              <a:rPr lang="en-GB" sz="1200" dirty="0"/>
              <a:t>covering the use of Ladders, Steps and associated Work at Height Equipment</a:t>
            </a:r>
          </a:p>
        </p:txBody>
      </p:sp>
    </p:spTree>
    <p:extLst>
      <p:ext uri="{BB962C8B-B14F-4D97-AF65-F5344CB8AC3E}">
        <p14:creationId xmlns:p14="http://schemas.microsoft.com/office/powerpoint/2010/main" val="15188448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Can I stand on the Platform of a Platform Step?</a:t>
            </a:r>
          </a:p>
        </p:txBody>
      </p:sp>
      <p:sp>
        <p:nvSpPr>
          <p:cNvPr id="3" name="Content Placeholder 2"/>
          <p:cNvSpPr>
            <a:spLocks noGrp="1"/>
          </p:cNvSpPr>
          <p:nvPr>
            <p:ph idx="1"/>
          </p:nvPr>
        </p:nvSpPr>
        <p:spPr>
          <a:xfrm>
            <a:off x="3761692" y="733872"/>
            <a:ext cx="7315200" cy="2923728"/>
          </a:xfrm>
        </p:spPr>
        <p:txBody>
          <a:bodyPr/>
          <a:lstStyle/>
          <a:p>
            <a:pPr marL="0" indent="0">
              <a:buNone/>
            </a:pPr>
            <a:r>
              <a:rPr lang="en-GB" dirty="0"/>
              <a:t>Don’t stand and work on the top three steps (including a step forming the very top of the stepladder) unless there is a suitable handhold.</a:t>
            </a:r>
          </a:p>
          <a:p>
            <a:pPr marL="0" indent="0">
              <a:buNone/>
            </a:pPr>
            <a:endParaRPr lang="en-GB" dirty="0"/>
          </a:p>
          <a:p>
            <a:pPr marL="0" indent="0">
              <a:buNone/>
            </a:pPr>
            <a:endParaRPr lang="en-GB" dirty="0"/>
          </a:p>
          <a:p>
            <a:pPr marL="0" indent="0">
              <a:buNone/>
            </a:pPr>
            <a:endParaRPr lang="en-GB" dirty="0"/>
          </a:p>
        </p:txBody>
      </p:sp>
      <p:grpSp>
        <p:nvGrpSpPr>
          <p:cNvPr id="9" name="Group 8"/>
          <p:cNvGrpSpPr/>
          <p:nvPr/>
        </p:nvGrpSpPr>
        <p:grpSpPr>
          <a:xfrm>
            <a:off x="3640668" y="2254974"/>
            <a:ext cx="2947482" cy="2947482"/>
            <a:chOff x="3640668" y="2416338"/>
            <a:chExt cx="2947482" cy="2947482"/>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0668" y="2416338"/>
              <a:ext cx="2947482" cy="2947482"/>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Arrow Connector 7"/>
            <p:cNvCxnSpPr/>
            <p:nvPr/>
          </p:nvCxnSpPr>
          <p:spPr>
            <a:xfrm flipH="1">
              <a:off x="5593976" y="3657600"/>
              <a:ext cx="820271" cy="0"/>
            </a:xfrm>
            <a:prstGeom prst="straightConnector1">
              <a:avLst/>
            </a:prstGeom>
            <a:ln w="57150">
              <a:tailEnd type="triangle"/>
            </a:ln>
          </p:spPr>
          <p:style>
            <a:lnRef idx="1">
              <a:schemeClr val="accent6"/>
            </a:lnRef>
            <a:fillRef idx="0">
              <a:schemeClr val="accent6"/>
            </a:fillRef>
            <a:effectRef idx="0">
              <a:schemeClr val="accent6"/>
            </a:effectRef>
            <a:fontRef idx="minor">
              <a:schemeClr val="tx1"/>
            </a:fontRef>
          </p:style>
        </p:cxnSp>
      </p:grpSp>
      <p:sp>
        <p:nvSpPr>
          <p:cNvPr id="11" name="Content Placeholder 2"/>
          <p:cNvSpPr txBox="1">
            <a:spLocks/>
          </p:cNvSpPr>
          <p:nvPr/>
        </p:nvSpPr>
        <p:spPr>
          <a:xfrm>
            <a:off x="3895611" y="5229350"/>
            <a:ext cx="2692539" cy="1006144"/>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Font typeface="Wingdings 2" pitchFamily="18" charset="2"/>
              <a:buNone/>
            </a:pPr>
            <a:r>
              <a:rPr lang="en-GB" sz="1400" dirty="0"/>
              <a:t>The red line indicates this is the highest tread you can work from on a </a:t>
            </a:r>
            <a:r>
              <a:rPr lang="en-GB" sz="1400" dirty="0" err="1"/>
              <a:t>Swingback</a:t>
            </a:r>
            <a:r>
              <a:rPr lang="en-GB" sz="1400" dirty="0"/>
              <a:t> or Builders type step.</a:t>
            </a:r>
          </a:p>
        </p:txBody>
      </p:sp>
      <p:pic>
        <p:nvPicPr>
          <p:cNvPr id="6148" name="Picture 4" descr="http://www.tbdavies.co.uk/wp-content/uploads/tbdavies-trade-platform-grp-fibre-glass-step-ladder-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7550" y="2092701"/>
            <a:ext cx="3136649" cy="3136649"/>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Arrow Connector 13"/>
          <p:cNvCxnSpPr/>
          <p:nvPr/>
        </p:nvCxnSpPr>
        <p:spPr>
          <a:xfrm>
            <a:off x="7790329" y="3487273"/>
            <a:ext cx="820271" cy="0"/>
          </a:xfrm>
          <a:prstGeom prst="straightConnector1">
            <a:avLst/>
          </a:prstGeom>
          <a:ln w="57150">
            <a:tailEnd type="triangle"/>
          </a:ln>
        </p:spPr>
        <p:style>
          <a:lnRef idx="1">
            <a:schemeClr val="accent6"/>
          </a:lnRef>
          <a:fillRef idx="0">
            <a:schemeClr val="accent6"/>
          </a:fillRef>
          <a:effectRef idx="0">
            <a:schemeClr val="accent6"/>
          </a:effectRef>
          <a:fontRef idx="minor">
            <a:schemeClr val="tx1"/>
          </a:fontRef>
        </p:style>
      </p:cxnSp>
      <p:sp>
        <p:nvSpPr>
          <p:cNvPr id="15" name="Content Placeholder 2"/>
          <p:cNvSpPr txBox="1">
            <a:spLocks/>
          </p:cNvSpPr>
          <p:nvPr/>
        </p:nvSpPr>
        <p:spPr>
          <a:xfrm>
            <a:off x="7883210" y="5202456"/>
            <a:ext cx="2882777" cy="1006144"/>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Font typeface="Wingdings 2" pitchFamily="18" charset="2"/>
              <a:buNone/>
            </a:pPr>
            <a:r>
              <a:rPr lang="en-GB" sz="1400" dirty="0"/>
              <a:t>Here you can stand on the platform as the parapet or continuous handrail provides a suitable handhold and third point of contact.</a:t>
            </a:r>
          </a:p>
        </p:txBody>
      </p:sp>
      <p:sp>
        <p:nvSpPr>
          <p:cNvPr id="17" name="TextBox 16"/>
          <p:cNvSpPr txBox="1"/>
          <p:nvPr/>
        </p:nvSpPr>
        <p:spPr>
          <a:xfrm>
            <a:off x="376515" y="6393536"/>
            <a:ext cx="11650534" cy="276999"/>
          </a:xfrm>
          <a:prstGeom prst="rect">
            <a:avLst/>
          </a:prstGeom>
          <a:noFill/>
        </p:spPr>
        <p:txBody>
          <a:bodyPr wrap="square" rtlCol="0">
            <a:spAutoFit/>
          </a:bodyPr>
          <a:lstStyle/>
          <a:p>
            <a:r>
              <a:rPr lang="en-GB" sz="1200" dirty="0">
                <a:solidFill>
                  <a:schemeClr val="tx1">
                    <a:lumMod val="50000"/>
                    <a:lumOff val="50000"/>
                  </a:schemeClr>
                </a:solidFill>
              </a:rPr>
              <a:t>Source – HSE </a:t>
            </a:r>
            <a:r>
              <a:rPr lang="en-GB" sz="1200" dirty="0" err="1">
                <a:solidFill>
                  <a:schemeClr val="tx1">
                    <a:lumMod val="50000"/>
                    <a:lumOff val="50000"/>
                  </a:schemeClr>
                </a:solidFill>
              </a:rPr>
              <a:t>indg</a:t>
            </a:r>
            <a:r>
              <a:rPr lang="en-GB" sz="1200" dirty="0">
                <a:solidFill>
                  <a:schemeClr val="tx1">
                    <a:lumMod val="50000"/>
                    <a:lumOff val="50000"/>
                  </a:schemeClr>
                </a:solidFill>
              </a:rPr>
              <a:t> 344, 401, 455 / </a:t>
            </a:r>
          </a:p>
        </p:txBody>
      </p:sp>
    </p:spTree>
    <p:extLst>
      <p:ext uri="{BB962C8B-B14F-4D97-AF65-F5344CB8AC3E}">
        <p14:creationId xmlns:p14="http://schemas.microsoft.com/office/powerpoint/2010/main" val="3661724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4257" y="1842641"/>
            <a:ext cx="4550895" cy="455089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dirty="0"/>
              <a:t>You can use both hands for brief periods on a step ladder!</a:t>
            </a:r>
          </a:p>
        </p:txBody>
      </p:sp>
      <p:sp>
        <p:nvSpPr>
          <p:cNvPr id="3" name="Content Placeholder 2"/>
          <p:cNvSpPr>
            <a:spLocks noGrp="1"/>
          </p:cNvSpPr>
          <p:nvPr>
            <p:ph idx="1"/>
          </p:nvPr>
        </p:nvSpPr>
        <p:spPr>
          <a:xfrm>
            <a:off x="3761691" y="733872"/>
            <a:ext cx="7883461" cy="1256293"/>
          </a:xfrm>
        </p:spPr>
        <p:txBody>
          <a:bodyPr>
            <a:normAutofit/>
          </a:bodyPr>
          <a:lstStyle/>
          <a:p>
            <a:pPr marL="0" indent="0">
              <a:buNone/>
            </a:pPr>
            <a:r>
              <a:rPr lang="en-GB" dirty="0"/>
              <a:t>Maintain three points of contact at the working position. This means two feet and one hand, or when both hands need to be free for a brief period, two feet and the body supported by the stepladder.</a:t>
            </a:r>
          </a:p>
        </p:txBody>
      </p:sp>
      <p:sp>
        <p:nvSpPr>
          <p:cNvPr id="5" name="Rectangle 4"/>
          <p:cNvSpPr/>
          <p:nvPr/>
        </p:nvSpPr>
        <p:spPr>
          <a:xfrm>
            <a:off x="3761691" y="1842641"/>
            <a:ext cx="3351803" cy="3170099"/>
          </a:xfrm>
          <a:prstGeom prst="rect">
            <a:avLst/>
          </a:prstGeom>
        </p:spPr>
        <p:txBody>
          <a:bodyPr wrap="square">
            <a:spAutoFit/>
          </a:bodyPr>
          <a:lstStyle/>
          <a:p>
            <a:r>
              <a:rPr lang="en-GB" sz="2000" dirty="0">
                <a:solidFill>
                  <a:schemeClr val="tx1">
                    <a:lumMod val="65000"/>
                    <a:lumOff val="35000"/>
                  </a:schemeClr>
                </a:solidFill>
                <a:ea typeface="Calibri" panose="020F0502020204030204" pitchFamily="34" charset="0"/>
                <a:cs typeface="Helvetica 45 Light"/>
              </a:rPr>
              <a:t>Where two hands need to be free for a brief period for light work. Keep two feet on the same step and the body (knees or chest) supported by the stepladder to maintain three points of contact. </a:t>
            </a:r>
          </a:p>
          <a:p>
            <a:endParaRPr lang="en-GB" sz="2000" dirty="0">
              <a:solidFill>
                <a:schemeClr val="tx1">
                  <a:lumMod val="65000"/>
                  <a:lumOff val="35000"/>
                </a:schemeClr>
              </a:solidFill>
              <a:ea typeface="Calibri" panose="020F0502020204030204" pitchFamily="34" charset="0"/>
              <a:cs typeface="Helvetica 45 Light"/>
            </a:endParaRPr>
          </a:p>
          <a:p>
            <a:r>
              <a:rPr lang="en-GB" sz="2000" dirty="0">
                <a:solidFill>
                  <a:schemeClr val="tx1">
                    <a:lumMod val="65000"/>
                    <a:lumOff val="35000"/>
                  </a:schemeClr>
                </a:solidFill>
                <a:ea typeface="Calibri" panose="020F0502020204030204" pitchFamily="34" charset="0"/>
                <a:cs typeface="Helvetica 45 Light"/>
              </a:rPr>
              <a:t>Make sure a safe handhold is available.</a:t>
            </a:r>
            <a:endParaRPr lang="en-GB" sz="2000" dirty="0">
              <a:solidFill>
                <a:schemeClr val="tx1">
                  <a:lumMod val="65000"/>
                  <a:lumOff val="35000"/>
                </a:schemeClr>
              </a:solidFill>
            </a:endParaRPr>
          </a:p>
        </p:txBody>
      </p:sp>
      <p:cxnSp>
        <p:nvCxnSpPr>
          <p:cNvPr id="16" name="Straight Arrow Connector 15"/>
          <p:cNvCxnSpPr/>
          <p:nvPr/>
        </p:nvCxnSpPr>
        <p:spPr>
          <a:xfrm>
            <a:off x="7857564" y="4173073"/>
            <a:ext cx="820271" cy="0"/>
          </a:xfrm>
          <a:prstGeom prst="straightConnector1">
            <a:avLst/>
          </a:prstGeom>
          <a:ln w="57150">
            <a:tailEnd type="triangle"/>
          </a:ln>
        </p:spPr>
        <p:style>
          <a:lnRef idx="1">
            <a:schemeClr val="accent6"/>
          </a:lnRef>
          <a:fillRef idx="0">
            <a:schemeClr val="accent6"/>
          </a:fillRef>
          <a:effectRef idx="0">
            <a:schemeClr val="accent6"/>
          </a:effectRef>
          <a:fontRef idx="minor">
            <a:schemeClr val="tx1"/>
          </a:fontRef>
        </p:style>
      </p:cxnSp>
      <p:cxnSp>
        <p:nvCxnSpPr>
          <p:cNvPr id="17" name="Straight Arrow Connector 16"/>
          <p:cNvCxnSpPr/>
          <p:nvPr/>
        </p:nvCxnSpPr>
        <p:spPr>
          <a:xfrm flipH="1">
            <a:off x="10035987" y="2246010"/>
            <a:ext cx="820271" cy="0"/>
          </a:xfrm>
          <a:prstGeom prst="straightConnector1">
            <a:avLst/>
          </a:prstGeom>
          <a:ln w="57150">
            <a:tailEnd type="triangle"/>
          </a:ln>
        </p:spPr>
        <p:style>
          <a:lnRef idx="1">
            <a:schemeClr val="accent6"/>
          </a:lnRef>
          <a:fillRef idx="0">
            <a:schemeClr val="accent6"/>
          </a:fillRef>
          <a:effectRef idx="0">
            <a:schemeClr val="accent6"/>
          </a:effectRef>
          <a:fontRef idx="minor">
            <a:schemeClr val="tx1"/>
          </a:fontRef>
        </p:style>
      </p:cxnSp>
      <p:sp>
        <p:nvSpPr>
          <p:cNvPr id="18" name="Content Placeholder 2"/>
          <p:cNvSpPr txBox="1">
            <a:spLocks/>
          </p:cNvSpPr>
          <p:nvPr/>
        </p:nvSpPr>
        <p:spPr>
          <a:xfrm>
            <a:off x="10035987" y="2348636"/>
            <a:ext cx="1609165" cy="1929988"/>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Font typeface="Wingdings 2" pitchFamily="18" charset="2"/>
              <a:buNone/>
            </a:pPr>
            <a:r>
              <a:rPr lang="en-GB" sz="1400" b="1" dirty="0">
                <a:solidFill>
                  <a:srgbClr val="FF0000"/>
                </a:solidFill>
              </a:rPr>
              <a:t>Knee Bar or continuous Handrail provides a third point of contact for the Knee or Thigh area and a safe handhold as required.</a:t>
            </a:r>
          </a:p>
        </p:txBody>
      </p:sp>
      <p:sp>
        <p:nvSpPr>
          <p:cNvPr id="19" name="Content Placeholder 2"/>
          <p:cNvSpPr txBox="1">
            <a:spLocks/>
          </p:cNvSpPr>
          <p:nvPr/>
        </p:nvSpPr>
        <p:spPr>
          <a:xfrm>
            <a:off x="7812445" y="2782992"/>
            <a:ext cx="1114519" cy="1335096"/>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Font typeface="Wingdings 2" pitchFamily="18" charset="2"/>
              <a:buNone/>
            </a:pPr>
            <a:r>
              <a:rPr lang="en-GB" sz="1400" b="1" dirty="0">
                <a:solidFill>
                  <a:srgbClr val="FF0000"/>
                </a:solidFill>
              </a:rPr>
              <a:t>Large working platform shows space for both feet</a:t>
            </a:r>
          </a:p>
        </p:txBody>
      </p:sp>
      <p:sp>
        <p:nvSpPr>
          <p:cNvPr id="20" name="TextBox 19"/>
          <p:cNvSpPr txBox="1"/>
          <p:nvPr/>
        </p:nvSpPr>
        <p:spPr>
          <a:xfrm>
            <a:off x="376515" y="6393536"/>
            <a:ext cx="11650534" cy="276999"/>
          </a:xfrm>
          <a:prstGeom prst="rect">
            <a:avLst/>
          </a:prstGeom>
          <a:noFill/>
        </p:spPr>
        <p:txBody>
          <a:bodyPr wrap="square" rtlCol="0">
            <a:spAutoFit/>
          </a:bodyPr>
          <a:lstStyle/>
          <a:p>
            <a:r>
              <a:rPr lang="en-GB" sz="1200" dirty="0">
                <a:solidFill>
                  <a:schemeClr val="tx1">
                    <a:lumMod val="50000"/>
                    <a:lumOff val="50000"/>
                  </a:schemeClr>
                </a:solidFill>
              </a:rPr>
              <a:t>Source – HSE </a:t>
            </a:r>
            <a:r>
              <a:rPr lang="en-GB" sz="1200" dirty="0" err="1">
                <a:solidFill>
                  <a:schemeClr val="tx1">
                    <a:lumMod val="50000"/>
                    <a:lumOff val="50000"/>
                  </a:schemeClr>
                </a:solidFill>
              </a:rPr>
              <a:t>indg</a:t>
            </a:r>
            <a:r>
              <a:rPr lang="en-GB" sz="1200" dirty="0">
                <a:solidFill>
                  <a:schemeClr val="tx1">
                    <a:lumMod val="50000"/>
                    <a:lumOff val="50000"/>
                  </a:schemeClr>
                </a:solidFill>
              </a:rPr>
              <a:t> 344, 401, 455  </a:t>
            </a:r>
          </a:p>
        </p:txBody>
      </p:sp>
    </p:spTree>
    <p:extLst>
      <p:ext uri="{BB962C8B-B14F-4D97-AF65-F5344CB8AC3E}">
        <p14:creationId xmlns:p14="http://schemas.microsoft.com/office/powerpoint/2010/main" val="28726016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Users responsibilities</a:t>
            </a:r>
          </a:p>
        </p:txBody>
      </p:sp>
      <p:sp>
        <p:nvSpPr>
          <p:cNvPr id="4" name="Content Placeholder 3"/>
          <p:cNvSpPr>
            <a:spLocks noGrp="1"/>
          </p:cNvSpPr>
          <p:nvPr>
            <p:ph idx="1"/>
          </p:nvPr>
        </p:nvSpPr>
        <p:spPr>
          <a:xfrm>
            <a:off x="3869267" y="864107"/>
            <a:ext cx="7090085" cy="4581951"/>
          </a:xfrm>
        </p:spPr>
        <p:txBody>
          <a:bodyPr>
            <a:noAutofit/>
          </a:bodyPr>
          <a:lstStyle/>
          <a:p>
            <a:pPr marL="0" indent="0">
              <a:buNone/>
            </a:pPr>
            <a:r>
              <a:rPr lang="en-GB" dirty="0"/>
              <a:t>Employees have general legal duties to take reasonable care of themselves and others who may be affected by their actions, and to co-operate with their employer to enable their health and safety duties and requirements to be complied with.</a:t>
            </a:r>
          </a:p>
          <a:p>
            <a:pPr marL="0" indent="0">
              <a:buNone/>
            </a:pPr>
            <a:r>
              <a:rPr lang="en-GB" dirty="0"/>
              <a:t> </a:t>
            </a:r>
          </a:p>
          <a:p>
            <a:pPr lvl="1"/>
            <a:r>
              <a:rPr lang="en-GB" sz="2000" dirty="0"/>
              <a:t>For an employee, or those working under someone else’s control, the law says they must: </a:t>
            </a:r>
          </a:p>
          <a:p>
            <a:pPr lvl="1"/>
            <a:r>
              <a:rPr lang="en-GB" sz="2000" dirty="0"/>
              <a:t>Report any safety hazard they identify to their employer; </a:t>
            </a:r>
          </a:p>
          <a:p>
            <a:pPr lvl="1"/>
            <a:r>
              <a:rPr lang="en-GB" sz="2000" dirty="0"/>
              <a:t>Use the equipment and safety devices supplied or given to them properly, in accordance with any training and instructions (unless they think that would be unsafe, in which case they should seek further instructions before continuing). </a:t>
            </a:r>
          </a:p>
          <a:p>
            <a:pPr marL="0" indent="0">
              <a:buNone/>
            </a:pPr>
            <a:r>
              <a:rPr lang="en-GB" dirty="0"/>
              <a:t> </a:t>
            </a:r>
          </a:p>
        </p:txBody>
      </p:sp>
      <p:sp>
        <p:nvSpPr>
          <p:cNvPr id="5" name="TextBox 4"/>
          <p:cNvSpPr txBox="1"/>
          <p:nvPr/>
        </p:nvSpPr>
        <p:spPr>
          <a:xfrm>
            <a:off x="376515" y="6393536"/>
            <a:ext cx="11650534" cy="276999"/>
          </a:xfrm>
          <a:prstGeom prst="rect">
            <a:avLst/>
          </a:prstGeom>
          <a:noFill/>
        </p:spPr>
        <p:txBody>
          <a:bodyPr wrap="square" rtlCol="0">
            <a:spAutoFit/>
          </a:bodyPr>
          <a:lstStyle/>
          <a:p>
            <a:r>
              <a:rPr lang="en-GB" sz="1200" dirty="0">
                <a:solidFill>
                  <a:schemeClr val="tx1">
                    <a:lumMod val="50000"/>
                    <a:lumOff val="50000"/>
                  </a:schemeClr>
                </a:solidFill>
              </a:rPr>
              <a:t>Source – HSE </a:t>
            </a:r>
            <a:r>
              <a:rPr lang="en-GB" sz="1200" dirty="0" err="1">
                <a:solidFill>
                  <a:schemeClr val="tx1">
                    <a:lumMod val="50000"/>
                    <a:lumOff val="50000"/>
                  </a:schemeClr>
                </a:solidFill>
              </a:rPr>
              <a:t>indg</a:t>
            </a:r>
            <a:r>
              <a:rPr lang="en-GB" sz="1200" dirty="0">
                <a:solidFill>
                  <a:schemeClr val="tx1">
                    <a:lumMod val="50000"/>
                    <a:lumOff val="50000"/>
                  </a:schemeClr>
                </a:solidFill>
              </a:rPr>
              <a:t> 344, 401, 455  </a:t>
            </a:r>
          </a:p>
        </p:txBody>
      </p:sp>
    </p:spTree>
    <p:extLst>
      <p:ext uri="{BB962C8B-B14F-4D97-AF65-F5344CB8AC3E}">
        <p14:creationId xmlns:p14="http://schemas.microsoft.com/office/powerpoint/2010/main" val="15902216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Employers</a:t>
            </a:r>
            <a:br>
              <a:rPr lang="en-GB" dirty="0"/>
            </a:br>
            <a:r>
              <a:rPr lang="en-GB" dirty="0"/>
              <a:t>responsibilities</a:t>
            </a:r>
          </a:p>
        </p:txBody>
      </p:sp>
      <p:sp>
        <p:nvSpPr>
          <p:cNvPr id="4" name="Content Placeholder 3"/>
          <p:cNvSpPr>
            <a:spLocks noGrp="1"/>
          </p:cNvSpPr>
          <p:nvPr>
            <p:ph idx="1"/>
          </p:nvPr>
        </p:nvSpPr>
        <p:spPr>
          <a:xfrm>
            <a:off x="3869267" y="864107"/>
            <a:ext cx="7090085" cy="4581951"/>
          </a:xfrm>
        </p:spPr>
        <p:txBody>
          <a:bodyPr>
            <a:noAutofit/>
          </a:bodyPr>
          <a:lstStyle/>
          <a:p>
            <a:pPr marL="0" indent="0">
              <a:buNone/>
            </a:pPr>
            <a:r>
              <a:rPr lang="en-GB" dirty="0"/>
              <a:t>Employers need to make sure that any ladder or stepladder is both suitable for the work task and in a safe condition before use. As a guide, only use ladders or stepladders that: </a:t>
            </a:r>
          </a:p>
          <a:p>
            <a:pPr lvl="1"/>
            <a:endParaRPr lang="en-GB" sz="2000" dirty="0"/>
          </a:p>
          <a:p>
            <a:pPr lvl="1"/>
            <a:r>
              <a:rPr lang="en-GB" sz="2000" dirty="0"/>
              <a:t>Have no visible defects. They should have a pre-use check each working day</a:t>
            </a:r>
          </a:p>
          <a:p>
            <a:pPr lvl="1"/>
            <a:r>
              <a:rPr lang="en-GB" sz="2000" dirty="0"/>
              <a:t>Have an up-to-date record of the detailed visual inspections carried out regularly by a competent person. These should be done in accordance with the manufacturer’s instructions</a:t>
            </a:r>
          </a:p>
          <a:p>
            <a:pPr lvl="1"/>
            <a:r>
              <a:rPr lang="en-GB" sz="2000" dirty="0"/>
              <a:t>Are suitable for the intended use, </a:t>
            </a:r>
            <a:r>
              <a:rPr lang="en-GB" sz="2000" dirty="0" err="1"/>
              <a:t>ie</a:t>
            </a:r>
            <a:r>
              <a:rPr lang="en-GB" sz="2000" dirty="0"/>
              <a:t> are strong and robust enough for the job</a:t>
            </a:r>
          </a:p>
        </p:txBody>
      </p:sp>
      <p:sp>
        <p:nvSpPr>
          <p:cNvPr id="5" name="TextBox 4"/>
          <p:cNvSpPr txBox="1"/>
          <p:nvPr/>
        </p:nvSpPr>
        <p:spPr>
          <a:xfrm>
            <a:off x="376515" y="6393536"/>
            <a:ext cx="11650534" cy="276999"/>
          </a:xfrm>
          <a:prstGeom prst="rect">
            <a:avLst/>
          </a:prstGeom>
          <a:noFill/>
        </p:spPr>
        <p:txBody>
          <a:bodyPr wrap="square" rtlCol="0">
            <a:spAutoFit/>
          </a:bodyPr>
          <a:lstStyle/>
          <a:p>
            <a:r>
              <a:rPr lang="en-GB" sz="1200" dirty="0">
                <a:solidFill>
                  <a:schemeClr val="tx1">
                    <a:lumMod val="50000"/>
                    <a:lumOff val="50000"/>
                  </a:schemeClr>
                </a:solidFill>
              </a:rPr>
              <a:t>Source – HSE </a:t>
            </a:r>
            <a:r>
              <a:rPr lang="en-GB" sz="1200" dirty="0" err="1">
                <a:solidFill>
                  <a:schemeClr val="tx1">
                    <a:lumMod val="50000"/>
                    <a:lumOff val="50000"/>
                  </a:schemeClr>
                </a:solidFill>
              </a:rPr>
              <a:t>indg</a:t>
            </a:r>
            <a:r>
              <a:rPr lang="en-GB" sz="1200" dirty="0">
                <a:solidFill>
                  <a:schemeClr val="tx1">
                    <a:lumMod val="50000"/>
                    <a:lumOff val="50000"/>
                  </a:schemeClr>
                </a:solidFill>
              </a:rPr>
              <a:t> 344, 401, 455  </a:t>
            </a:r>
          </a:p>
        </p:txBody>
      </p:sp>
    </p:spTree>
    <p:extLst>
      <p:ext uri="{BB962C8B-B14F-4D97-AF65-F5344CB8AC3E}">
        <p14:creationId xmlns:p14="http://schemas.microsoft.com/office/powerpoint/2010/main" val="3473764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Work at Height?</a:t>
            </a:r>
          </a:p>
        </p:txBody>
      </p:sp>
      <p:sp>
        <p:nvSpPr>
          <p:cNvPr id="3" name="Content Placeholder 2"/>
          <p:cNvSpPr>
            <a:spLocks noGrp="1"/>
          </p:cNvSpPr>
          <p:nvPr>
            <p:ph idx="1"/>
          </p:nvPr>
        </p:nvSpPr>
        <p:spPr>
          <a:xfrm>
            <a:off x="3855821" y="1428882"/>
            <a:ext cx="7034671" cy="2000116"/>
          </a:xfrm>
        </p:spPr>
        <p:txBody>
          <a:bodyPr/>
          <a:lstStyle/>
          <a:p>
            <a:pPr marL="0" indent="0">
              <a:buNone/>
            </a:pPr>
            <a:r>
              <a:rPr lang="en-US" altLang="en-US" dirty="0"/>
              <a:t>Work at Height means work in any place where, if there were no precautions in place, a person could fall a distance liable to cause personal injury.</a:t>
            </a:r>
          </a:p>
          <a:p>
            <a:pPr marL="0" indent="0">
              <a:buNone/>
            </a:pPr>
            <a:endParaRPr lang="en-US" altLang="en-US" sz="2000" dirty="0"/>
          </a:p>
        </p:txBody>
      </p:sp>
      <p:pic>
        <p:nvPicPr>
          <p:cNvPr id="2052" name="Picture 4" descr="https://s-media-cache-ak0.pinimg.com/236x/7c/e9/37/7ce93766e26e13d3d00085e911f547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3156" y="2713415"/>
            <a:ext cx="3439360" cy="273983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855822" y="2841904"/>
            <a:ext cx="2988731" cy="2831544"/>
          </a:xfrm>
          <a:prstGeom prst="rect">
            <a:avLst/>
          </a:prstGeom>
        </p:spPr>
        <p:txBody>
          <a:bodyPr wrap="square">
            <a:spAutoFit/>
          </a:bodyPr>
          <a:lstStyle/>
          <a:p>
            <a:r>
              <a:rPr lang="en-US" altLang="en-US" sz="2000" dirty="0">
                <a:solidFill>
                  <a:schemeClr val="tx1">
                    <a:lumMod val="65000"/>
                    <a:lumOff val="35000"/>
                  </a:schemeClr>
                </a:solidFill>
              </a:rPr>
              <a:t>Take a sensible approach to working at height. There may be some low-risk situations where common sense tells you no particular precautions are necessary, the law recognizes this.</a:t>
            </a:r>
          </a:p>
          <a:p>
            <a:endParaRPr lang="en-GB" dirty="0"/>
          </a:p>
        </p:txBody>
      </p:sp>
    </p:spTree>
    <p:extLst>
      <p:ext uri="{BB962C8B-B14F-4D97-AF65-F5344CB8AC3E}">
        <p14:creationId xmlns:p14="http://schemas.microsoft.com/office/powerpoint/2010/main" val="521112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Are ladders &amp; step ladders banned?</a:t>
            </a:r>
          </a:p>
        </p:txBody>
      </p:sp>
      <p:sp>
        <p:nvSpPr>
          <p:cNvPr id="3" name="Content Placeholder 2"/>
          <p:cNvSpPr>
            <a:spLocks noGrp="1"/>
          </p:cNvSpPr>
          <p:nvPr>
            <p:ph idx="1"/>
          </p:nvPr>
        </p:nvSpPr>
        <p:spPr>
          <a:xfrm>
            <a:off x="3788586" y="1123837"/>
            <a:ext cx="4989654" cy="4492124"/>
          </a:xfrm>
        </p:spPr>
        <p:txBody>
          <a:bodyPr/>
          <a:lstStyle/>
          <a:p>
            <a:pPr marL="0" indent="0">
              <a:buNone/>
            </a:pPr>
            <a:r>
              <a:rPr lang="en-US" altLang="en-US" dirty="0"/>
              <a:t>There is a common misconception that ladders and stepladders are banned, but this is </a:t>
            </a:r>
            <a:r>
              <a:rPr lang="en-US" altLang="en-US" b="1" dirty="0"/>
              <a:t>not</a:t>
            </a:r>
            <a:r>
              <a:rPr lang="en-US" altLang="en-US" dirty="0"/>
              <a:t> the case.</a:t>
            </a:r>
          </a:p>
          <a:p>
            <a:pPr marL="0" indent="0">
              <a:buNone/>
            </a:pPr>
            <a:r>
              <a:rPr lang="en-US" altLang="en-US" sz="2000" dirty="0"/>
              <a:t>There are many situations where a ladder is the most suitable equipment for working at height. </a:t>
            </a:r>
            <a:r>
              <a:rPr lang="en-GB" dirty="0"/>
              <a:t>For </a:t>
            </a:r>
            <a:r>
              <a:rPr lang="en-GB" b="1" dirty="0"/>
              <a:t>tasks of low risk or short duration</a:t>
            </a:r>
            <a:r>
              <a:rPr lang="en-GB" dirty="0"/>
              <a:t>, ladders and step ladders can be a sensible option.</a:t>
            </a:r>
          </a:p>
          <a:p>
            <a:pPr marL="0" indent="0">
              <a:buNone/>
            </a:pPr>
            <a:endParaRPr lang="en-GB" dirty="0"/>
          </a:p>
          <a:p>
            <a:pPr marL="0" indent="0">
              <a:buNone/>
            </a:pPr>
            <a:r>
              <a:rPr lang="en-US" altLang="en-US" sz="2000" dirty="0"/>
              <a:t>Remember - </a:t>
            </a:r>
            <a:r>
              <a:rPr lang="en-US" altLang="en-US" dirty="0"/>
              <a:t>Take a sensible approach to working at height. There may be some low-risk situations where common sense tells you no particular precautions are necessary, the law recognizes this.</a:t>
            </a:r>
            <a:endParaRPr lang="en-GB" dirty="0"/>
          </a:p>
        </p:txBody>
      </p:sp>
      <p:sp>
        <p:nvSpPr>
          <p:cNvPr id="4" name="TextBox 3"/>
          <p:cNvSpPr txBox="1"/>
          <p:nvPr/>
        </p:nvSpPr>
        <p:spPr>
          <a:xfrm>
            <a:off x="376515" y="6393536"/>
            <a:ext cx="11650534" cy="276999"/>
          </a:xfrm>
          <a:prstGeom prst="rect">
            <a:avLst/>
          </a:prstGeom>
          <a:noFill/>
        </p:spPr>
        <p:txBody>
          <a:bodyPr wrap="square" rtlCol="0">
            <a:spAutoFit/>
          </a:bodyPr>
          <a:lstStyle/>
          <a:p>
            <a:r>
              <a:rPr lang="en-GB" sz="1200" dirty="0">
                <a:solidFill>
                  <a:schemeClr val="tx1">
                    <a:lumMod val="50000"/>
                    <a:lumOff val="50000"/>
                  </a:schemeClr>
                </a:solidFill>
              </a:rPr>
              <a:t>Source – HSE </a:t>
            </a:r>
            <a:r>
              <a:rPr lang="en-GB" sz="1200" dirty="0" err="1">
                <a:solidFill>
                  <a:schemeClr val="tx1">
                    <a:lumMod val="50000"/>
                    <a:lumOff val="50000"/>
                  </a:schemeClr>
                </a:solidFill>
              </a:rPr>
              <a:t>indg</a:t>
            </a:r>
            <a:r>
              <a:rPr lang="en-GB" sz="1200" dirty="0">
                <a:solidFill>
                  <a:schemeClr val="tx1">
                    <a:lumMod val="50000"/>
                    <a:lumOff val="50000"/>
                  </a:schemeClr>
                </a:solidFill>
              </a:rPr>
              <a:t> 344, 401, 455</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5168" y="2097740"/>
            <a:ext cx="2376858" cy="2345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684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Short Duration Work?</a:t>
            </a:r>
          </a:p>
        </p:txBody>
      </p:sp>
      <p:sp>
        <p:nvSpPr>
          <p:cNvPr id="3" name="Content Placeholder 2"/>
          <p:cNvSpPr>
            <a:spLocks noGrp="1"/>
          </p:cNvSpPr>
          <p:nvPr>
            <p:ph idx="1"/>
          </p:nvPr>
        </p:nvSpPr>
        <p:spPr>
          <a:xfrm>
            <a:off x="3788586" y="1123837"/>
            <a:ext cx="4117164" cy="4492124"/>
          </a:xfrm>
        </p:spPr>
        <p:txBody>
          <a:bodyPr/>
          <a:lstStyle/>
          <a:p>
            <a:pPr marL="0" indent="0">
              <a:buNone/>
            </a:pPr>
            <a:r>
              <a:rPr lang="en-GB" dirty="0"/>
              <a:t>As a guide, if your task would require staying up a leaning ladder or stepladder for more than 30 minutes at a time, it is recommended that you consider alternative equipment.</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4634" y="1532966"/>
            <a:ext cx="3938766" cy="481404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76515" y="6393536"/>
            <a:ext cx="11650534" cy="276999"/>
          </a:xfrm>
          <a:prstGeom prst="rect">
            <a:avLst/>
          </a:prstGeom>
          <a:noFill/>
        </p:spPr>
        <p:txBody>
          <a:bodyPr wrap="square" rtlCol="0">
            <a:spAutoFit/>
          </a:bodyPr>
          <a:lstStyle/>
          <a:p>
            <a:r>
              <a:rPr lang="en-GB" sz="1200" dirty="0">
                <a:solidFill>
                  <a:schemeClr val="tx1">
                    <a:lumMod val="50000"/>
                    <a:lumOff val="50000"/>
                  </a:schemeClr>
                </a:solidFill>
              </a:rPr>
              <a:t>Source – HSE </a:t>
            </a:r>
            <a:r>
              <a:rPr lang="en-GB" sz="1200" dirty="0" err="1">
                <a:solidFill>
                  <a:schemeClr val="tx1">
                    <a:lumMod val="50000"/>
                    <a:lumOff val="50000"/>
                  </a:schemeClr>
                </a:solidFill>
              </a:rPr>
              <a:t>indg</a:t>
            </a:r>
            <a:r>
              <a:rPr lang="en-GB" sz="1200" dirty="0">
                <a:solidFill>
                  <a:schemeClr val="tx1">
                    <a:lumMod val="50000"/>
                    <a:lumOff val="50000"/>
                  </a:schemeClr>
                </a:solidFill>
              </a:rPr>
              <a:t> 344, 401, 455</a:t>
            </a:r>
          </a:p>
        </p:txBody>
      </p:sp>
    </p:spTree>
    <p:extLst>
      <p:ext uri="{BB962C8B-B14F-4D97-AF65-F5344CB8AC3E}">
        <p14:creationId xmlns:p14="http://schemas.microsoft.com/office/powerpoint/2010/main" val="42126257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Low Risk?</a:t>
            </a:r>
          </a:p>
        </p:txBody>
      </p:sp>
      <p:sp>
        <p:nvSpPr>
          <p:cNvPr id="3" name="Content Placeholder 2"/>
          <p:cNvSpPr>
            <a:spLocks noGrp="1"/>
          </p:cNvSpPr>
          <p:nvPr>
            <p:ph idx="1"/>
          </p:nvPr>
        </p:nvSpPr>
        <p:spPr>
          <a:xfrm>
            <a:off x="3828926" y="744633"/>
            <a:ext cx="7547285" cy="2894609"/>
          </a:xfrm>
        </p:spPr>
        <p:txBody>
          <a:bodyPr/>
          <a:lstStyle/>
          <a:p>
            <a:pPr marL="0" indent="0">
              <a:buNone/>
            </a:pPr>
            <a:r>
              <a:rPr lang="en-GB" dirty="0"/>
              <a:t>The guidance from the HSE leaves this to your judgment but do allude to examples such as ‘Starting a Screw’, ‘Hanging Wallpaper’, ‘Installing a Smoke Detector’ etc.</a:t>
            </a:r>
          </a:p>
          <a:p>
            <a:pPr marL="0" indent="0">
              <a:buNone/>
            </a:pPr>
            <a:endParaRPr lang="en-GB" sz="1800" dirty="0"/>
          </a:p>
          <a:p>
            <a:pPr marL="0" indent="0">
              <a:buNone/>
            </a:pPr>
            <a:r>
              <a:rPr lang="en-GB" dirty="0"/>
              <a:t>Using these examples should provide an idea of what you may define as Low risk.</a:t>
            </a:r>
          </a:p>
          <a:p>
            <a:pPr marL="0" indent="0">
              <a:buNone/>
            </a:pPr>
            <a:endParaRPr lang="en-GB" dirty="0"/>
          </a:p>
        </p:txBody>
      </p:sp>
      <p:sp>
        <p:nvSpPr>
          <p:cNvPr id="4" name="TextBox 3"/>
          <p:cNvSpPr txBox="1"/>
          <p:nvPr/>
        </p:nvSpPr>
        <p:spPr>
          <a:xfrm>
            <a:off x="376515" y="6393536"/>
            <a:ext cx="11650534" cy="276999"/>
          </a:xfrm>
          <a:prstGeom prst="rect">
            <a:avLst/>
          </a:prstGeom>
          <a:noFill/>
        </p:spPr>
        <p:txBody>
          <a:bodyPr wrap="square" rtlCol="0">
            <a:spAutoFit/>
          </a:bodyPr>
          <a:lstStyle/>
          <a:p>
            <a:r>
              <a:rPr lang="en-GB" sz="1200" dirty="0">
                <a:solidFill>
                  <a:schemeClr val="tx1">
                    <a:lumMod val="50000"/>
                    <a:lumOff val="50000"/>
                  </a:schemeClr>
                </a:solidFill>
              </a:rPr>
              <a:t>Source – HSE </a:t>
            </a:r>
            <a:r>
              <a:rPr lang="en-GB" sz="1200" dirty="0" err="1">
                <a:solidFill>
                  <a:schemeClr val="tx1">
                    <a:lumMod val="50000"/>
                    <a:lumOff val="50000"/>
                  </a:schemeClr>
                </a:solidFill>
              </a:rPr>
              <a:t>indg</a:t>
            </a:r>
            <a:r>
              <a:rPr lang="en-GB" sz="1200" dirty="0">
                <a:solidFill>
                  <a:schemeClr val="tx1">
                    <a:lumMod val="50000"/>
                    <a:lumOff val="50000"/>
                  </a:schemeClr>
                </a:solidFill>
              </a:rPr>
              <a:t> 344, 401, 455</a:t>
            </a: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76" t="7063" r="3174" b="4468"/>
          <a:stretch/>
        </p:blipFill>
        <p:spPr bwMode="auto">
          <a:xfrm>
            <a:off x="4819026" y="2901138"/>
            <a:ext cx="5567083" cy="2823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0086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sdgraphics.com/file/cracked-floor-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4857" b="7550"/>
          <a:stretch/>
        </p:blipFill>
        <p:spPr bwMode="auto">
          <a:xfrm>
            <a:off x="7133266" y="3686425"/>
            <a:ext cx="4573881" cy="300483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dirty="0"/>
              <a:t>You should only use ladders and steps in situations where they can be used safely.</a:t>
            </a:r>
          </a:p>
        </p:txBody>
      </p:sp>
      <p:sp>
        <p:nvSpPr>
          <p:cNvPr id="3" name="Content Placeholder 2"/>
          <p:cNvSpPr>
            <a:spLocks noGrp="1"/>
          </p:cNvSpPr>
          <p:nvPr>
            <p:ph idx="1"/>
          </p:nvPr>
        </p:nvSpPr>
        <p:spPr>
          <a:xfrm>
            <a:off x="3788585" y="1123837"/>
            <a:ext cx="6689363" cy="4492124"/>
          </a:xfrm>
        </p:spPr>
        <p:txBody>
          <a:bodyPr>
            <a:normAutofit/>
          </a:bodyPr>
          <a:lstStyle/>
          <a:p>
            <a:pPr marL="0" indent="0">
              <a:buNone/>
            </a:pPr>
            <a:r>
              <a:rPr lang="en-GB" dirty="0"/>
              <a:t>Ladders and steps needs to be </a:t>
            </a:r>
          </a:p>
          <a:p>
            <a:pPr lvl="1"/>
            <a:r>
              <a:rPr lang="en-GB" sz="2000" dirty="0"/>
              <a:t>Level</a:t>
            </a:r>
          </a:p>
          <a:p>
            <a:pPr lvl="1"/>
            <a:r>
              <a:rPr lang="en-GB" sz="2000" dirty="0"/>
              <a:t>Stable</a:t>
            </a:r>
          </a:p>
          <a:p>
            <a:pPr lvl="1"/>
            <a:r>
              <a:rPr lang="en-GB" sz="2000" dirty="0"/>
              <a:t>Ladders need to be secured (where it is reasonably practicable to do so). </a:t>
            </a:r>
          </a:p>
          <a:p>
            <a:pPr lvl="1"/>
            <a:endParaRPr lang="en-GB" sz="2000" dirty="0"/>
          </a:p>
          <a:p>
            <a:pPr marL="0" indent="0">
              <a:buNone/>
            </a:pPr>
            <a:r>
              <a:rPr lang="en-GB" sz="2200" dirty="0"/>
              <a:t>You can source ladders or accessories that can help make your ladder meet these requirements</a:t>
            </a:r>
          </a:p>
          <a:p>
            <a:pPr marL="0" indent="0">
              <a:buNone/>
            </a:pPr>
            <a:endParaRPr lang="en-GB" sz="2200" dirty="0"/>
          </a:p>
          <a:p>
            <a:pPr lvl="1"/>
            <a:r>
              <a:rPr lang="en-GB" sz="2000" dirty="0"/>
              <a:t>Check all four stepladder feet are in contact with the ground and the steps are level</a:t>
            </a:r>
          </a:p>
          <a:p>
            <a:pPr lvl="1"/>
            <a:endParaRPr lang="en-GB" dirty="0"/>
          </a:p>
        </p:txBody>
      </p:sp>
      <p:sp>
        <p:nvSpPr>
          <p:cNvPr id="4" name="TextBox 3"/>
          <p:cNvSpPr txBox="1"/>
          <p:nvPr/>
        </p:nvSpPr>
        <p:spPr>
          <a:xfrm>
            <a:off x="376515" y="6393536"/>
            <a:ext cx="11650534" cy="276999"/>
          </a:xfrm>
          <a:prstGeom prst="rect">
            <a:avLst/>
          </a:prstGeom>
          <a:noFill/>
        </p:spPr>
        <p:txBody>
          <a:bodyPr wrap="square" rtlCol="0">
            <a:spAutoFit/>
          </a:bodyPr>
          <a:lstStyle/>
          <a:p>
            <a:r>
              <a:rPr lang="en-GB" sz="1200" dirty="0">
                <a:solidFill>
                  <a:schemeClr val="tx1">
                    <a:lumMod val="50000"/>
                    <a:lumOff val="50000"/>
                  </a:schemeClr>
                </a:solidFill>
              </a:rPr>
              <a:t>Source – HSE </a:t>
            </a:r>
            <a:r>
              <a:rPr lang="en-GB" sz="1200" dirty="0" err="1">
                <a:solidFill>
                  <a:schemeClr val="tx1">
                    <a:lumMod val="50000"/>
                    <a:lumOff val="50000"/>
                  </a:schemeClr>
                </a:solidFill>
              </a:rPr>
              <a:t>indg</a:t>
            </a:r>
            <a:r>
              <a:rPr lang="en-GB" sz="1200" dirty="0">
                <a:solidFill>
                  <a:schemeClr val="tx1">
                    <a:lumMod val="50000"/>
                    <a:lumOff val="50000"/>
                  </a:schemeClr>
                </a:solidFill>
              </a:rPr>
              <a:t> 344, 401, 455</a:t>
            </a:r>
          </a:p>
        </p:txBody>
      </p:sp>
    </p:spTree>
    <p:extLst>
      <p:ext uri="{BB962C8B-B14F-4D97-AF65-F5344CB8AC3E}">
        <p14:creationId xmlns:p14="http://schemas.microsoft.com/office/powerpoint/2010/main" val="21701310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Step Ladders</a:t>
            </a:r>
          </a:p>
        </p:txBody>
      </p:sp>
      <p:sp>
        <p:nvSpPr>
          <p:cNvPr id="20" name="TextBox 19"/>
          <p:cNvSpPr txBox="1"/>
          <p:nvPr/>
        </p:nvSpPr>
        <p:spPr>
          <a:xfrm>
            <a:off x="376515" y="6393536"/>
            <a:ext cx="11650534" cy="276999"/>
          </a:xfrm>
          <a:prstGeom prst="rect">
            <a:avLst/>
          </a:prstGeom>
          <a:noFill/>
        </p:spPr>
        <p:txBody>
          <a:bodyPr wrap="square" rtlCol="0">
            <a:spAutoFit/>
          </a:bodyPr>
          <a:lstStyle/>
          <a:p>
            <a:r>
              <a:rPr lang="en-GB" sz="1200" dirty="0">
                <a:solidFill>
                  <a:schemeClr val="tx1">
                    <a:lumMod val="50000"/>
                    <a:lumOff val="50000"/>
                  </a:schemeClr>
                </a:solidFill>
              </a:rPr>
              <a:t>Source – HSE </a:t>
            </a:r>
            <a:r>
              <a:rPr lang="en-GB" sz="1200" dirty="0" err="1">
                <a:solidFill>
                  <a:schemeClr val="tx1">
                    <a:lumMod val="50000"/>
                    <a:lumOff val="50000"/>
                  </a:schemeClr>
                </a:solidFill>
              </a:rPr>
              <a:t>indg</a:t>
            </a:r>
            <a:r>
              <a:rPr lang="en-GB" sz="1200" dirty="0">
                <a:solidFill>
                  <a:schemeClr val="tx1">
                    <a:lumMod val="50000"/>
                    <a:lumOff val="50000"/>
                  </a:schemeClr>
                </a:solidFill>
              </a:rPr>
              <a:t> 344, 401, 455  </a:t>
            </a:r>
          </a:p>
        </p:txBody>
      </p:sp>
      <p:sp>
        <p:nvSpPr>
          <p:cNvPr id="4" name="Content Placeholder 3"/>
          <p:cNvSpPr>
            <a:spLocks noGrp="1"/>
          </p:cNvSpPr>
          <p:nvPr>
            <p:ph idx="1"/>
          </p:nvPr>
        </p:nvSpPr>
        <p:spPr/>
        <p:txBody>
          <a:bodyPr/>
          <a:lstStyle/>
          <a:p>
            <a:pPr marL="0" indent="0">
              <a:buNone/>
            </a:pPr>
            <a:r>
              <a:rPr lang="en-GB" dirty="0"/>
              <a:t>When deciding if it is safe to carry out a particular task on a stepladder where you cannot maintain a handhold (</a:t>
            </a:r>
            <a:r>
              <a:rPr lang="en-GB" dirty="0" err="1"/>
              <a:t>eg</a:t>
            </a:r>
            <a:r>
              <a:rPr lang="en-GB" dirty="0"/>
              <a:t> to put a box on a shelf, hang wallpaper, install a smoke detector on a ceiling), this needs to be justified, taking into account:</a:t>
            </a:r>
          </a:p>
          <a:p>
            <a:pPr marL="0" indent="0">
              <a:buNone/>
            </a:pPr>
            <a:endParaRPr lang="en-GB" dirty="0"/>
          </a:p>
          <a:p>
            <a:pPr lvl="1"/>
            <a:r>
              <a:rPr lang="en-GB" sz="2000" dirty="0"/>
              <a:t>The height of the task</a:t>
            </a:r>
          </a:p>
          <a:p>
            <a:pPr lvl="1"/>
            <a:r>
              <a:rPr lang="en-GB" sz="2000" dirty="0"/>
              <a:t>Whether a handhold is still available to steady yourself before and after the task</a:t>
            </a:r>
          </a:p>
          <a:p>
            <a:pPr lvl="1"/>
            <a:r>
              <a:rPr lang="en-GB" sz="2000" dirty="0"/>
              <a:t>Whether it is light work</a:t>
            </a:r>
          </a:p>
          <a:p>
            <a:pPr lvl="1"/>
            <a:r>
              <a:rPr lang="en-GB" sz="2000" dirty="0"/>
              <a:t>Whether it avoids side loading</a:t>
            </a:r>
          </a:p>
          <a:p>
            <a:pPr lvl="1"/>
            <a:r>
              <a:rPr lang="en-GB" sz="2000" dirty="0"/>
              <a:t>Whether it avoids overreaching</a:t>
            </a:r>
          </a:p>
          <a:p>
            <a:pPr lvl="1"/>
            <a:r>
              <a:rPr lang="en-GB" sz="2000" dirty="0"/>
              <a:t>Whether the stepladder can be tied (e.g. when side-on working)</a:t>
            </a:r>
          </a:p>
          <a:p>
            <a:endParaRPr lang="en-GB" dirty="0"/>
          </a:p>
        </p:txBody>
      </p:sp>
    </p:spTree>
    <p:extLst>
      <p:ext uri="{BB962C8B-B14F-4D97-AF65-F5344CB8AC3E}">
        <p14:creationId xmlns:p14="http://schemas.microsoft.com/office/powerpoint/2010/main" val="507964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Step</a:t>
            </a:r>
            <a:br>
              <a:rPr lang="en-GB" dirty="0"/>
            </a:br>
            <a:r>
              <a:rPr lang="en-GB" dirty="0"/>
              <a:t>Ladders</a:t>
            </a:r>
            <a:br>
              <a:rPr lang="en-GB" dirty="0"/>
            </a:br>
            <a:br>
              <a:rPr lang="en-GB" dirty="0"/>
            </a:br>
            <a:r>
              <a:rPr lang="en-GB" dirty="0"/>
              <a:t>Positioning and working ‘Side on’</a:t>
            </a:r>
          </a:p>
        </p:txBody>
      </p:sp>
      <p:sp>
        <p:nvSpPr>
          <p:cNvPr id="4" name="TextBox 3"/>
          <p:cNvSpPr txBox="1"/>
          <p:nvPr/>
        </p:nvSpPr>
        <p:spPr>
          <a:xfrm>
            <a:off x="376515" y="6393536"/>
            <a:ext cx="11650534" cy="276999"/>
          </a:xfrm>
          <a:prstGeom prst="rect">
            <a:avLst/>
          </a:prstGeom>
          <a:noFill/>
        </p:spPr>
        <p:txBody>
          <a:bodyPr wrap="square" rtlCol="0">
            <a:spAutoFit/>
          </a:bodyPr>
          <a:lstStyle/>
          <a:p>
            <a:r>
              <a:rPr lang="en-GB" sz="1200" dirty="0">
                <a:solidFill>
                  <a:schemeClr val="tx1">
                    <a:lumMod val="50000"/>
                    <a:lumOff val="50000"/>
                  </a:schemeClr>
                </a:solidFill>
              </a:rPr>
              <a:t>Source – HSE/GPSD ‘2009 Safety of Ladders report’ / HSE </a:t>
            </a:r>
            <a:r>
              <a:rPr lang="en-GB" sz="1200" dirty="0" err="1">
                <a:solidFill>
                  <a:schemeClr val="tx1">
                    <a:lumMod val="50000"/>
                    <a:lumOff val="50000"/>
                  </a:schemeClr>
                </a:solidFill>
              </a:rPr>
              <a:t>indg</a:t>
            </a:r>
            <a:r>
              <a:rPr lang="en-GB" sz="1200" dirty="0">
                <a:solidFill>
                  <a:schemeClr val="tx1">
                    <a:lumMod val="50000"/>
                    <a:lumOff val="50000"/>
                  </a:schemeClr>
                </a:solidFill>
              </a:rPr>
              <a:t> 344, 401, 455 / </a:t>
            </a:r>
          </a:p>
        </p:txBody>
      </p:sp>
      <p:sp>
        <p:nvSpPr>
          <p:cNvPr id="7" name="Rectangle 6"/>
          <p:cNvSpPr/>
          <p:nvPr/>
        </p:nvSpPr>
        <p:spPr>
          <a:xfrm>
            <a:off x="8882527" y="5056503"/>
            <a:ext cx="2689412" cy="830997"/>
          </a:xfrm>
          <a:prstGeom prst="rect">
            <a:avLst/>
          </a:prstGeom>
        </p:spPr>
        <p:txBody>
          <a:bodyPr wrap="square">
            <a:spAutoFit/>
          </a:bodyPr>
          <a:lstStyle/>
          <a:p>
            <a:pPr algn="ctr"/>
            <a:r>
              <a:rPr lang="en-GB" sz="1600" b="1" dirty="0">
                <a:solidFill>
                  <a:schemeClr val="tx1">
                    <a:lumMod val="65000"/>
                    <a:lumOff val="35000"/>
                  </a:schemeClr>
                </a:solidFill>
              </a:rPr>
              <a:t>Try to position the stepladder to face the work activity and not side on. </a:t>
            </a:r>
          </a:p>
        </p:txBody>
      </p:sp>
      <p:grpSp>
        <p:nvGrpSpPr>
          <p:cNvPr id="9" name="Group 8"/>
          <p:cNvGrpSpPr/>
          <p:nvPr/>
        </p:nvGrpSpPr>
        <p:grpSpPr>
          <a:xfrm>
            <a:off x="8272632" y="871778"/>
            <a:ext cx="3521927" cy="4184725"/>
            <a:chOff x="8272632" y="871778"/>
            <a:chExt cx="3521927" cy="4184725"/>
          </a:xfrm>
        </p:grpSpPr>
        <p:grpSp>
          <p:nvGrpSpPr>
            <p:cNvPr id="6" name="Group 5"/>
            <p:cNvGrpSpPr/>
            <p:nvPr/>
          </p:nvGrpSpPr>
          <p:grpSpPr>
            <a:xfrm>
              <a:off x="8272632" y="871778"/>
              <a:ext cx="3521927" cy="4184725"/>
              <a:chOff x="8315662" y="1431236"/>
              <a:chExt cx="3521927" cy="4184725"/>
            </a:xfrm>
          </p:grpSpPr>
          <p:pic>
            <p:nvPicPr>
              <p:cNvPr id="1026" name="Picture 2" descr="http://healthandsafetycentre.org/i/publications/StartSafe/ladder/Tip3_Web.jpg"/>
              <p:cNvPicPr>
                <a:picLocks noChangeAspect="1" noChangeArrowheads="1"/>
              </p:cNvPicPr>
              <p:nvPr/>
            </p:nvPicPr>
            <p:blipFill rotWithShape="1">
              <a:blip r:embed="rId2">
                <a:extLst>
                  <a:ext uri="{28A0092B-C50C-407E-A947-70E740481C1C}">
                    <a14:useLocalDpi xmlns:a14="http://schemas.microsoft.com/office/drawing/2010/main" val="0"/>
                  </a:ext>
                </a:extLst>
              </a:blip>
              <a:srcRect l="2743" t="16336" r="1610" b="1571"/>
              <a:stretch/>
            </p:blipFill>
            <p:spPr bwMode="auto">
              <a:xfrm>
                <a:off x="8315662" y="1431236"/>
                <a:ext cx="3521927" cy="41847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0703859" y="5228216"/>
                <a:ext cx="1133730" cy="3877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Rectangle 7"/>
            <p:cNvSpPr/>
            <p:nvPr/>
          </p:nvSpPr>
          <p:spPr>
            <a:xfrm>
              <a:off x="11005073" y="2269864"/>
              <a:ext cx="139849" cy="849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lumMod val="65000"/>
                      <a:lumOff val="35000"/>
                    </a:schemeClr>
                  </a:solidFill>
                </a:rPr>
                <a:t>3</a:t>
              </a:r>
            </a:p>
          </p:txBody>
        </p:sp>
      </p:grpSp>
      <p:sp>
        <p:nvSpPr>
          <p:cNvPr id="3" name="Content Placeholder 2"/>
          <p:cNvSpPr>
            <a:spLocks noGrp="1"/>
          </p:cNvSpPr>
          <p:nvPr>
            <p:ph idx="1"/>
          </p:nvPr>
        </p:nvSpPr>
        <p:spPr>
          <a:xfrm>
            <a:off x="3788587" y="815464"/>
            <a:ext cx="4871320" cy="5217928"/>
          </a:xfrm>
        </p:spPr>
        <p:txBody>
          <a:bodyPr>
            <a:noAutofit/>
          </a:bodyPr>
          <a:lstStyle/>
          <a:p>
            <a:pPr marL="0" indent="0">
              <a:buNone/>
            </a:pPr>
            <a:r>
              <a:rPr lang="en-GB" dirty="0"/>
              <a:t>A study by the HSE has shown sideways tipping accounts for 40% of stepladder accidents. </a:t>
            </a:r>
          </a:p>
          <a:p>
            <a:pPr marL="0" indent="0">
              <a:buNone/>
            </a:pPr>
            <a:r>
              <a:rPr lang="en-GB" dirty="0"/>
              <a:t>However, there are occasions when a risk assessment may show it is safer to work side on, </a:t>
            </a:r>
            <a:r>
              <a:rPr lang="en-GB" dirty="0" err="1"/>
              <a:t>eg</a:t>
            </a:r>
            <a:r>
              <a:rPr lang="en-GB" dirty="0"/>
              <a:t> in a retail stock room when you can’t engage the stepladder locks to work face on because of space restraints in narrow aisles, but you can fully lock it to work side on. </a:t>
            </a:r>
          </a:p>
          <a:p>
            <a:pPr marL="0" lvl="0" indent="0">
              <a:buNone/>
            </a:pPr>
            <a:r>
              <a:rPr lang="en-GB" dirty="0"/>
              <a:t>Try to avoid work that imposes a side loading, such as side-on drilling through solid materials (e.g. bricks or concrete) </a:t>
            </a:r>
          </a:p>
          <a:p>
            <a:pPr marL="0" indent="0">
              <a:buNone/>
            </a:pPr>
            <a:r>
              <a:rPr lang="en-GB" dirty="0"/>
              <a:t>Where side-on loadings cannot be avoided, you should prevent the steps from tipping over. If you cannot secure the step you need to consider using a more suitable type of access equipment such as a podium step.</a:t>
            </a:r>
          </a:p>
        </p:txBody>
      </p:sp>
    </p:spTree>
    <p:extLst>
      <p:ext uri="{BB962C8B-B14F-4D97-AF65-F5344CB8AC3E}">
        <p14:creationId xmlns:p14="http://schemas.microsoft.com/office/powerpoint/2010/main" val="67795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Step</a:t>
            </a:r>
            <a:br>
              <a:rPr lang="en-GB" dirty="0"/>
            </a:br>
            <a:r>
              <a:rPr lang="en-GB" dirty="0"/>
              <a:t>Ladder Stability</a:t>
            </a:r>
          </a:p>
        </p:txBody>
      </p:sp>
      <p:sp>
        <p:nvSpPr>
          <p:cNvPr id="4" name="TextBox 3"/>
          <p:cNvSpPr txBox="1"/>
          <p:nvPr/>
        </p:nvSpPr>
        <p:spPr>
          <a:xfrm>
            <a:off x="376515" y="6393536"/>
            <a:ext cx="11650534" cy="276999"/>
          </a:xfrm>
          <a:prstGeom prst="rect">
            <a:avLst/>
          </a:prstGeom>
          <a:noFill/>
        </p:spPr>
        <p:txBody>
          <a:bodyPr wrap="square" rtlCol="0">
            <a:spAutoFit/>
          </a:bodyPr>
          <a:lstStyle/>
          <a:p>
            <a:r>
              <a:rPr lang="en-GB" sz="1200" dirty="0">
                <a:solidFill>
                  <a:schemeClr val="tx1">
                    <a:lumMod val="50000"/>
                    <a:lumOff val="50000"/>
                  </a:schemeClr>
                </a:solidFill>
              </a:rPr>
              <a:t>Source – HSE/GPSD ‘2009 Safety of Ladders report’  / HSE </a:t>
            </a:r>
            <a:r>
              <a:rPr lang="en-GB" sz="1200" dirty="0" err="1">
                <a:solidFill>
                  <a:schemeClr val="tx1">
                    <a:lumMod val="50000"/>
                    <a:lumOff val="50000"/>
                  </a:schemeClr>
                </a:solidFill>
              </a:rPr>
              <a:t>indg</a:t>
            </a:r>
            <a:r>
              <a:rPr lang="en-GB" sz="1200" dirty="0">
                <a:solidFill>
                  <a:schemeClr val="tx1">
                    <a:lumMod val="50000"/>
                    <a:lumOff val="50000"/>
                  </a:schemeClr>
                </a:solidFill>
              </a:rPr>
              <a:t> 344, 401, 455 </a:t>
            </a:r>
          </a:p>
        </p:txBody>
      </p:sp>
      <p:sp>
        <p:nvSpPr>
          <p:cNvPr id="5" name="Rectangle 4"/>
          <p:cNvSpPr/>
          <p:nvPr/>
        </p:nvSpPr>
        <p:spPr>
          <a:xfrm>
            <a:off x="3806463" y="1847268"/>
            <a:ext cx="4790638" cy="2862322"/>
          </a:xfrm>
          <a:prstGeom prst="rect">
            <a:avLst/>
          </a:prstGeom>
        </p:spPr>
        <p:txBody>
          <a:bodyPr wrap="square">
            <a:spAutoFit/>
          </a:bodyPr>
          <a:lstStyle/>
          <a:p>
            <a:pPr marL="285750" lvl="0" indent="-285750">
              <a:buClr>
                <a:srgbClr val="00B0F0"/>
              </a:buClr>
              <a:buFont typeface="Arial" panose="020B0604020202020204" pitchFamily="34" charset="0"/>
              <a:buChar char="•"/>
            </a:pPr>
            <a:r>
              <a:rPr lang="en-GB" sz="2000" dirty="0">
                <a:solidFill>
                  <a:schemeClr val="tx1">
                    <a:lumMod val="65000"/>
                    <a:lumOff val="35000"/>
                  </a:schemeClr>
                </a:solidFill>
              </a:rPr>
              <a:t>Check all four stepladder feet are in contact with the ground and the steps are level. Some step ladders may have stability solutions built in to help adjust the step on uneven ground surfaces</a:t>
            </a:r>
          </a:p>
          <a:p>
            <a:pPr marL="285750" lvl="0" indent="-285750">
              <a:buClr>
                <a:srgbClr val="00B0F0"/>
              </a:buClr>
              <a:buFont typeface="Arial" panose="020B0604020202020204" pitchFamily="34" charset="0"/>
              <a:buChar char="•"/>
            </a:pPr>
            <a:r>
              <a:rPr lang="en-GB" sz="2000" dirty="0">
                <a:solidFill>
                  <a:schemeClr val="tx1">
                    <a:lumMod val="65000"/>
                    <a:lumOff val="35000"/>
                  </a:schemeClr>
                </a:solidFill>
              </a:rPr>
              <a:t>Only carry light materials and tools and consider a tool belt or a steps with a built in work tray.</a:t>
            </a:r>
          </a:p>
          <a:p>
            <a:pPr marL="285750" indent="-285750">
              <a:buClr>
                <a:srgbClr val="00B0F0"/>
              </a:buClr>
              <a:buFont typeface="Arial" panose="020B0604020202020204" pitchFamily="34" charset="0"/>
              <a:buChar char="•"/>
            </a:pPr>
            <a:r>
              <a:rPr lang="en-GB" sz="2000" dirty="0">
                <a:solidFill>
                  <a:schemeClr val="tx1">
                    <a:lumMod val="65000"/>
                    <a:lumOff val="35000"/>
                  </a:schemeClr>
                </a:solidFill>
              </a:rPr>
              <a:t>Don’t overreach</a:t>
            </a:r>
          </a:p>
        </p:txBody>
      </p:sp>
      <p:sp>
        <p:nvSpPr>
          <p:cNvPr id="7" name="Content Placeholder 2"/>
          <p:cNvSpPr txBox="1">
            <a:spLocks/>
          </p:cNvSpPr>
          <p:nvPr/>
        </p:nvSpPr>
        <p:spPr>
          <a:xfrm>
            <a:off x="8728520" y="3945528"/>
            <a:ext cx="2306171" cy="1006144"/>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lgn="ctr">
              <a:buFont typeface="Wingdings 2" pitchFamily="18" charset="2"/>
              <a:buNone/>
            </a:pPr>
            <a:r>
              <a:rPr lang="en-GB" sz="1400" dirty="0"/>
              <a:t>Little Giant Select Steps can work on stairs and adjust to different heights reducing the risk of overreaching.</a:t>
            </a:r>
          </a:p>
        </p:txBody>
      </p:sp>
      <p:pic>
        <p:nvPicPr>
          <p:cNvPr id="1026" name="Picture 2" descr="http://www.finehomebuilding.com/CMS/uploadedimages/Fine_Homebuilding/Articles/224/021224030-2_t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72871" y="1847268"/>
            <a:ext cx="2017470" cy="2017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6887918"/>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emplate>TM03457475[[fn=Frame]]</Template>
  <TotalTime>2049</TotalTime>
  <Words>1250</Words>
  <Application>Microsoft Office PowerPoint</Application>
  <PresentationFormat>Widescreen</PresentationFormat>
  <Paragraphs>83</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Corbel</vt:lpstr>
      <vt:lpstr>Helvetica 45 Light</vt:lpstr>
      <vt:lpstr>Wingdings 2</vt:lpstr>
      <vt:lpstr>Frame</vt:lpstr>
      <vt:lpstr>Working at Height from Ladders &amp; Steps</vt:lpstr>
      <vt:lpstr>What is Work at Height?</vt:lpstr>
      <vt:lpstr>Are ladders &amp; step ladders banned?</vt:lpstr>
      <vt:lpstr>What is Short Duration Work?</vt:lpstr>
      <vt:lpstr>What is Low Risk?</vt:lpstr>
      <vt:lpstr>You should only use ladders and steps in situations where they can be used safely.</vt:lpstr>
      <vt:lpstr>Step Ladders</vt:lpstr>
      <vt:lpstr>Step Ladders  Positioning and working ‘Side on’</vt:lpstr>
      <vt:lpstr>Step Ladder Stability</vt:lpstr>
      <vt:lpstr>Can I stand on the Platform of a Platform Step?</vt:lpstr>
      <vt:lpstr>You can use both hands for brief periods on a step ladder!</vt:lpstr>
      <vt:lpstr>Users responsibilities</vt:lpstr>
      <vt:lpstr>Employers responsibilities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Francis Camilleri</dc:creator>
  <cp:lastModifiedBy>Vikki REEVES</cp:lastModifiedBy>
  <cp:revision>71</cp:revision>
  <dcterms:created xsi:type="dcterms:W3CDTF">2015-02-23T14:41:35Z</dcterms:created>
  <dcterms:modified xsi:type="dcterms:W3CDTF">2023-09-05T12:49:44Z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eca86e8-6fb5-45dd-bb08-a8d185fa5301_Enabled">
    <vt:lpwstr>true</vt:lpwstr>
  </property>
  <property fmtid="{D5CDD505-2E9C-101B-9397-08002B2CF9AE}" pid="3" name="MSIP_Label_8eca86e8-6fb5-45dd-bb08-a8d185fa5301_SetDate">
    <vt:lpwstr>2023-09-02T09:00:08Z</vt:lpwstr>
  </property>
  <property fmtid="{D5CDD505-2E9C-101B-9397-08002B2CF9AE}" pid="4" name="MSIP_Label_8eca86e8-6fb5-45dd-bb08-a8d185fa5301_Method">
    <vt:lpwstr>Standard</vt:lpwstr>
  </property>
  <property fmtid="{D5CDD505-2E9C-101B-9397-08002B2CF9AE}" pid="5" name="MSIP_Label_8eca86e8-6fb5-45dd-bb08-a8d185fa5301_Name">
    <vt:lpwstr>Official</vt:lpwstr>
  </property>
  <property fmtid="{D5CDD505-2E9C-101B-9397-08002B2CF9AE}" pid="6" name="MSIP_Label_8eca86e8-6fb5-45dd-bb08-a8d185fa5301_SiteId">
    <vt:lpwstr>9fe658cd-b3cd-4056-8519-3222ffa96be8</vt:lpwstr>
  </property>
  <property fmtid="{D5CDD505-2E9C-101B-9397-08002B2CF9AE}" pid="7" name="MSIP_Label_8eca86e8-6fb5-45dd-bb08-a8d185fa5301_ActionId">
    <vt:lpwstr>858c5571-0457-43e5-acde-b94fd261a56d</vt:lpwstr>
  </property>
  <property fmtid="{D5CDD505-2E9C-101B-9397-08002B2CF9AE}" pid="8" name="MSIP_Label_8eca86e8-6fb5-45dd-bb08-a8d185fa5301_ContentBits">
    <vt:lpwstr>0</vt:lpwstr>
  </property>
</Properties>
</file>