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759" r:id="rId4"/>
  </p:sldMasterIdLst>
  <p:notesMasterIdLst>
    <p:notesMasterId r:id="rId31"/>
  </p:notesMasterIdLst>
  <p:sldIdLst>
    <p:sldId id="261" r:id="rId5"/>
    <p:sldId id="268" r:id="rId6"/>
    <p:sldId id="265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9" autoAdjust="0"/>
  </p:normalViewPr>
  <p:slideViewPr>
    <p:cSldViewPr>
      <p:cViewPr varScale="1">
        <p:scale>
          <a:sx n="63" d="100"/>
          <a:sy n="63" d="100"/>
        </p:scale>
        <p:origin x="6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423A758-51A5-49E9-38D7-8885D31DCF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3D05B07-72D3-6B4B-EC1F-CA783F012A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46997EDF-118E-3A08-3052-754A00A673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8C4492C-0251-414D-DB99-78CF006E98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F8FBEA3-8BE3-3775-4B1B-C6BF595775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3D104FA-8B4E-0FD1-18A5-A5A6F4B62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7B7DC8-B1B7-49BB-B3A5-2392FA9959C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0260E39-2F0C-A9C6-23A8-AFB9FC003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57FC4C-1B2A-4882-A7B0-CD925FF18D2D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9332C4E-DBE0-C061-7AE6-940B6FA26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4CD8946-DD61-C7A3-7A95-DB05E1396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EE58F739-18BE-ACCF-FBE3-7FFF49D474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658DD9-E58B-4C71-89FE-7CA8A2C76A35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A097404-D588-8F8B-616B-C8C1330CA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68F5CF9-DE56-EA84-47F3-2F7148218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A77EBFF-D526-A601-F532-08E4A9956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D8AE0E-EC50-4DB8-94AC-2A5D4AB139AB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9646B46-B56B-A01C-FF7A-5064695B2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148E9BC-AC62-CF52-D7A0-4B20B8A32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7F7E4AC-9F0D-3942-D451-D3883B4B1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F1F3AF-FE2C-47BE-863D-90ECD0A389DE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920EA3A-BE65-5A25-8AB8-D4560830E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FC6A235-4FEF-8139-7BFC-B65D8733C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E3E0CF3-C30A-957A-ABA6-7A0317F97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513BD2-2858-46B3-B8D5-7037A86C396A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D2A0961-299B-2AE7-6828-D9789C783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2ECAE6D-7F9A-6D48-017D-F058D4520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67C8C8E-9BCE-E9A1-0359-FE26E7AEF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A6D62B-0BD0-461B-B575-15765959A5D2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657C936-DE9C-E6A2-339A-0F74A4FDF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C3B71D0-9D1D-ED2B-BF22-FDC20B230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CEA264D-97D3-34F2-A9CD-1809DE42E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C05F0E-B0C2-4E99-BEFD-760077B5C085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F690586-A771-D38C-BC9B-6AF0427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E46DB3B-215D-3CCC-872E-3E92DBF0D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37E67D3-B114-B1AD-0D6E-1B7D11809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F130C9-2602-497B-B8B3-015B43027231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6BBD96D-72E4-F366-1B9E-DEE68CB90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0F298AE-3975-551A-5E86-4D4881C3E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6160C052-1D0D-8831-F9C6-912C237ED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23FF33-8CE8-4855-838E-1A15F693C110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9D70D5EB-7AF7-2113-2A1B-B7F131815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19186CE-30A4-FECC-4999-A57FCE182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D8EEE43-2DC2-6454-99B9-D2FF8E3A9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28B3F3-C371-475C-8B44-8757E3C19D29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882BC8B-EED7-4EA6-E500-F9F8436D9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8A56013-6A45-4428-6C72-4AB970715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7F49279-5930-6CFC-8B55-6782FC121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239EF7-8451-46D3-B669-AD5B39605783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F2A6DE4-DEC7-EC5D-E653-C6B1E3984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3BF11F3-066F-552F-D67D-02EEA5B1A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E147201-A187-D21E-FA34-D9C3BD813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318BD0-F605-4F79-88D4-40005704C8F1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CAFB7EC-8F3A-98C1-3EA9-2E9C2BEC2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81FD4A6-6D4D-5F5B-990F-5EC1F50D4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7C686D3-21BF-CCAF-7B74-084A20C93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2F49FF-9BB5-4B8D-B496-9A0D20C130E8}" type="slidenum">
              <a:rPr lang="en-GB" altLang="en-US"/>
              <a:pPr eaLnBrk="1" hangingPunct="1"/>
              <a:t>20</a:t>
            </a:fld>
            <a:endParaRPr lang="en-GB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F5AF9EA-271F-C582-C479-4447DA9A5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B935B81-0BD4-5DEB-DDE4-7E9E2A71E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0832BCB6-0939-3A3E-BB4E-6AD682AC9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12F126-B949-4D35-BB87-5B4CBF54C2AA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EA19C27-F967-376F-1306-241D5C7D1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E93EDAEA-27EE-0835-4DBC-100E7E456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B14584D-079A-663D-E938-65BF86F26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F1915A-DBFC-42A9-80C4-27CCE84B076F}" type="slidenum">
              <a:rPr lang="en-GB" altLang="en-US"/>
              <a:pPr eaLnBrk="1" hangingPunct="1"/>
              <a:t>22</a:t>
            </a:fld>
            <a:endParaRPr lang="en-GB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887DA49-F4A8-DE81-6D1B-3D8ED4E47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AF40B56-AABB-170A-F32F-407AA7E53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69A5BB0E-1E62-D129-C933-BB3CD4A14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39A2DD-8B71-4616-9C73-CAEAE509DE74}" type="slidenum">
              <a:rPr lang="en-GB" altLang="en-US"/>
              <a:pPr eaLnBrk="1" hangingPunct="1"/>
              <a:t>23</a:t>
            </a:fld>
            <a:endParaRPr lang="en-GB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D94A9F1-08E4-C2D4-D901-34A684925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BEDECD7C-3725-1989-24C7-080A4F4C3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D4812CC-0FF9-2C1F-44B2-D9798C1FD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FBF5BA-4153-4C0B-90FA-1C7701C6A347}" type="slidenum">
              <a:rPr lang="en-GB" altLang="en-US"/>
              <a:pPr eaLnBrk="1" hangingPunct="1"/>
              <a:t>24</a:t>
            </a:fld>
            <a:endParaRPr lang="en-GB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8F5BF93-1F83-F3EB-F8D5-068464570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59BAC96-F2CF-7A20-CCC5-CE6269F6D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0C14B68-2EB9-22F3-177F-A4FC88E3F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2B56B1-BC09-4B65-A2E2-9B1CCAD26B09}" type="slidenum">
              <a:rPr lang="en-GB" altLang="en-US"/>
              <a:pPr eaLnBrk="1" hangingPunct="1"/>
              <a:t>25</a:t>
            </a:fld>
            <a:endParaRPr lang="en-GB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ED7651E6-1045-7B91-1B32-B1725FCBE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1E7D3E8-7AFE-96C2-C627-5C71AB9D1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0B2F5FCA-BC88-5126-2266-AD6267DDB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CCC73B-70A7-47DB-9661-B8100237C881}" type="slidenum">
              <a:rPr lang="en-GB" altLang="en-US"/>
              <a:pPr eaLnBrk="1" hangingPunct="1"/>
              <a:t>26</a:t>
            </a:fld>
            <a:endParaRPr lang="en-GB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6B497A93-7E6A-B15E-9FFE-EB6859BF9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76ED529-03EA-0278-4CB2-97846BB18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2792D6C-45F9-A7CD-48C9-1FEAE8837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C35B22-5040-4DE7-917B-350C0959C736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0DB629D-282C-01BE-8461-E08AF9AFF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4CCF79B-FDBD-9130-6E76-F02DF47A2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3E5D1BA-B1C0-6C1C-1F34-88BD98051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9CE9CF-31F3-490B-947F-EDCF8EEF00B9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0BE5467-B63F-59DC-372D-88676599D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6D667C6-B9BC-0081-A0AF-47631E8FA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D5E99D8-B1B3-321E-91BE-D0D427A7B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B0B30-24B8-4E31-B4A4-3A5CAA7D7FAA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CF16919-E39C-FCEB-615E-181F0A12F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3069ECB-C5BF-49E0-03C7-059C66801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C7CFE18E-97BA-955D-29C1-3BCCE66CA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0923D2-CCCF-4D9B-8264-390B8FD4B425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2A854FD-239A-A1CF-04B6-AACCF6348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37959D7-2DA5-4312-D585-E3A3D7BA7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7378810-6050-51AC-9246-F1221FAC6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0420C9-8D21-4812-85D9-20150166E3B3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0539814-71F1-69DB-1B14-77F76FCB3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6AC3B57-D0ED-6B19-9E10-C14A9FD94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6F5D2DC-8A1E-BEB8-92F2-83216ED50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6D8001-2217-4D40-B5D1-0D8A8CEDE95A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B602DE8-3366-0825-B15A-A0CC04FA9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4A7F146-EA63-7530-12B9-F66D867B1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1448E07-DE68-5A86-EF94-992782347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CC4EEA-440D-4097-A287-3C393058BC54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0962B35-556C-0E01-C7E1-7D46A801D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3334FD8-818E-B5CE-B087-D9CBDA19F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7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642938"/>
            <a:ext cx="1763713" cy="5665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0" y="642938"/>
            <a:ext cx="5140325" cy="5665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642938"/>
            <a:ext cx="7056438" cy="517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0" y="1989138"/>
            <a:ext cx="3416300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0" y="1989138"/>
            <a:ext cx="3416300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2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97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2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5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2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5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5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5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64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1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15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5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79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192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BB5-FA43-4133-A57F-33DEFA0D4249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8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52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9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60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91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989138"/>
            <a:ext cx="34163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0" y="1989138"/>
            <a:ext cx="34163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6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3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1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8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1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9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ackground 2 - blk">
            <a:extLst>
              <a:ext uri="{FF2B5EF4-FFF2-40B4-BE49-F238E27FC236}">
                <a16:creationId xmlns:a16="http://schemas.microsoft.com/office/drawing/2014/main" id="{C48F3A93-63AD-C5FC-1C3F-AC05EFF957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AA3C52B1-1D43-89A9-9D7A-854D1D0F3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642938"/>
            <a:ext cx="7056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030ED10-96D4-D0DB-7546-BFBCD699E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9138"/>
            <a:ext cx="69850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FE411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lnSpc>
          <a:spcPts val="3400"/>
        </a:lnSpc>
        <a:spcBef>
          <a:spcPct val="0"/>
        </a:spcBef>
        <a:spcAft>
          <a:spcPct val="10000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2725" algn="l" rtl="0" eaLnBrk="0" fontAlgn="base" hangingPunct="0">
        <a:lnSpc>
          <a:spcPts val="3000"/>
        </a:lnSpc>
        <a:spcBef>
          <a:spcPct val="0"/>
        </a:spcBef>
        <a:spcAft>
          <a:spcPct val="100000"/>
        </a:spcAft>
        <a:buClr>
          <a:srgbClr val="FE4110"/>
        </a:buClr>
        <a:buFont typeface="Wingdings" panose="05000000000000000000" pitchFamily="2" charset="2"/>
        <a:buChar char="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 descr="background 2 - blk">
            <a:extLst>
              <a:ext uri="{FF2B5EF4-FFF2-40B4-BE49-F238E27FC236}">
                <a16:creationId xmlns:a16="http://schemas.microsoft.com/office/drawing/2014/main" id="{40256560-56C4-49DD-8095-681919DA7C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86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B2B880A-2D89-D4C0-A0C7-CEFDE3B60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2800"/>
              <a:t> 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FF86EB2F-8ADC-0E15-7766-7939A773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E400708-D1AA-A5C4-1CC0-C526560FA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71800"/>
            <a:ext cx="8078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000" b="1" dirty="0"/>
              <a:t>Manual Handling</a:t>
            </a:r>
          </a:p>
          <a:p>
            <a:pPr algn="ctr" eaLnBrk="1" hangingPunct="1"/>
            <a:endParaRPr lang="en-GB" altLang="en-US" sz="4000" b="1" dirty="0"/>
          </a:p>
          <a:p>
            <a:pPr algn="ctr" eaLnBrk="1" hangingPunct="1"/>
            <a:endParaRPr lang="en-GB" alt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B1F4E42-971F-A9C7-4EE5-33761144C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/>
            </a:br>
            <a:br>
              <a:rPr lang="en-GB" altLang="en-US"/>
            </a:br>
            <a:r>
              <a:rPr lang="en-GB" altLang="en-US"/>
              <a:t>Individual Capability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FF32B9B-C569-588A-38C7-FD2FA72375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492375"/>
            <a:ext cx="6477000" cy="26670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Physical condition 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Illness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Pregnancy 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Requires unusual capabilities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Call for special information or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1E8C671-E50C-B64C-6F0C-6D773EFA3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/>
            </a:br>
            <a:br>
              <a:rPr lang="en-GB" altLang="en-US"/>
            </a:br>
            <a:r>
              <a:rPr lang="en-GB" altLang="en-US"/>
              <a:t>The Load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A56FE39-33E8-0F0A-F430-B3F6BD40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732" y="2384884"/>
            <a:ext cx="4343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/>
              <a:t>Heavy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/>
              <a:t>Bulky or unwieldy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/>
              <a:t>Difficult to grasp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/>
              <a:t>Unstable/unpredictable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/>
              <a:t>Harmful ie sharp/hot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Blip>
                <a:blip r:embed="rId3"/>
              </a:buBlip>
            </a:pPr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BD6CCEE-A0FE-3212-5C9F-7EB9F4553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728663"/>
            <a:ext cx="7056437" cy="517525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 dirty="0"/>
            </a:br>
            <a:br>
              <a:rPr lang="en-GB" altLang="en-US" dirty="0"/>
            </a:br>
            <a:r>
              <a:rPr lang="en-GB" altLang="en-US" sz="3600" dirty="0"/>
              <a:t>The Working Environment</a:t>
            </a:r>
            <a:endParaRPr lang="en-GB" altLang="en-US" sz="2800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076F6F3-E3C4-A0F8-29AE-59B2A07A85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3350" y="2420938"/>
            <a:ext cx="7010400" cy="26670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dirty="0"/>
              <a:t>Constraints on posture </a:t>
            </a:r>
            <a:r>
              <a:rPr lang="en-GB" altLang="en-US" sz="2400" dirty="0" err="1"/>
              <a:t>eg</a:t>
            </a:r>
            <a:r>
              <a:rPr lang="en-GB" altLang="en-US" sz="2400" dirty="0"/>
              <a:t> lack of space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dirty="0"/>
              <a:t>Poor flooring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dirty="0"/>
              <a:t>Variations in levels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dirty="0"/>
              <a:t>Hot/cold/rain/ice/humid conditions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dirty="0"/>
              <a:t>Strong air movement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400" dirty="0"/>
              <a:t>Poor lighting conditions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490E847-2CAD-F5F5-A225-4DD9B95E7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Other Factors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B9870AF-24FE-81D7-A10C-F85909DE11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7644" y="1600200"/>
            <a:ext cx="5328431" cy="5429250"/>
          </a:xfrm>
          <a:noFill/>
        </p:spPr>
        <p:txBody>
          <a:bodyPr/>
          <a:lstStyle/>
          <a:p>
            <a:pPr marL="0" indent="0" eaLnBrk="1" hangingPunct="1">
              <a:buNone/>
            </a:pPr>
            <a:endParaRPr lang="en-GB" altLang="en-US" sz="2200" dirty="0"/>
          </a:p>
          <a:p>
            <a:pPr marL="0" indent="0" eaLnBrk="1" hangingPunct="1">
              <a:buNone/>
            </a:pPr>
            <a:r>
              <a:rPr lang="en-GB" altLang="en-US" sz="3000" dirty="0"/>
              <a:t>and people!!</a:t>
            </a:r>
          </a:p>
          <a:p>
            <a:pPr marL="0" indent="0" eaLnBrk="1" hangingPunct="1">
              <a:buNone/>
            </a:pPr>
            <a:endParaRPr lang="en-GB" altLang="en-US" sz="3000" dirty="0"/>
          </a:p>
          <a:p>
            <a:pPr marL="0" indent="0" eaLnBrk="1" hangingPunct="1"/>
            <a:r>
              <a:rPr lang="en-GB" altLang="en-US" sz="2800" dirty="0"/>
              <a:t>High Stress</a:t>
            </a:r>
          </a:p>
          <a:p>
            <a:pPr marL="0" indent="0" eaLnBrk="1" hangingPunct="1"/>
            <a:r>
              <a:rPr lang="en-GB" altLang="en-US" sz="2800" dirty="0"/>
              <a:t>Poor Diet</a:t>
            </a:r>
          </a:p>
          <a:p>
            <a:pPr marL="0" indent="0" eaLnBrk="1" hangingPunct="1"/>
            <a:r>
              <a:rPr lang="en-GB" altLang="en-US" sz="2800" dirty="0"/>
              <a:t>Lack of exercise</a:t>
            </a:r>
          </a:p>
          <a:p>
            <a:pPr marL="0" indent="0" eaLnBrk="1" hangingPunct="1"/>
            <a:r>
              <a:rPr lang="en-GB" altLang="en-US" sz="2800" dirty="0"/>
              <a:t>Rushing – pressure of work</a:t>
            </a:r>
          </a:p>
          <a:p>
            <a:pPr marL="0" indent="0" eaLnBrk="1" hangingPunct="1"/>
            <a:r>
              <a:rPr lang="en-GB" altLang="en-US" sz="2800" dirty="0"/>
              <a:t>Short cuts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5B8C0C3E-9DD8-B567-56EC-CDF79D3EC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613609"/>
            <a:ext cx="7239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</a:pPr>
            <a:r>
              <a:rPr lang="en-GB" altLang="en-US" dirty="0"/>
              <a:t>Is movement hindered by clothing or personal protective clothing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EB9C774-5D49-17BE-0F83-0C8132137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GB" altLang="en-US" sz="2800" dirty="0"/>
              <a:t>Risk Assessment Summary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4BD477F-692D-5603-684F-03DC742AD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6375" y="1089025"/>
            <a:ext cx="7010400" cy="3421063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GB" altLang="en-US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2800" dirty="0"/>
              <a:t>Identify the elements of significant risk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2800" dirty="0"/>
              <a:t>Decide who might be harmed and how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2800" dirty="0"/>
              <a:t>Evaluate risks/Control measures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2800" dirty="0"/>
              <a:t>Record the findings of assessment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2800" dirty="0"/>
              <a:t>Review/revise assessment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D023AD74-6323-69EE-9727-C0C3FB88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616450"/>
            <a:ext cx="6769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85000"/>
              <a:buFont typeface="Wingdings" panose="05000000000000000000" pitchFamily="2" charset="2"/>
              <a:buBlip>
                <a:blip r:embed="rId5"/>
              </a:buBlip>
            </a:pPr>
            <a:r>
              <a:rPr lang="en-GB" altLang="en-US" sz="2000" b="1"/>
              <a:t>T		Task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85000"/>
              <a:buFont typeface="Wingdings" panose="05000000000000000000" pitchFamily="2" charset="2"/>
              <a:buBlip>
                <a:blip r:embed="rId5"/>
              </a:buBlip>
            </a:pPr>
            <a:r>
              <a:rPr lang="en-GB" altLang="en-US" sz="2000" b="1"/>
              <a:t>I		Individual’s capabilities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85000"/>
              <a:buFont typeface="Wingdings" panose="05000000000000000000" pitchFamily="2" charset="2"/>
              <a:buBlip>
                <a:blip r:embed="rId5"/>
              </a:buBlip>
            </a:pPr>
            <a:r>
              <a:rPr lang="en-GB" altLang="en-US" sz="2000" b="1"/>
              <a:t>L		Load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85000"/>
              <a:buFont typeface="Wingdings" panose="05000000000000000000" pitchFamily="2" charset="2"/>
              <a:buBlip>
                <a:blip r:embed="rId5"/>
              </a:buBlip>
            </a:pPr>
            <a:r>
              <a:rPr lang="en-GB" altLang="en-US" sz="2000" b="1"/>
              <a:t>E		Environment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</a:pPr>
            <a:endParaRPr lang="en-GB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63241D8-DE59-C21A-F793-3BF3DA263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4000" dirty="0"/>
              <a:t>Lifting Safely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AC5E54B-4BFF-AC30-7793-6A53F73423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87724" y="1701176"/>
            <a:ext cx="5364596" cy="44958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b="1" dirty="0"/>
              <a:t>      Ultimate Objective:</a:t>
            </a:r>
          </a:p>
          <a:p>
            <a:pPr marL="0" indent="0" eaLnBrk="1" hangingPunct="1">
              <a:buNone/>
            </a:pPr>
            <a:r>
              <a:rPr lang="en-GB" altLang="en-US" b="1" dirty="0"/>
              <a:t>To Relieve Fatigue &amp; Strain</a:t>
            </a:r>
          </a:p>
          <a:p>
            <a:pPr marL="0" indent="0" eaLnBrk="1" hangingPunct="1"/>
            <a:endParaRPr lang="en-GB" altLang="en-US" dirty="0"/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200" dirty="0"/>
              <a:t>Use correct handling techniques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200" dirty="0"/>
              <a:t>Ensure good vision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200" dirty="0"/>
              <a:t>Change position regularly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200" dirty="0"/>
              <a:t>Avoid over reaching or stretching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200" dirty="0"/>
              <a:t>Adjust work surface heights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200" dirty="0"/>
              <a:t>Relax where possible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200" dirty="0"/>
              <a:t>Use mechanical aids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A92B3F8-2073-4471-2A1D-F7F056ADC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4000" dirty="0"/>
              <a:t>Kinetic Lifting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B97C83C-F1F7-00A2-5ACB-95A0025893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6150" y="1592796"/>
            <a:ext cx="6299200" cy="41148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4400" b="1" dirty="0"/>
              <a:t>Summarised by:</a:t>
            </a:r>
          </a:p>
          <a:p>
            <a:pPr marL="0" indent="0" eaLnBrk="1" hangingPunct="1">
              <a:buNone/>
            </a:pPr>
            <a:endParaRPr lang="en-GB" altLang="en-US" sz="2000" dirty="0"/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Plan the Route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Assess the load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Correct position of feet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Straight back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Correct grip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Lift smoothly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D5A246F-3427-229A-C6B3-79274C88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4000" dirty="0"/>
              <a:t>Kinetic Lifting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399FA09-7E9E-4E6E-E256-EB997B9C4A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250" y="1952625"/>
            <a:ext cx="6019800" cy="41148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3200" b="1" dirty="0"/>
              <a:t>Plan the Route</a:t>
            </a:r>
          </a:p>
          <a:p>
            <a:pPr marL="0" indent="0" eaLnBrk="1" hangingPunct="1"/>
            <a:endParaRPr lang="en-GB" altLang="en-US" sz="3200" b="1" dirty="0"/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Where is the load going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Are there obstructions in the way 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Is there somewhere to set it down</a:t>
            </a:r>
          </a:p>
          <a:p>
            <a:pPr marL="0" indent="0"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F7F46ED-CDCE-4395-9E2A-C92ED30B0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GB" altLang="en-US" sz="2800"/>
              <a:t>Kinetic Lifting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13BD351-6BE8-5E45-79AD-C2E2488AD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953000"/>
          </a:xfrm>
          <a:noFill/>
        </p:spPr>
        <p:txBody>
          <a:bodyPr>
            <a:normAutofit/>
          </a:bodyPr>
          <a:lstStyle/>
          <a:p>
            <a:pPr marL="0" indent="0" eaLnBrk="1" hangingPunct="1"/>
            <a:r>
              <a:rPr lang="en-GB" altLang="en-US" sz="3000" b="1"/>
              <a:t>One Person Lift</a:t>
            </a:r>
          </a:p>
          <a:p>
            <a:pPr marL="0" indent="0" eaLnBrk="1" hangingPunct="1"/>
            <a:endParaRPr lang="en-GB" altLang="en-US" sz="3000"/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/>
              <a:t>Determine the weight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/>
              <a:t>Look for sharp edges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/>
              <a:t>See if weight is evenly distributed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/>
              <a:t>Keep heaviest side to body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/>
              <a:t>Decide how to hold the load</a:t>
            </a:r>
          </a:p>
          <a:p>
            <a:pPr marL="0" indent="0" eaLnBrk="1" hangingPunct="1"/>
            <a:endParaRPr lang="en-GB" altLang="en-US"/>
          </a:p>
          <a:p>
            <a:pPr marL="0" indent="0" eaLnBrk="1" hangingPunct="1"/>
            <a:endParaRPr lang="en-GB" altLang="en-US"/>
          </a:p>
          <a:p>
            <a:pPr marL="0" indent="0" eaLnBrk="1" hangingPunct="1"/>
            <a:r>
              <a:rPr lang="en-GB" altLang="en-US"/>
              <a:t>If it is too heavy use a trolley or get assistance </a:t>
            </a:r>
          </a:p>
        </p:txBody>
      </p:sp>
      <p:pic>
        <p:nvPicPr>
          <p:cNvPr id="31748" name="Picture 4" descr="U:\Word Documents\VDUs\Scans\manual Handling 7.bmp">
            <a:extLst>
              <a:ext uri="{FF2B5EF4-FFF2-40B4-BE49-F238E27FC236}">
                <a16:creationId xmlns:a16="http://schemas.microsoft.com/office/drawing/2014/main" id="{DE6CB0BC-67BF-FD30-8F01-957593E7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989138"/>
            <a:ext cx="21986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6C40D3A-A5A1-1AA0-A47F-6C1234D40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2800"/>
              <a:t>Kinetic Lifting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3F41238-7278-EA7F-36AE-C1E6ED3E11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6400800" cy="27432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3000" b="1" dirty="0"/>
              <a:t>Correct Positioning of Feet</a:t>
            </a:r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1800" dirty="0"/>
              <a:t>Comfortably apart</a:t>
            </a:r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1800" dirty="0"/>
              <a:t>One foot positioned in direction of movement</a:t>
            </a:r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1800" dirty="0"/>
              <a:t>Other foot where it can give maximum thrust to the body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/>
          </a:p>
        </p:txBody>
      </p:sp>
      <p:pic>
        <p:nvPicPr>
          <p:cNvPr id="32772" name="Picture 4" descr="U:\Word Documents\VDUs\Scans\manual Handling 1.bmp">
            <a:extLst>
              <a:ext uri="{FF2B5EF4-FFF2-40B4-BE49-F238E27FC236}">
                <a16:creationId xmlns:a16="http://schemas.microsoft.com/office/drawing/2014/main" id="{63CDFB41-F588-C2BA-5996-7B681E97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92375"/>
            <a:ext cx="128587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 descr="U:\Word Documents\VDUs\Scans\manual Handling 2.bmp">
            <a:extLst>
              <a:ext uri="{FF2B5EF4-FFF2-40B4-BE49-F238E27FC236}">
                <a16:creationId xmlns:a16="http://schemas.microsoft.com/office/drawing/2014/main" id="{11EFA42E-7D3A-E58C-2277-0947928E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4897438"/>
            <a:ext cx="1593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EB7F0D36-1C58-802D-9678-F115C2263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4068763"/>
            <a:ext cx="373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rgbClr val="FF0000"/>
                </a:solidFill>
              </a:rPr>
              <a:t>To maintain good balance feet should never be too close together on the ground</a:t>
            </a:r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FD14143A-B507-D1CD-A1C0-F5CD111D2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6688" y="4440238"/>
            <a:ext cx="1828800" cy="9144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22AC11E-4EDB-7431-4829-6E51C2AD0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 sz="2800" dirty="0"/>
            </a:br>
            <a:r>
              <a:rPr lang="en-GB" altLang="en-US" sz="4000" dirty="0"/>
              <a:t>Definition of Manual Handling</a:t>
            </a:r>
            <a:endParaRPr lang="en-GB" altLang="en-US" sz="2800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0EA73B-DB6F-C354-9220-1CBA4248DF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2878" y="2240868"/>
            <a:ext cx="7772400" cy="3708400"/>
          </a:xfrm>
          <a:noFill/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800" b="1" dirty="0">
                <a:latin typeface="Century Gothic" panose="020B0502020202020204" pitchFamily="34" charset="0"/>
              </a:rPr>
              <a:t>The transporting or supporting of a load by hand or some other part of the body including the lifting, putting down, pushing, pulling, carrying, moving or intentionally dropping or throwing a load</a:t>
            </a:r>
            <a:endParaRPr lang="en-GB" altLang="en-US" sz="32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AA50B50-063B-50EE-5BE4-E64B2FEF4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2800"/>
              <a:t>Kinetic Lifting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1CE7CC4-A07D-41F1-DE02-25EF340FFB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0" y="1371600"/>
            <a:ext cx="4191000" cy="4038600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3600" b="1" dirty="0"/>
              <a:t>Straight Back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Lower the body by relaxing the knees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Keep your back straight (but not vertical)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Keep load close to body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Keep chin in and head back</a:t>
            </a:r>
          </a:p>
          <a:p>
            <a:pPr marL="0" indent="0" eaLnBrk="1" hangingPunct="1"/>
            <a:endParaRPr lang="en-GB" altLang="en-US" dirty="0"/>
          </a:p>
        </p:txBody>
      </p:sp>
      <p:pic>
        <p:nvPicPr>
          <p:cNvPr id="33796" name="Picture 4" descr="U:\Word Documents\VDUs\Scans\manual Handling 3.bmp">
            <a:extLst>
              <a:ext uri="{FF2B5EF4-FFF2-40B4-BE49-F238E27FC236}">
                <a16:creationId xmlns:a16="http://schemas.microsoft.com/office/drawing/2014/main" id="{8DAE6D1E-3CE9-0041-10DA-845FDFE7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024063"/>
            <a:ext cx="3000375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C24F30C-A8F0-5F5E-9D0D-FA8576906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3600" dirty="0"/>
              <a:t>Kinetic Lifting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D4C4F4FA-B4E8-F31B-BA53-619972954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4953000" cy="41148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800" b="1" dirty="0"/>
              <a:t>Lifting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If lifting from ground make maximum use of legs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Keep back straight but inclined forward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As lift proceeds and the legs are straightened the back returns to vertical position</a:t>
            </a:r>
          </a:p>
        </p:txBody>
      </p:sp>
      <p:pic>
        <p:nvPicPr>
          <p:cNvPr id="34820" name="Picture 4" descr="U:\Word Documents\VDUs\Scans\manual Handling 4.bmp">
            <a:extLst>
              <a:ext uri="{FF2B5EF4-FFF2-40B4-BE49-F238E27FC236}">
                <a16:creationId xmlns:a16="http://schemas.microsoft.com/office/drawing/2014/main" id="{DE1C8F80-056F-D0A5-EC0F-357083E2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638300"/>
            <a:ext cx="17129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FE515740-A315-0EDE-AB00-40E0F934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5337175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rgbClr val="FF0000"/>
                </a:solidFill>
              </a:rPr>
              <a:t>Positioning of feet and bending of knees are the key factors in maintaining a straight back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1DAD581-B76B-B22B-2944-CE42AEF1E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GB" altLang="en-US" sz="2800"/>
              <a:t>Kinetic Lifting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D252972-E4EF-D8F8-710F-1055B6CB9F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808163"/>
            <a:ext cx="4572000" cy="41148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3600" b="1" dirty="0"/>
              <a:t>Correct Grip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Take a firm grip by using the palms of the hands and roots of fingers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800" dirty="0"/>
              <a:t>Taking weight on finger tips will create pressure at the end of fingers and could strain muscles and tendons in the arms</a:t>
            </a:r>
          </a:p>
        </p:txBody>
      </p:sp>
      <p:pic>
        <p:nvPicPr>
          <p:cNvPr id="35844" name="Picture 4" descr="C:\My PageManager\Inbox\docu0012.PCX">
            <a:extLst>
              <a:ext uri="{FF2B5EF4-FFF2-40B4-BE49-F238E27FC236}">
                <a16:creationId xmlns:a16="http://schemas.microsoft.com/office/drawing/2014/main" id="{8DF4D3BD-18EE-21DF-6A7D-9B6723CA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54" y="1952836"/>
            <a:ext cx="2835231" cy="25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B1A1D147-4662-8858-29FD-6EB06E53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5624513"/>
            <a:ext cx="54366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FF0000"/>
                </a:solidFill>
              </a:rPr>
              <a:t>A full palm grip will reduce muscle stress to the arms and decrease the possibility of the load slipping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879ED2C-4AC9-6930-C820-2F6BB8185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2800"/>
              <a:t>Kinetic Lifting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5CDDB78-44B0-07BB-B01C-52F6169C16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916832"/>
            <a:ext cx="7772400" cy="4331568"/>
          </a:xfrm>
          <a:noFill/>
        </p:spPr>
        <p:txBody>
          <a:bodyPr>
            <a:normAutofit/>
          </a:bodyPr>
          <a:lstStyle/>
          <a:p>
            <a:pPr marL="0" indent="0" eaLnBrk="1" hangingPunct="1"/>
            <a:r>
              <a:rPr lang="en-GB" altLang="en-US" sz="3600" b="1" dirty="0"/>
              <a:t>Lifting Smoothly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Thrust from back foot and straightening of knees will move body forwards and upwards – briefly off balance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Immediately countered by bringing the back foot forward as if walking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sz="2800" dirty="0"/>
              <a:t>Lift now completed - forward movement results in smooth transition from lifting to carrying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820746-41F6-EC55-D1A9-ADB461DE8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GB" altLang="en-US" sz="2800"/>
              <a:t>Kinetic Lifting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56FAA0B-F5EB-EDA4-79C7-FF1C8C222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952625"/>
            <a:ext cx="6096000" cy="51054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4000" b="1" dirty="0"/>
              <a:t>Carrying the Load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Make sure you can see where you are going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Avoid twisting the body – move your feet instead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If you need to change your grip – set the load down – not whilst walking</a:t>
            </a:r>
          </a:p>
          <a:p>
            <a:pPr marL="0" indent="0" eaLnBrk="1" hangingPunct="1">
              <a:buNone/>
            </a:pPr>
            <a:endParaRPr lang="en-GB" altLang="en-US" sz="2000" dirty="0"/>
          </a:p>
          <a:p>
            <a:pPr marL="0" indent="0" eaLnBrk="1" hangingPunct="1">
              <a:buNone/>
            </a:pPr>
            <a:r>
              <a:rPr lang="en-GB" altLang="en-US" sz="2800" b="1" dirty="0"/>
              <a:t>Setting the Load Down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Use the correct stance for lifting and set the load down gently</a:t>
            </a:r>
          </a:p>
        </p:txBody>
      </p:sp>
      <p:pic>
        <p:nvPicPr>
          <p:cNvPr id="37892" name="Picture 4" descr="U:\Word Documents\VDUs\Scans\manual Handling 6.bmp">
            <a:extLst>
              <a:ext uri="{FF2B5EF4-FFF2-40B4-BE49-F238E27FC236}">
                <a16:creationId xmlns:a16="http://schemas.microsoft.com/office/drawing/2014/main" id="{7E088E4F-13E5-3955-C651-3984F059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60575"/>
            <a:ext cx="1914525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F1F1347-8371-0FAB-9022-6114D7743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2800"/>
              <a:t>Kinetic Lifting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2A17BF0-A70C-457B-ED19-8D32096C23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3" y="1773238"/>
            <a:ext cx="4114800" cy="41148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3200" b="1" dirty="0"/>
              <a:t>Two Person Lift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Decide who will be caller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Assess the weight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Correct positioning of feet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Straight back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Correct grip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Blip>
                <a:blip r:embed="rId3"/>
              </a:buBlip>
            </a:pPr>
            <a:r>
              <a:rPr lang="en-GB" altLang="en-US" dirty="0"/>
              <a:t>Lift together</a:t>
            </a:r>
          </a:p>
        </p:txBody>
      </p:sp>
      <p:pic>
        <p:nvPicPr>
          <p:cNvPr id="38916" name="Picture 4" descr="U:\Word Documents\VDUs\Scans\MH2.bmp">
            <a:extLst>
              <a:ext uri="{FF2B5EF4-FFF2-40B4-BE49-F238E27FC236}">
                <a16:creationId xmlns:a16="http://schemas.microsoft.com/office/drawing/2014/main" id="{138D0E4F-5A0E-642A-98F9-C297D1A7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7113"/>
            <a:ext cx="3763963" cy="274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DF92D86C-B117-72B5-10C2-67DC4642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612" y="5357000"/>
            <a:ext cx="76553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FF0000"/>
                </a:solidFill>
              </a:rPr>
              <a:t>T</a:t>
            </a:r>
            <a:r>
              <a:rPr lang="en-GB" altLang="en-US" sz="2800" b="1" dirty="0">
                <a:solidFill>
                  <a:srgbClr val="FF0000"/>
                </a:solidFill>
              </a:rPr>
              <a:t>he caller co-ordinates the lift and ensures each lifter knows what to do and when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2F888E7-6881-12E7-4BA1-E67E74A0C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68580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 sz="2800" dirty="0"/>
            </a:br>
            <a:br>
              <a:rPr lang="en-GB" altLang="en-US" sz="2800" dirty="0"/>
            </a:br>
            <a:r>
              <a:rPr lang="en-GB" altLang="en-US" sz="2800" dirty="0"/>
              <a:t>Kinetic Lifting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 Summary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24B3CB3-1312-B092-E229-3F36CB447C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572" y="2420888"/>
            <a:ext cx="8100900" cy="4214862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0099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altLang="en-US" sz="2800" b="1" dirty="0"/>
              <a:t>Plan the route, the lift and the set down   point</a:t>
            </a:r>
          </a:p>
          <a:p>
            <a:pPr marL="0" indent="0" eaLnBrk="1" hangingPunct="1">
              <a:lnSpc>
                <a:spcPct val="90000"/>
              </a:lnSpc>
              <a:buClr>
                <a:srgbClr val="0099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altLang="en-US" sz="2800" b="1" dirty="0"/>
              <a:t>Position your feet - bent knees, straight back</a:t>
            </a:r>
          </a:p>
          <a:p>
            <a:pPr marL="0" indent="0" eaLnBrk="1" hangingPunct="1">
              <a:lnSpc>
                <a:spcPct val="90000"/>
              </a:lnSpc>
              <a:buClr>
                <a:srgbClr val="0099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altLang="en-US" sz="2800" b="1" dirty="0"/>
              <a:t>Firm grip, lift smoothly, </a:t>
            </a:r>
          </a:p>
          <a:p>
            <a:pPr marL="0" indent="0" eaLnBrk="1" hangingPunct="1">
              <a:lnSpc>
                <a:spcPct val="90000"/>
              </a:lnSpc>
              <a:buClr>
                <a:srgbClr val="0099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altLang="en-US" sz="2800" b="1" dirty="0"/>
              <a:t>Move the feet – do not twist body</a:t>
            </a:r>
          </a:p>
          <a:p>
            <a:pPr marL="0" indent="0" eaLnBrk="1" hangingPunct="1">
              <a:lnSpc>
                <a:spcPct val="90000"/>
              </a:lnSpc>
              <a:buClr>
                <a:srgbClr val="0099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altLang="en-US" sz="2800" b="1" dirty="0"/>
              <a:t>Keep the load close to the body</a:t>
            </a:r>
          </a:p>
          <a:p>
            <a:pPr marL="0" indent="0" eaLnBrk="1" hangingPunct="1">
              <a:lnSpc>
                <a:spcPct val="90000"/>
              </a:lnSpc>
              <a:buClr>
                <a:srgbClr val="00990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GB" altLang="en-US" sz="2800" b="1" dirty="0"/>
              <a:t>Put down smoothly – then adjust for final position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DD67CA-D881-F19C-CAEA-952B8B921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4800" dirty="0"/>
              <a:t>Accident Statistics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7703D13-945F-298B-5230-AE77F1BE6E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690690"/>
            <a:ext cx="8372475" cy="5337546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3600" b="1" dirty="0"/>
              <a:t>Largest cause of accidents at work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000" b="1" dirty="0"/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2800" dirty="0">
                <a:solidFill>
                  <a:srgbClr val="FF0000"/>
                </a:solidFill>
              </a:rPr>
              <a:t>37% Manual Handling</a:t>
            </a:r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2800" dirty="0"/>
              <a:t>19% Slips, Trips and Falls</a:t>
            </a:r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2800" dirty="0"/>
              <a:t>12% Other Causes</a:t>
            </a:r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2800" dirty="0"/>
              <a:t>20% Struck by an Object</a:t>
            </a:r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2800" dirty="0"/>
              <a:t>7%   Falling from Height</a:t>
            </a:r>
          </a:p>
          <a:p>
            <a:pPr marL="0" indent="0"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GB" altLang="en-US" sz="2800" dirty="0"/>
              <a:t>5%   Machinery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38D639A-FE32-BD9C-6D39-2ED5E2B1C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785" y="-14585"/>
            <a:ext cx="7886700" cy="1031317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Mechanics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125BC5B-3209-34B5-891D-097636C291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525" y="925612"/>
            <a:ext cx="8784976" cy="5942012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</a:pPr>
            <a:r>
              <a:rPr lang="en-GB" altLang="en-US" sz="2800" dirty="0"/>
              <a:t>Balance point is through centre of body when standing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GB" altLang="en-US" sz="2800" dirty="0"/>
              <a:t>A load held in front disturbs the balance - tension is generated in the back muscles to compensate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GB" altLang="en-US" sz="2800" dirty="0"/>
              <a:t>Forms a lever effect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GB" altLang="en-US" sz="2800" dirty="0"/>
              <a:t>Average person holding a 10kg load at arms length generates a counterbalancing tension up to 10 times more – to avoid falling over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GB" altLang="en-US" sz="2800" dirty="0"/>
              <a:t>High or repetitive levels of tension in the back can cause damage – called muscle strain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64729EA-7200-6FC3-187C-5021B4AFF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/>
              <a:t>Mechanics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9AA11F25-C61C-FE57-BE52-975634C1309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8134" y="3821113"/>
            <a:ext cx="3138487" cy="1817687"/>
          </a:xfrm>
          <a:noFill/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656F7550-CEC2-DEE7-AFA1-E1082203882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 b="2942"/>
          <a:stretch>
            <a:fillRect/>
          </a:stretch>
        </p:blipFill>
        <p:spPr bwMode="auto">
          <a:xfrm>
            <a:off x="1066439" y="1422400"/>
            <a:ext cx="309562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962B795D-085D-1386-1174-0BE49D95E06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76475"/>
            <a:ext cx="317976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B94C9B26-A509-60BF-0CEB-3394476F1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68" y="3344862"/>
            <a:ext cx="2286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dirty="0"/>
              <a:t>Centre of Gravity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B3178F5A-EC66-AD08-0EA2-C57EB3411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5648326"/>
            <a:ext cx="2286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dirty="0"/>
              <a:t>Centre of Gravity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19E5A526-E666-0A5B-A8DC-C593D46B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16" y="6121177"/>
            <a:ext cx="8712968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Lever effect is reduced if load held closer to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545CAF4-191C-F5C5-A3B4-1D649C4B4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52636"/>
            <a:ext cx="87630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 sz="2800" dirty="0"/>
            </a:br>
            <a:br>
              <a:rPr lang="en-GB" altLang="en-US" sz="2800" dirty="0"/>
            </a:br>
            <a:r>
              <a:rPr lang="en-GB" altLang="en-US" sz="2800" dirty="0"/>
              <a:t>Manual Handling Regulations 1992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E7B08E8-86BE-7FAD-C6F0-23F7A6E4D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" y="1219200"/>
            <a:ext cx="82089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en-GB" altLang="en-US" sz="20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000" b="1" dirty="0"/>
              <a:t>Regulations provide a hierarchy of measures</a:t>
            </a:r>
            <a:endParaRPr lang="en-GB" altLang="en-US" sz="24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en-GB" altLang="en-US" sz="28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 b="1" dirty="0"/>
              <a:t>Employers must: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altLang="en-US" dirty="0"/>
              <a:t>Avoid manual handling where possible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altLang="en-US" dirty="0"/>
              <a:t>Assess any hazardous activities where manual handling can’t be avoided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altLang="en-US" dirty="0"/>
              <a:t>If the assessment indicates a significant risk of injury a more specific assessment must be made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GB" altLang="en-US" dirty="0"/>
              <a:t>Reduce the risk of injury as far as is reasonably practicable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21CA42A-8D0F-3F6F-AE55-92D1B71A5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-63500"/>
            <a:ext cx="7993063" cy="7056438"/>
          </a:xfrm>
          <a:noFill/>
        </p:spPr>
        <p:txBody>
          <a:bodyPr/>
          <a:lstStyle/>
          <a:p>
            <a:pPr marL="0" indent="0" eaLnBrk="1" hangingPunct="1"/>
            <a:endParaRPr lang="en-GB" altLang="en-US" b="1" dirty="0"/>
          </a:p>
          <a:p>
            <a:pPr marL="0" indent="0"/>
            <a:r>
              <a:rPr lang="en-GB" altLang="en-US" dirty="0"/>
              <a:t>Manual Handling Regulations 1992</a:t>
            </a:r>
            <a:endParaRPr lang="en-GB" altLang="en-US" b="1" dirty="0"/>
          </a:p>
          <a:p>
            <a:pPr marL="0" indent="0" eaLnBrk="1" hangingPunct="1">
              <a:buNone/>
            </a:pPr>
            <a:endParaRPr lang="en-GB" altLang="en-US" sz="2000" b="1" dirty="0"/>
          </a:p>
          <a:p>
            <a:pPr marL="0" indent="0" eaLnBrk="1" hangingPunct="1"/>
            <a:r>
              <a:rPr lang="en-GB" altLang="en-US" sz="3200" b="1" dirty="0"/>
              <a:t>Employees have duties:</a:t>
            </a:r>
          </a:p>
          <a:p>
            <a:pPr marL="0" indent="0" eaLnBrk="1" hangingPunct="1">
              <a:buNone/>
            </a:pPr>
            <a:endParaRPr lang="en-GB" altLang="en-US" sz="3200" b="1" dirty="0"/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3200" dirty="0"/>
              <a:t>Follow the laid down systems of work 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3200" dirty="0"/>
              <a:t>Make proper use of equipment provided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3200" dirty="0"/>
              <a:t>Co-operate in H&amp;S matters 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3200" dirty="0"/>
              <a:t>Advise your manager if you are unwell 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GB" altLang="en-US" sz="3200" dirty="0"/>
              <a:t>Not putting other people at risk</a:t>
            </a:r>
          </a:p>
          <a:p>
            <a:pPr marL="0" indent="0" eaLnBrk="1" hangingPunct="1"/>
            <a:endParaRPr lang="en-GB" altLang="en-US" sz="220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E0ACF74-3168-767C-50C1-9E210D2F2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2" y="91321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4000" b="1" dirty="0">
              <a:solidFill>
                <a:srgbClr val="FF9900"/>
              </a:solidFill>
            </a:endParaRPr>
          </a:p>
          <a:p>
            <a:pPr algn="ctr" eaLnBrk="1" hangingPunct="1"/>
            <a:endParaRPr lang="en-GB" altLang="en-US" sz="4000" b="1" dirty="0">
              <a:solidFill>
                <a:srgbClr val="FF9900"/>
              </a:solidFill>
            </a:endParaRPr>
          </a:p>
          <a:p>
            <a:pPr algn="ctr" eaLnBrk="1" hangingPunct="1"/>
            <a:endParaRPr lang="en-GB" altLang="en-US" sz="36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D2EC7E3-2201-7ACE-5A8E-A9A3A0CC3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67818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/>
            </a:br>
            <a:br>
              <a:rPr lang="en-GB" altLang="en-US"/>
            </a:br>
            <a:r>
              <a:rPr lang="en-GB" altLang="en-US"/>
              <a:t>Risk Assessment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C42D5C8-237A-6157-0C10-36CD0F0DD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612" y="2528900"/>
            <a:ext cx="7201421" cy="5796198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185000"/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3600" b="1" dirty="0">
                <a:latin typeface="Arial" panose="020B0604020202020204" pitchFamily="34" charset="0"/>
              </a:rPr>
              <a:t> T	 Task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185000"/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3600" b="1" dirty="0">
                <a:latin typeface="Arial" panose="020B0604020202020204" pitchFamily="34" charset="0"/>
              </a:rPr>
              <a:t> I	 Individual’s capabilities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185000"/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3600" b="1" dirty="0">
                <a:latin typeface="Arial" panose="020B0604020202020204" pitchFamily="34" charset="0"/>
              </a:rPr>
              <a:t> L	 Load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185000"/>
              <a:buFont typeface="Wingdings" panose="05000000000000000000" pitchFamily="2" charset="2"/>
              <a:buBlip>
                <a:blip r:embed="rId4"/>
              </a:buBlip>
            </a:pPr>
            <a:r>
              <a:rPr lang="en-GB" altLang="en-US" sz="3600" b="1" dirty="0">
                <a:latin typeface="Arial" panose="020B0604020202020204" pitchFamily="34" charset="0"/>
              </a:rPr>
              <a:t> E Environment</a:t>
            </a:r>
          </a:p>
          <a:p>
            <a:pPr marL="685800" lvl="2" indent="0" eaLnBrk="1" hangingPunct="1">
              <a:lnSpc>
                <a:spcPct val="90000"/>
              </a:lnSpc>
              <a:buClr>
                <a:schemeClr val="tx2"/>
              </a:buClr>
              <a:buSzPct val="185000"/>
              <a:buNone/>
            </a:pPr>
            <a:r>
              <a:rPr lang="en-GB" altLang="en-US" sz="2400" b="1" dirty="0">
                <a:latin typeface="Arial" panose="020B0604020202020204" pitchFamily="34" charset="0"/>
              </a:rPr>
              <a:t>	any other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3DC414-D831-B978-93A9-E0F7AF920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GB" altLang="en-US"/>
              <a:t>The Task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DDF2036-F079-9AEB-4CD9-F74ED81C03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2401" y="1881188"/>
            <a:ext cx="3886200" cy="4038600"/>
          </a:xfrm>
          <a:noFill/>
        </p:spPr>
        <p:txBody>
          <a:bodyPr/>
          <a:lstStyle/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Holding loads away from body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Twisting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Stooping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Reaching upwards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Large vertical movements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r>
              <a:rPr lang="en-GB" altLang="en-US" sz="2000" dirty="0"/>
              <a:t>Long travel distances</a:t>
            </a:r>
          </a:p>
          <a:p>
            <a:pPr marL="0" indent="0" eaLnBrk="1" hangingPunct="1">
              <a:buFontTx/>
              <a:buBlip>
                <a:blip r:embed="rId3"/>
              </a:buBlip>
            </a:pPr>
            <a:endParaRPr lang="en-GB" altLang="en-US" dirty="0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2266C2A3-3A3F-90E4-E330-468E8A1D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81188"/>
            <a:ext cx="388620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GB" sz="2000" dirty="0">
                <a:latin typeface="Arial" charset="0"/>
              </a:rPr>
              <a:t>Strenuous pushing and pulling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GB" sz="20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GB" sz="2000" dirty="0">
                <a:latin typeface="Arial" charset="0"/>
              </a:rPr>
              <a:t>Unpredictable movement of load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GB" sz="20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GB" sz="2000" dirty="0">
                <a:latin typeface="Arial" charset="0"/>
              </a:rPr>
              <a:t>Repetitive handling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GB" sz="20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GB" sz="2000" dirty="0">
                <a:latin typeface="Arial" charset="0"/>
              </a:rPr>
              <a:t>Insufficient rest or recovery time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endParaRPr lang="en-GB" sz="20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  <a:defRPr/>
            </a:pPr>
            <a:r>
              <a:rPr lang="en-GB" sz="2000" dirty="0">
                <a:latin typeface="Arial" charset="0"/>
              </a:rPr>
              <a:t>Work rate imposed by the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  <p:bldP spid="48132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CFEFD87F2D74A971CFDF9F9517F5C" ma:contentTypeVersion="17" ma:contentTypeDescription="Create a new document." ma:contentTypeScope="" ma:versionID="710997322ab9e735e928597584f3d3bb">
  <xsd:schema xmlns:xsd="http://www.w3.org/2001/XMLSchema" xmlns:xs="http://www.w3.org/2001/XMLSchema" xmlns:p="http://schemas.microsoft.com/office/2006/metadata/properties" xmlns:ns2="ece7c36b-e6ba-46a0-bd8c-e139fc2a72b7" xmlns:ns3="01c997c3-b032-4472-a61e-a2cf040ccd55" targetNamespace="http://schemas.microsoft.com/office/2006/metadata/properties" ma:root="true" ma:fieldsID="72a6dcdafb8d244fd554a5e71b780471" ns2:_="" ns3:_="">
    <xsd:import namespace="ece7c36b-e6ba-46a0-bd8c-e139fc2a72b7"/>
    <xsd:import namespace="01c997c3-b032-4472-a61e-a2cf040cc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7c36b-e6ba-46a0-bd8c-e139fc2a7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13d5854-bcb9-4b42-9a63-6204cccce6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997c3-b032-4472-a61e-a2cf040ccd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6b2336-9851-405c-9920-9e370233a579}" ma:internalName="TaxCatchAll" ma:showField="CatchAllData" ma:web="01c997c3-b032-4472-a61e-a2cf040ccd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E61FF-35A6-4022-BCB7-36D22E609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34D2F6-7C7D-4D67-BCC0-B024B079F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7c36b-e6ba-46a0-bd8c-e139fc2a72b7"/>
    <ds:schemaRef ds:uri="01c997c3-b032-4472-a61e-a2cf040cc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999</Words>
  <Application>Microsoft Office PowerPoint</Application>
  <PresentationFormat>On-screen Show (4:3)</PresentationFormat>
  <Paragraphs>220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Corbel</vt:lpstr>
      <vt:lpstr>Wingdings</vt:lpstr>
      <vt:lpstr>Default Design</vt:lpstr>
      <vt:lpstr>Depth</vt:lpstr>
      <vt:lpstr> </vt:lpstr>
      <vt:lpstr> Definition of Manual Handling</vt:lpstr>
      <vt:lpstr>Accident Statistics</vt:lpstr>
      <vt:lpstr>Mechanics</vt:lpstr>
      <vt:lpstr>Mechanics</vt:lpstr>
      <vt:lpstr>  Manual Handling Regulations 1992</vt:lpstr>
      <vt:lpstr>PowerPoint Presentation</vt:lpstr>
      <vt:lpstr>  Risk Assessment</vt:lpstr>
      <vt:lpstr>The Task</vt:lpstr>
      <vt:lpstr>  Individual Capability</vt:lpstr>
      <vt:lpstr>  The Load</vt:lpstr>
      <vt:lpstr>  The Working Environment</vt:lpstr>
      <vt:lpstr>Other Factors</vt:lpstr>
      <vt:lpstr>Risk Assessment Summary</vt:lpstr>
      <vt:lpstr>Lifting Safely</vt:lpstr>
      <vt:lpstr>Kinetic Lifting</vt:lpstr>
      <vt:lpstr>Kinetic Lifting</vt:lpstr>
      <vt:lpstr>Kinetic Lifting</vt:lpstr>
      <vt:lpstr>Kinetic Lifting</vt:lpstr>
      <vt:lpstr>Kinetic Lifting</vt:lpstr>
      <vt:lpstr>Kinetic Lifting</vt:lpstr>
      <vt:lpstr>Kinetic Lifting</vt:lpstr>
      <vt:lpstr>Kinetic Lifting</vt:lpstr>
      <vt:lpstr>Kinetic Lifting</vt:lpstr>
      <vt:lpstr>Kinetic Lifting</vt:lpstr>
      <vt:lpstr>  Kinetic Lifting  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Roberts</dc:creator>
  <cp:lastModifiedBy>Vikki REEVES</cp:lastModifiedBy>
  <cp:revision>25</cp:revision>
  <dcterms:created xsi:type="dcterms:W3CDTF">2008-04-15T19:12:29Z</dcterms:created>
  <dcterms:modified xsi:type="dcterms:W3CDTF">2023-09-05T12:45:51Z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MSIP_Label_8eca86e8-6fb5-45dd-bb08-a8d185fa5301_Enabled">
    <vt:lpwstr>true</vt:lpwstr>
  </property>
  <property fmtid="{D5CDD505-2E9C-101B-9397-08002B2CF9AE}" pid="5" name="MSIP_Label_8eca86e8-6fb5-45dd-bb08-a8d185fa5301_SetDate">
    <vt:lpwstr>2023-09-02T07:29:56Z</vt:lpwstr>
  </property>
  <property fmtid="{D5CDD505-2E9C-101B-9397-08002B2CF9AE}" pid="6" name="MSIP_Label_8eca86e8-6fb5-45dd-bb08-a8d185fa5301_Method">
    <vt:lpwstr>Standard</vt:lpwstr>
  </property>
  <property fmtid="{D5CDD505-2E9C-101B-9397-08002B2CF9AE}" pid="7" name="MSIP_Label_8eca86e8-6fb5-45dd-bb08-a8d185fa5301_Name">
    <vt:lpwstr>Official</vt:lpwstr>
  </property>
  <property fmtid="{D5CDD505-2E9C-101B-9397-08002B2CF9AE}" pid="8" name="MSIP_Label_8eca86e8-6fb5-45dd-bb08-a8d185fa5301_SiteId">
    <vt:lpwstr>9fe658cd-b3cd-4056-8519-3222ffa96be8</vt:lpwstr>
  </property>
  <property fmtid="{D5CDD505-2E9C-101B-9397-08002B2CF9AE}" pid="9" name="MSIP_Label_8eca86e8-6fb5-45dd-bb08-a8d185fa5301_ActionId">
    <vt:lpwstr>44c9e281-b326-4e82-9167-d6e21199402e</vt:lpwstr>
  </property>
  <property fmtid="{D5CDD505-2E9C-101B-9397-08002B2CF9AE}" pid="10" name="MSIP_Label_8eca86e8-6fb5-45dd-bb08-a8d185fa5301_ContentBits">
    <vt:lpwstr>0</vt:lpwstr>
  </property>
</Properties>
</file>