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9/6/2023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9/6/2023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9/6/2023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9/6/2023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9/6/2023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9/6/2023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9/6/2023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8CEB0-C196-4742-9FB1-8F3C7BDF1691}"/>
              </a:ext>
            </a:extLst>
          </p:cNvPr>
          <p:cNvSpPr>
            <a:spLocks noGrp="1"/>
          </p:cNvSpPr>
          <p:nvPr>
            <p:ph type="ctrTitle"/>
          </p:nvPr>
        </p:nvSpPr>
        <p:spPr/>
        <p:txBody>
          <a:bodyPr/>
          <a:lstStyle/>
          <a:p>
            <a:r>
              <a:rPr lang="en-GB" dirty="0"/>
              <a:t>lockdown</a:t>
            </a:r>
          </a:p>
        </p:txBody>
      </p:sp>
      <p:sp>
        <p:nvSpPr>
          <p:cNvPr id="3" name="Subtitle 2">
            <a:extLst>
              <a:ext uri="{FF2B5EF4-FFF2-40B4-BE49-F238E27FC236}">
                <a16:creationId xmlns:a16="http://schemas.microsoft.com/office/drawing/2014/main" id="{CD70070B-F33B-4F29-9E29-B660C08E0860}"/>
              </a:ext>
            </a:extLst>
          </p:cNvPr>
          <p:cNvSpPr>
            <a:spLocks noGrp="1"/>
          </p:cNvSpPr>
          <p:nvPr>
            <p:ph type="subTitle" idx="1"/>
          </p:nvPr>
        </p:nvSpPr>
        <p:spPr/>
        <p:txBody>
          <a:bodyPr/>
          <a:lstStyle/>
          <a:p>
            <a:r>
              <a:rPr lang="en-GB" dirty="0"/>
              <a:t>September 2023</a:t>
            </a:r>
          </a:p>
        </p:txBody>
      </p:sp>
    </p:spTree>
    <p:extLst>
      <p:ext uri="{BB962C8B-B14F-4D97-AF65-F5344CB8AC3E}">
        <p14:creationId xmlns:p14="http://schemas.microsoft.com/office/powerpoint/2010/main" val="881334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519C3-7297-401F-BECF-B3B8203E8C93}"/>
              </a:ext>
            </a:extLst>
          </p:cNvPr>
          <p:cNvSpPr>
            <a:spLocks noGrp="1"/>
          </p:cNvSpPr>
          <p:nvPr>
            <p:ph type="title"/>
          </p:nvPr>
        </p:nvSpPr>
        <p:spPr/>
        <p:txBody>
          <a:bodyPr/>
          <a:lstStyle/>
          <a:p>
            <a:pPr algn="ctr"/>
            <a:r>
              <a:rPr lang="en-GB" dirty="0"/>
              <a:t>Vigilance</a:t>
            </a:r>
          </a:p>
        </p:txBody>
      </p:sp>
      <p:sp>
        <p:nvSpPr>
          <p:cNvPr id="3" name="Content Placeholder 2">
            <a:extLst>
              <a:ext uri="{FF2B5EF4-FFF2-40B4-BE49-F238E27FC236}">
                <a16:creationId xmlns:a16="http://schemas.microsoft.com/office/drawing/2014/main" id="{4C988F1C-C908-44B0-A6EC-71BB873BB735}"/>
              </a:ext>
            </a:extLst>
          </p:cNvPr>
          <p:cNvSpPr>
            <a:spLocks noGrp="1"/>
          </p:cNvSpPr>
          <p:nvPr>
            <p:ph idx="1"/>
          </p:nvPr>
        </p:nvSpPr>
        <p:spPr>
          <a:xfrm>
            <a:off x="685800" y="1828800"/>
            <a:ext cx="10820400" cy="4389885"/>
          </a:xfrm>
        </p:spPr>
        <p:txBody>
          <a:bodyPr>
            <a:normAutofit/>
          </a:bodyPr>
          <a:lstStyle/>
          <a:p>
            <a:r>
              <a:rPr lang="en-GB" dirty="0"/>
              <a:t>We need to ensure a culture of sensitive and low key, but continuous and visible vigilance.  This can be facilitated without any disruption to the learning of the students or pupils.</a:t>
            </a:r>
          </a:p>
          <a:p>
            <a:r>
              <a:rPr lang="en-GB" dirty="0"/>
              <a:t>Vigilance should be everyone’s task, but the key is to embed practices without causing alarm, or it taking away from the reasons why staff and children are in school.</a:t>
            </a:r>
          </a:p>
          <a:p>
            <a:r>
              <a:rPr lang="en-GB" dirty="0"/>
              <a:t>YOU are your primary line of defence.</a:t>
            </a:r>
          </a:p>
          <a:p>
            <a:r>
              <a:rPr lang="en-GB" dirty="0"/>
              <a:t>All of us come into the school every day.  We see the same things in the same places every day, therefore more likely to see when something is different, out of the ordinary or just plain wrong.  </a:t>
            </a:r>
          </a:p>
          <a:p>
            <a:r>
              <a:rPr lang="en-GB" dirty="0">
                <a:solidFill>
                  <a:srgbClr val="FF0000"/>
                </a:solidFill>
              </a:rPr>
              <a:t>If you see something that doesn’t look right, don’t ignore it.  Report it.</a:t>
            </a:r>
          </a:p>
          <a:p>
            <a:endParaRPr lang="en-GB" dirty="0"/>
          </a:p>
          <a:p>
            <a:endParaRPr lang="en-GB" dirty="0"/>
          </a:p>
        </p:txBody>
      </p:sp>
    </p:spTree>
    <p:extLst>
      <p:ext uri="{BB962C8B-B14F-4D97-AF65-F5344CB8AC3E}">
        <p14:creationId xmlns:p14="http://schemas.microsoft.com/office/powerpoint/2010/main" val="1767158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80753-FF9C-4598-9B72-D9B2E252EA70}"/>
              </a:ext>
            </a:extLst>
          </p:cNvPr>
          <p:cNvSpPr>
            <a:spLocks noGrp="1"/>
          </p:cNvSpPr>
          <p:nvPr>
            <p:ph type="title"/>
          </p:nvPr>
        </p:nvSpPr>
        <p:spPr/>
        <p:txBody>
          <a:bodyPr>
            <a:normAutofit fontScale="90000"/>
          </a:bodyPr>
          <a:lstStyle/>
          <a:p>
            <a:r>
              <a:rPr lang="en-GB" dirty="0"/>
              <a:t>Reducing the Impact of an Intruder or Incursion Incident</a:t>
            </a:r>
          </a:p>
        </p:txBody>
      </p:sp>
      <p:sp>
        <p:nvSpPr>
          <p:cNvPr id="3" name="Content Placeholder 2">
            <a:extLst>
              <a:ext uri="{FF2B5EF4-FFF2-40B4-BE49-F238E27FC236}">
                <a16:creationId xmlns:a16="http://schemas.microsoft.com/office/drawing/2014/main" id="{D7BCA2AB-491A-4DD4-84E2-735E75A54FB8}"/>
              </a:ext>
            </a:extLst>
          </p:cNvPr>
          <p:cNvSpPr>
            <a:spLocks noGrp="1"/>
          </p:cNvSpPr>
          <p:nvPr>
            <p:ph idx="1"/>
          </p:nvPr>
        </p:nvSpPr>
        <p:spPr>
          <a:xfrm>
            <a:off x="685800" y="2057402"/>
            <a:ext cx="10820400" cy="4343398"/>
          </a:xfrm>
        </p:spPr>
        <p:txBody>
          <a:bodyPr>
            <a:normAutofit lnSpcReduction="10000"/>
          </a:bodyPr>
          <a:lstStyle/>
          <a:p>
            <a:r>
              <a:rPr lang="en-GB" dirty="0"/>
              <a:t>Measures to reduce the impact, if an incident does happen</a:t>
            </a:r>
          </a:p>
          <a:p>
            <a:pPr lvl="1"/>
            <a:r>
              <a:rPr lang="en-GB" b="1" dirty="0"/>
              <a:t>Preparedness</a:t>
            </a:r>
          </a:p>
          <a:p>
            <a:pPr lvl="1"/>
            <a:r>
              <a:rPr lang="en-GB" b="1" dirty="0"/>
              <a:t>Planning</a:t>
            </a:r>
          </a:p>
          <a:p>
            <a:pPr lvl="1"/>
            <a:r>
              <a:rPr lang="en-GB" b="1" dirty="0"/>
              <a:t>Design out obstacles</a:t>
            </a:r>
          </a:p>
          <a:p>
            <a:pPr lvl="1"/>
            <a:r>
              <a:rPr lang="en-GB" b="1" dirty="0"/>
              <a:t>Practice drills</a:t>
            </a:r>
          </a:p>
          <a:p>
            <a:r>
              <a:rPr lang="en-GB" dirty="0"/>
              <a:t>Any drill should be taught simply and without any extraneous detail.  The aim of an evacuation drill is for all adults and young people to egress the building speedily, but without panic.</a:t>
            </a:r>
          </a:p>
          <a:p>
            <a:r>
              <a:rPr lang="en-GB" dirty="0"/>
              <a:t>A good principle is for any drill to focus on “what”, "where" &amp; “how” rather than “why” or “when”.  The responsible adult (usually a member of the teaching staff) is the person who needs to know why and when, whereas the students/pupils only really need to know what they have to do, where they have to go and how they should do it.</a:t>
            </a:r>
          </a:p>
          <a:p>
            <a:pPr marL="0" indent="0">
              <a:buNone/>
            </a:pPr>
            <a:endParaRPr lang="en-GB" dirty="0"/>
          </a:p>
          <a:p>
            <a:endParaRPr lang="en-GB" dirty="0"/>
          </a:p>
        </p:txBody>
      </p:sp>
    </p:spTree>
    <p:extLst>
      <p:ext uri="{BB962C8B-B14F-4D97-AF65-F5344CB8AC3E}">
        <p14:creationId xmlns:p14="http://schemas.microsoft.com/office/powerpoint/2010/main" val="269822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D7BF-874F-4442-9584-3449EF2FD232}"/>
              </a:ext>
            </a:extLst>
          </p:cNvPr>
          <p:cNvSpPr>
            <a:spLocks noGrp="1"/>
          </p:cNvSpPr>
          <p:nvPr>
            <p:ph type="title"/>
          </p:nvPr>
        </p:nvSpPr>
        <p:spPr>
          <a:xfrm>
            <a:off x="2895600" y="764373"/>
            <a:ext cx="8930640" cy="1293028"/>
          </a:xfrm>
        </p:spPr>
        <p:txBody>
          <a:bodyPr>
            <a:normAutofit/>
          </a:bodyPr>
          <a:lstStyle/>
          <a:p>
            <a:r>
              <a:rPr lang="en-GB" dirty="0"/>
              <a:t> IMPLEMENTATION OF Lockdown</a:t>
            </a:r>
          </a:p>
        </p:txBody>
      </p:sp>
      <p:sp>
        <p:nvSpPr>
          <p:cNvPr id="3" name="Content Placeholder 2">
            <a:extLst>
              <a:ext uri="{FF2B5EF4-FFF2-40B4-BE49-F238E27FC236}">
                <a16:creationId xmlns:a16="http://schemas.microsoft.com/office/drawing/2014/main" id="{272E0937-05D1-4BD2-9514-73F00B375FEE}"/>
              </a:ext>
            </a:extLst>
          </p:cNvPr>
          <p:cNvSpPr>
            <a:spLocks noGrp="1"/>
          </p:cNvSpPr>
          <p:nvPr>
            <p:ph idx="1"/>
          </p:nvPr>
        </p:nvSpPr>
        <p:spPr>
          <a:xfrm>
            <a:off x="685800" y="2194560"/>
            <a:ext cx="10820400" cy="4282440"/>
          </a:xfrm>
        </p:spPr>
        <p:txBody>
          <a:bodyPr/>
          <a:lstStyle/>
          <a:p>
            <a:r>
              <a:rPr lang="en-GB" dirty="0"/>
              <a:t>A School Lockdown is designed to do only two things.</a:t>
            </a:r>
          </a:p>
          <a:p>
            <a:pPr lvl="1"/>
            <a:r>
              <a:rPr lang="en-GB" dirty="0"/>
              <a:t>Keep danger outside the Internal Secure Line (ISL) or Safe Room, away from adults and young people</a:t>
            </a:r>
          </a:p>
          <a:p>
            <a:pPr lvl="1"/>
            <a:r>
              <a:rPr lang="en-GB" dirty="0"/>
              <a:t>Keep adults and young people inside the ISL or Safe Room, away from danger</a:t>
            </a:r>
          </a:p>
          <a:p>
            <a:endParaRPr lang="en-GB" dirty="0"/>
          </a:p>
          <a:p>
            <a:r>
              <a:rPr lang="en-GB" dirty="0"/>
              <a:t>It is important to state at the outset that the Lockdown is not designed to assist or facilitate the capture of the intruder.  It is designed to keep adults and young people safe until the danger is passed.</a:t>
            </a:r>
          </a:p>
          <a:p>
            <a:endParaRPr lang="en-GB" dirty="0"/>
          </a:p>
        </p:txBody>
      </p:sp>
    </p:spTree>
    <p:extLst>
      <p:ext uri="{BB962C8B-B14F-4D97-AF65-F5344CB8AC3E}">
        <p14:creationId xmlns:p14="http://schemas.microsoft.com/office/powerpoint/2010/main" val="746346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CF79C-9B23-4389-B17B-51F1836E00FD}"/>
              </a:ext>
            </a:extLst>
          </p:cNvPr>
          <p:cNvSpPr>
            <a:spLocks noGrp="1"/>
          </p:cNvSpPr>
          <p:nvPr>
            <p:ph type="title"/>
          </p:nvPr>
        </p:nvSpPr>
        <p:spPr>
          <a:xfrm>
            <a:off x="2895600" y="551012"/>
            <a:ext cx="8610600" cy="1293028"/>
          </a:xfrm>
        </p:spPr>
        <p:txBody>
          <a:bodyPr/>
          <a:lstStyle/>
          <a:p>
            <a:r>
              <a:rPr lang="en-GB" dirty="0"/>
              <a:t>Our lockdown procedure</a:t>
            </a:r>
          </a:p>
        </p:txBody>
      </p:sp>
      <p:sp>
        <p:nvSpPr>
          <p:cNvPr id="3" name="Content Placeholder 2">
            <a:extLst>
              <a:ext uri="{FF2B5EF4-FFF2-40B4-BE49-F238E27FC236}">
                <a16:creationId xmlns:a16="http://schemas.microsoft.com/office/drawing/2014/main" id="{5C0EA1A8-4743-46F0-B398-E416A44C9D95}"/>
              </a:ext>
            </a:extLst>
          </p:cNvPr>
          <p:cNvSpPr>
            <a:spLocks noGrp="1"/>
          </p:cNvSpPr>
          <p:nvPr>
            <p:ph idx="1"/>
          </p:nvPr>
        </p:nvSpPr>
        <p:spPr>
          <a:xfrm>
            <a:off x="685800" y="1844040"/>
            <a:ext cx="10820400" cy="4024125"/>
          </a:xfrm>
        </p:spPr>
        <p:txBody>
          <a:bodyPr>
            <a:normAutofit lnSpcReduction="10000"/>
          </a:bodyPr>
          <a:lstStyle/>
          <a:p>
            <a:pPr marL="0" indent="0">
              <a:buNone/>
            </a:pPr>
            <a:r>
              <a:rPr lang="en-GB" dirty="0"/>
              <a:t>The code word ‘</a:t>
            </a:r>
            <a:r>
              <a:rPr lang="en-GB" sz="3600" dirty="0">
                <a:solidFill>
                  <a:srgbClr val="FF0000"/>
                </a:solidFill>
              </a:rPr>
              <a:t>SLEEPING LIONS</a:t>
            </a:r>
            <a:r>
              <a:rPr lang="en-GB" dirty="0"/>
              <a:t>’ will initiate Lockdown.</a:t>
            </a:r>
          </a:p>
          <a:p>
            <a:endParaRPr lang="en-GB" dirty="0"/>
          </a:p>
          <a:p>
            <a:pPr marL="0" indent="0">
              <a:buNone/>
            </a:pPr>
            <a:r>
              <a:rPr lang="en-GB" b="1" dirty="0"/>
              <a:t>What to do when a Lockdown alert is received:</a:t>
            </a:r>
          </a:p>
          <a:p>
            <a:r>
              <a:rPr lang="en-GB" dirty="0"/>
              <a:t>During a Lockdown, the teaching staff have a role to maintain normality where possible.</a:t>
            </a:r>
          </a:p>
          <a:p>
            <a:r>
              <a:rPr lang="en-GB" b="1" dirty="0">
                <a:solidFill>
                  <a:schemeClr val="accent5">
                    <a:lumMod val="75000"/>
                  </a:schemeClr>
                </a:solidFill>
              </a:rPr>
              <a:t>Secure any windows &amp; doors, and draw blinds or curtains</a:t>
            </a:r>
          </a:p>
          <a:p>
            <a:r>
              <a:rPr lang="en-GB" b="1" dirty="0">
                <a:solidFill>
                  <a:schemeClr val="accent5">
                    <a:lumMod val="75000"/>
                  </a:schemeClr>
                </a:solidFill>
              </a:rPr>
              <a:t>Sit the children on the carpet area in the room. </a:t>
            </a:r>
          </a:p>
          <a:p>
            <a:r>
              <a:rPr lang="en-GB" b="1" dirty="0">
                <a:solidFill>
                  <a:schemeClr val="accent5">
                    <a:lumMod val="75000"/>
                  </a:schemeClr>
                </a:solidFill>
              </a:rPr>
              <a:t>Take the register. </a:t>
            </a:r>
          </a:p>
          <a:p>
            <a:r>
              <a:rPr lang="en-GB" b="1" dirty="0">
                <a:solidFill>
                  <a:schemeClr val="accent5">
                    <a:lumMod val="75000"/>
                  </a:schemeClr>
                </a:solidFill>
              </a:rPr>
              <a:t>Read a story. Keep as quiet as possible.  Do not open doors or raise curtains or blinds, </a:t>
            </a:r>
          </a:p>
          <a:p>
            <a:endParaRPr lang="en-GB" b="1" dirty="0"/>
          </a:p>
          <a:p>
            <a:endParaRPr lang="en-GB" b="1" dirty="0"/>
          </a:p>
          <a:p>
            <a:endParaRPr lang="en-GB" dirty="0"/>
          </a:p>
          <a:p>
            <a:endParaRPr lang="en-GB" dirty="0"/>
          </a:p>
        </p:txBody>
      </p:sp>
    </p:spTree>
    <p:extLst>
      <p:ext uri="{BB962C8B-B14F-4D97-AF65-F5344CB8AC3E}">
        <p14:creationId xmlns:p14="http://schemas.microsoft.com/office/powerpoint/2010/main" val="3645191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E4ADC-9529-4DE9-AADF-445ECF7C0AA8}"/>
              </a:ext>
            </a:extLst>
          </p:cNvPr>
          <p:cNvSpPr>
            <a:spLocks noGrp="1"/>
          </p:cNvSpPr>
          <p:nvPr>
            <p:ph type="title"/>
          </p:nvPr>
        </p:nvSpPr>
        <p:spPr/>
        <p:txBody>
          <a:bodyPr/>
          <a:lstStyle/>
          <a:p>
            <a:r>
              <a:rPr lang="en-GB" dirty="0"/>
              <a:t>Staff TEACHING OUTSIDE (INVACUTION PROCEDURE) </a:t>
            </a:r>
          </a:p>
        </p:txBody>
      </p:sp>
      <p:sp>
        <p:nvSpPr>
          <p:cNvPr id="3" name="Content Placeholder 2">
            <a:extLst>
              <a:ext uri="{FF2B5EF4-FFF2-40B4-BE49-F238E27FC236}">
                <a16:creationId xmlns:a16="http://schemas.microsoft.com/office/drawing/2014/main" id="{FB3C0B1E-CB99-45C1-9309-9C9B0E76458A}"/>
              </a:ext>
            </a:extLst>
          </p:cNvPr>
          <p:cNvSpPr>
            <a:spLocks noGrp="1"/>
          </p:cNvSpPr>
          <p:nvPr>
            <p:ph idx="1"/>
          </p:nvPr>
        </p:nvSpPr>
        <p:spPr/>
        <p:txBody>
          <a:bodyPr>
            <a:normAutofit/>
          </a:bodyPr>
          <a:lstStyle/>
          <a:p>
            <a:r>
              <a:rPr lang="en-GB" sz="2800" dirty="0"/>
              <a:t>On hearing the notification to Lockdown </a:t>
            </a:r>
            <a:r>
              <a:rPr lang="en-GB" sz="2800" dirty="0">
                <a:solidFill>
                  <a:srgbClr val="FF0000"/>
                </a:solidFill>
              </a:rPr>
              <a:t>A CONTINOUS WHISTLE</a:t>
            </a:r>
            <a:r>
              <a:rPr lang="en-GB" sz="2800" dirty="0"/>
              <a:t>, the teaching staff and children must abandon the lesson/play and run inside the Internal Secure Line. </a:t>
            </a:r>
          </a:p>
          <a:p>
            <a:r>
              <a:rPr lang="en-GB" sz="2800" dirty="0"/>
              <a:t>Don’t stop to pick up clothing or equipment, </a:t>
            </a:r>
            <a:r>
              <a:rPr lang="en-GB" sz="2800" b="1" dirty="0"/>
              <a:t>just get inside</a:t>
            </a:r>
            <a:r>
              <a:rPr lang="en-GB" sz="2800" dirty="0"/>
              <a:t>.</a:t>
            </a:r>
          </a:p>
          <a:p>
            <a:endParaRPr lang="en-GB" sz="2800" dirty="0"/>
          </a:p>
          <a:p>
            <a:r>
              <a:rPr lang="en-GB" sz="2800" dirty="0"/>
              <a:t>Lockdown can be frightening for some young people but exciting for others.  Both fear and excitement need to be contained. </a:t>
            </a:r>
          </a:p>
        </p:txBody>
      </p:sp>
    </p:spTree>
    <p:extLst>
      <p:ext uri="{BB962C8B-B14F-4D97-AF65-F5344CB8AC3E}">
        <p14:creationId xmlns:p14="http://schemas.microsoft.com/office/powerpoint/2010/main" val="2216332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E3F2D-AD22-4817-A652-A8FC3DF3B303}"/>
              </a:ext>
            </a:extLst>
          </p:cNvPr>
          <p:cNvSpPr>
            <a:spLocks noGrp="1"/>
          </p:cNvSpPr>
          <p:nvPr>
            <p:ph type="title"/>
          </p:nvPr>
        </p:nvSpPr>
        <p:spPr/>
        <p:txBody>
          <a:bodyPr>
            <a:normAutofit fontScale="90000"/>
          </a:bodyPr>
          <a:lstStyle/>
          <a:p>
            <a:pPr algn="ctr" fontAlgn="ctr"/>
            <a:br>
              <a:rPr lang="en-GB" dirty="0"/>
            </a:br>
            <a:br>
              <a:rPr lang="en-GB" dirty="0"/>
            </a:br>
            <a:r>
              <a:rPr lang="en-GB" dirty="0"/>
              <a:t>Stepping Down </a:t>
            </a:r>
            <a:br>
              <a:rPr lang="en-GB" dirty="0"/>
            </a:br>
            <a:r>
              <a:rPr lang="en-GB" dirty="0"/>
              <a:t>from Lockdown Stage</a:t>
            </a:r>
            <a:br>
              <a:rPr lang="en-GB" dirty="0"/>
            </a:br>
            <a:br>
              <a:rPr lang="en-GB" dirty="0"/>
            </a:br>
            <a:endParaRPr lang="en-GB" dirty="0"/>
          </a:p>
        </p:txBody>
      </p:sp>
      <p:sp>
        <p:nvSpPr>
          <p:cNvPr id="3" name="Content Placeholder 2">
            <a:extLst>
              <a:ext uri="{FF2B5EF4-FFF2-40B4-BE49-F238E27FC236}">
                <a16:creationId xmlns:a16="http://schemas.microsoft.com/office/drawing/2014/main" id="{A645CB5E-9614-46D0-A9E1-CD66AFE92FD2}"/>
              </a:ext>
            </a:extLst>
          </p:cNvPr>
          <p:cNvSpPr>
            <a:spLocks noGrp="1"/>
          </p:cNvSpPr>
          <p:nvPr>
            <p:ph idx="1"/>
          </p:nvPr>
        </p:nvSpPr>
        <p:spPr/>
        <p:txBody>
          <a:bodyPr/>
          <a:lstStyle/>
          <a:p>
            <a:pPr marL="0" indent="0">
              <a:buNone/>
            </a:pPr>
            <a:r>
              <a:rPr lang="en-GB" sz="3200" dirty="0">
                <a:solidFill>
                  <a:srgbClr val="FF0000"/>
                </a:solidFill>
              </a:rPr>
              <a:t>‘</a:t>
            </a:r>
            <a:r>
              <a:rPr lang="en-GB" sz="4000" dirty="0">
                <a:solidFill>
                  <a:srgbClr val="FF0000"/>
                </a:solidFill>
              </a:rPr>
              <a:t>WAKEUP LIONS</a:t>
            </a:r>
            <a:r>
              <a:rPr lang="en-GB" sz="2800" dirty="0"/>
              <a:t>’ will be used to de-escalate a Lockdown.</a:t>
            </a:r>
          </a:p>
          <a:p>
            <a:pPr marL="0" indent="0">
              <a:buNone/>
            </a:pPr>
            <a:endParaRPr lang="en-GB" sz="2800" dirty="0"/>
          </a:p>
          <a:p>
            <a:pPr marL="0" indent="0">
              <a:buNone/>
            </a:pPr>
            <a:r>
              <a:rPr lang="en-GB" sz="2800" dirty="0"/>
              <a:t>The code will be given by a member of SLT (familiar voice)  </a:t>
            </a:r>
          </a:p>
          <a:p>
            <a:pPr marL="0" indent="0">
              <a:buNone/>
            </a:pPr>
            <a:r>
              <a:rPr lang="en-GB" sz="2800" dirty="0"/>
              <a:t>Once the signal has been heard, staff should begin to move children back into the learning environment by providing reassurance and simple instructions.</a:t>
            </a:r>
          </a:p>
          <a:p>
            <a:endParaRPr lang="en-GB" dirty="0"/>
          </a:p>
        </p:txBody>
      </p:sp>
    </p:spTree>
    <p:extLst>
      <p:ext uri="{BB962C8B-B14F-4D97-AF65-F5344CB8AC3E}">
        <p14:creationId xmlns:p14="http://schemas.microsoft.com/office/powerpoint/2010/main" val="389122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13250-DBCB-49EA-9700-F1F07A60313C}"/>
              </a:ext>
            </a:extLst>
          </p:cNvPr>
          <p:cNvSpPr>
            <a:spLocks noGrp="1"/>
          </p:cNvSpPr>
          <p:nvPr>
            <p:ph type="title"/>
          </p:nvPr>
        </p:nvSpPr>
        <p:spPr/>
        <p:txBody>
          <a:bodyPr/>
          <a:lstStyle/>
          <a:p>
            <a:r>
              <a:rPr lang="en-GB" dirty="0"/>
              <a:t>Action at the End of the Day</a:t>
            </a:r>
          </a:p>
        </p:txBody>
      </p:sp>
      <p:sp>
        <p:nvSpPr>
          <p:cNvPr id="3" name="Content Placeholder 2">
            <a:extLst>
              <a:ext uri="{FF2B5EF4-FFF2-40B4-BE49-F238E27FC236}">
                <a16:creationId xmlns:a16="http://schemas.microsoft.com/office/drawing/2014/main" id="{7B4E6DDB-7278-4A51-ADDD-7CBCCE7820AD}"/>
              </a:ext>
            </a:extLst>
          </p:cNvPr>
          <p:cNvSpPr>
            <a:spLocks noGrp="1"/>
          </p:cNvSpPr>
          <p:nvPr>
            <p:ph idx="1"/>
          </p:nvPr>
        </p:nvSpPr>
        <p:spPr/>
        <p:txBody>
          <a:bodyPr>
            <a:normAutofit/>
          </a:bodyPr>
          <a:lstStyle/>
          <a:p>
            <a:r>
              <a:rPr lang="en-GB" dirty="0"/>
              <a:t>Where a Lockdown has been initiated, parents will be understandably anxious and a few words from teachers can make all the difference. It is usually best to say less, until the Police say otherwise or the school publishes a full statement/press release.</a:t>
            </a:r>
          </a:p>
          <a:p>
            <a:r>
              <a:rPr lang="en-GB" dirty="0"/>
              <a:t>A debriefing will be held immediately after the children have gone home. The Executive Headteacher will need to consolidate all available information into a single report for the Governing Body.</a:t>
            </a:r>
          </a:p>
          <a:p>
            <a:r>
              <a:rPr lang="en-GB" dirty="0"/>
              <a:t>If there was Police involvement, then they will likely need a lot more information including detailed statements.</a:t>
            </a:r>
          </a:p>
          <a:p>
            <a:r>
              <a:rPr lang="en-GB" dirty="0"/>
              <a:t>Parents will be notified by letter or email if possible.</a:t>
            </a:r>
          </a:p>
        </p:txBody>
      </p:sp>
    </p:spTree>
    <p:extLst>
      <p:ext uri="{BB962C8B-B14F-4D97-AF65-F5344CB8AC3E}">
        <p14:creationId xmlns:p14="http://schemas.microsoft.com/office/powerpoint/2010/main" val="81202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785533-C466-4797-8D80-8D67B3818EF1}"/>
              </a:ext>
            </a:extLst>
          </p:cNvPr>
          <p:cNvSpPr>
            <a:spLocks noGrp="1"/>
          </p:cNvSpPr>
          <p:nvPr>
            <p:ph idx="1"/>
          </p:nvPr>
        </p:nvSpPr>
        <p:spPr>
          <a:xfrm>
            <a:off x="685800" y="1600200"/>
            <a:ext cx="10820400" cy="4024125"/>
          </a:xfrm>
        </p:spPr>
        <p:txBody>
          <a:bodyPr>
            <a:normAutofit/>
          </a:bodyPr>
          <a:lstStyle/>
          <a:p>
            <a:pPr marL="0" indent="0" fontAlgn="ctr">
              <a:buNone/>
            </a:pPr>
            <a:r>
              <a:rPr lang="en-GB" b="1" dirty="0"/>
              <a:t>   </a:t>
            </a:r>
            <a:r>
              <a:rPr lang="en-GB" sz="2800" b="1" dirty="0"/>
              <a:t>Understanding the Terminology</a:t>
            </a:r>
          </a:p>
          <a:p>
            <a:endParaRPr lang="en-GB" sz="2800" dirty="0"/>
          </a:p>
          <a:p>
            <a:r>
              <a:rPr lang="en-GB" sz="2800" dirty="0"/>
              <a:t>There are a lot of terms in common use today that tend to complicate rather than clarify.  Some you will be familiar with, some you may not and some have not even made it into the dictionary yet.</a:t>
            </a:r>
          </a:p>
          <a:p>
            <a:r>
              <a:rPr lang="en-GB" sz="2800" dirty="0"/>
              <a:t>This first section seeks to de-mystify these terms and establish a phraseology that will be used throughout this PowerPoint.</a:t>
            </a:r>
          </a:p>
          <a:p>
            <a:endParaRPr lang="en-GB" dirty="0"/>
          </a:p>
        </p:txBody>
      </p:sp>
    </p:spTree>
    <p:extLst>
      <p:ext uri="{BB962C8B-B14F-4D97-AF65-F5344CB8AC3E}">
        <p14:creationId xmlns:p14="http://schemas.microsoft.com/office/powerpoint/2010/main" val="2337741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A9EF8B-09B2-454A-B302-ADE31BC3E087}"/>
              </a:ext>
            </a:extLst>
          </p:cNvPr>
          <p:cNvSpPr>
            <a:spLocks noGrp="1"/>
          </p:cNvSpPr>
          <p:nvPr>
            <p:ph idx="1"/>
          </p:nvPr>
        </p:nvSpPr>
        <p:spPr>
          <a:xfrm>
            <a:off x="838200" y="1416937"/>
            <a:ext cx="10820400" cy="4602863"/>
          </a:xfrm>
        </p:spPr>
        <p:txBody>
          <a:bodyPr>
            <a:normAutofit lnSpcReduction="10000"/>
          </a:bodyPr>
          <a:lstStyle/>
          <a:p>
            <a:pPr marL="0" indent="0">
              <a:buNone/>
            </a:pPr>
            <a:r>
              <a:rPr lang="en-GB" b="1" dirty="0"/>
              <a:t>INTRUDER </a:t>
            </a:r>
          </a:p>
          <a:p>
            <a:r>
              <a:rPr lang="en-GB" dirty="0"/>
              <a:t>A person who is seen, or suspected to be on site at the school without authorisation.  An intruder in this context differs from a burglar or vandal, because their intrusion is at a time when the school is wholly or partially occupied.</a:t>
            </a:r>
          </a:p>
          <a:p>
            <a:r>
              <a:rPr lang="en-GB" dirty="0"/>
              <a:t>The person may or may not have a hostile intent, but if unauthorised they would likely be trespassing.</a:t>
            </a:r>
          </a:p>
          <a:p>
            <a:endParaRPr lang="en-GB" dirty="0"/>
          </a:p>
          <a:p>
            <a:pPr marL="0" indent="0">
              <a:buNone/>
            </a:pPr>
            <a:r>
              <a:rPr lang="en-GB" b="1" dirty="0"/>
              <a:t>INCURSION</a:t>
            </a:r>
          </a:p>
          <a:p>
            <a:r>
              <a:rPr lang="en-GB" dirty="0"/>
              <a:t>An incursion is an unauthorised entry by a person or persons that incorporates an illegal entry, then damage to the school or hurt to staff or students.</a:t>
            </a:r>
          </a:p>
          <a:p>
            <a:r>
              <a:rPr lang="en-GB" dirty="0"/>
              <a:t>This could include attempts to assault or abduct specific or random victims.</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621182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AFED2E-19FC-402C-9EE1-66135729D368}"/>
              </a:ext>
            </a:extLst>
          </p:cNvPr>
          <p:cNvSpPr>
            <a:spLocks noGrp="1"/>
          </p:cNvSpPr>
          <p:nvPr>
            <p:ph idx="1"/>
          </p:nvPr>
        </p:nvSpPr>
        <p:spPr>
          <a:xfrm>
            <a:off x="762000" y="1416937"/>
            <a:ext cx="11018520" cy="4968623"/>
          </a:xfrm>
        </p:spPr>
        <p:txBody>
          <a:bodyPr>
            <a:normAutofit lnSpcReduction="10000"/>
          </a:bodyPr>
          <a:lstStyle/>
          <a:p>
            <a:pPr marL="0" indent="0">
              <a:buNone/>
            </a:pPr>
            <a:r>
              <a:rPr lang="en-GB" b="1" dirty="0"/>
              <a:t>SECURE PERIMETER</a:t>
            </a:r>
          </a:p>
          <a:p>
            <a:r>
              <a:rPr lang="en-GB" dirty="0"/>
              <a:t>This is a perimeter line of fencing or walls, broken only by secure entry points.  Children in schools should be inside the secure perimeter.  The perimeter may include playing fields or outbuildings.</a:t>
            </a:r>
          </a:p>
          <a:p>
            <a:r>
              <a:rPr lang="en-GB" dirty="0"/>
              <a:t>This is the first line of security but due to the layout and circumstances of the school, it is common for the Secure Perimeter to be unable to deter even a modest attempt to enter the school.</a:t>
            </a:r>
          </a:p>
          <a:p>
            <a:r>
              <a:rPr lang="en-GB" dirty="0"/>
              <a:t>Many schools, particularly rural schools or those divided by a road or public right of way; do not have a Secure Perimeter.  If there is no Secure Perimeter, or if it is weak, then the Internal Secure Line must be doubly robust.</a:t>
            </a:r>
          </a:p>
          <a:p>
            <a:endParaRPr lang="en-GB" dirty="0"/>
          </a:p>
          <a:p>
            <a:pPr marL="0" indent="0">
              <a:buNone/>
            </a:pPr>
            <a:r>
              <a:rPr lang="en-GB" b="1" dirty="0"/>
              <a:t>INTERNAL SECURE LINE (ISL)</a:t>
            </a:r>
          </a:p>
          <a:p>
            <a:r>
              <a:rPr lang="en-GB" dirty="0"/>
              <a:t>This is a perimeter security line that is established on the entry points (doors and windows) of school buildings and does not include external areas.  The Internal Secure Line will be explained more fully, later in this module</a:t>
            </a:r>
          </a:p>
          <a:p>
            <a:endParaRPr lang="en-GB" dirty="0"/>
          </a:p>
        </p:txBody>
      </p:sp>
    </p:spTree>
    <p:extLst>
      <p:ext uri="{BB962C8B-B14F-4D97-AF65-F5344CB8AC3E}">
        <p14:creationId xmlns:p14="http://schemas.microsoft.com/office/powerpoint/2010/main" val="278031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A457A6-B8C6-4984-9AD4-E55EC4A71A23}"/>
              </a:ext>
            </a:extLst>
          </p:cNvPr>
          <p:cNvSpPr>
            <a:spLocks noGrp="1"/>
          </p:cNvSpPr>
          <p:nvPr>
            <p:ph idx="1"/>
          </p:nvPr>
        </p:nvSpPr>
        <p:spPr/>
        <p:txBody>
          <a:bodyPr>
            <a:normAutofit/>
          </a:bodyPr>
          <a:lstStyle/>
          <a:p>
            <a:pPr marL="0" indent="0">
              <a:buNone/>
            </a:pPr>
            <a:endParaRPr lang="en-GB" sz="2800" b="1" dirty="0"/>
          </a:p>
          <a:p>
            <a:r>
              <a:rPr lang="en-GB" sz="2800" dirty="0"/>
              <a:t>The practice of securing a school’s Internal Secure Line, restricting non-essential internal movement within the school and securing some internal access points, following receipt of a signal, message, whistle, tone or bell that differs from a fire alarm, or bomb threat alarm.</a:t>
            </a:r>
          </a:p>
        </p:txBody>
      </p:sp>
      <p:sp>
        <p:nvSpPr>
          <p:cNvPr id="5" name="Title 4">
            <a:extLst>
              <a:ext uri="{FF2B5EF4-FFF2-40B4-BE49-F238E27FC236}">
                <a16:creationId xmlns:a16="http://schemas.microsoft.com/office/drawing/2014/main" id="{6F31AAE1-021D-48DA-B775-E9E083A7C177}"/>
              </a:ext>
            </a:extLst>
          </p:cNvPr>
          <p:cNvSpPr>
            <a:spLocks noGrp="1"/>
          </p:cNvSpPr>
          <p:nvPr>
            <p:ph type="title"/>
          </p:nvPr>
        </p:nvSpPr>
        <p:spPr/>
        <p:txBody>
          <a:bodyPr/>
          <a:lstStyle/>
          <a:p>
            <a:r>
              <a:rPr lang="en-GB" dirty="0"/>
              <a:t>LOCKDOWN</a:t>
            </a:r>
          </a:p>
        </p:txBody>
      </p:sp>
    </p:spTree>
    <p:extLst>
      <p:ext uri="{BB962C8B-B14F-4D97-AF65-F5344CB8AC3E}">
        <p14:creationId xmlns:p14="http://schemas.microsoft.com/office/powerpoint/2010/main" val="88271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7EE62-CC48-4524-B0EC-1D0D6AB38F0A}"/>
              </a:ext>
            </a:extLst>
          </p:cNvPr>
          <p:cNvSpPr>
            <a:spLocks noGrp="1"/>
          </p:cNvSpPr>
          <p:nvPr>
            <p:ph type="title"/>
          </p:nvPr>
        </p:nvSpPr>
        <p:spPr/>
        <p:txBody>
          <a:bodyPr/>
          <a:lstStyle/>
          <a:p>
            <a:r>
              <a:rPr lang="en-GB" dirty="0"/>
              <a:t>Emergencies that may lead to locking down a school</a:t>
            </a:r>
          </a:p>
        </p:txBody>
      </p:sp>
      <p:sp>
        <p:nvSpPr>
          <p:cNvPr id="3" name="Content Placeholder 2">
            <a:extLst>
              <a:ext uri="{FF2B5EF4-FFF2-40B4-BE49-F238E27FC236}">
                <a16:creationId xmlns:a16="http://schemas.microsoft.com/office/drawing/2014/main" id="{A0F7D6A2-366C-4085-B201-89BF79958431}"/>
              </a:ext>
            </a:extLst>
          </p:cNvPr>
          <p:cNvSpPr>
            <a:spLocks noGrp="1"/>
          </p:cNvSpPr>
          <p:nvPr>
            <p:ph idx="1"/>
          </p:nvPr>
        </p:nvSpPr>
        <p:spPr>
          <a:xfrm>
            <a:off x="685800" y="2057401"/>
            <a:ext cx="10820400" cy="4602479"/>
          </a:xfrm>
        </p:spPr>
        <p:txBody>
          <a:bodyPr/>
          <a:lstStyle/>
          <a:p>
            <a:r>
              <a:rPr lang="en-GB" dirty="0"/>
              <a:t>During an emergency, there may be distinct advantages to securing a perimeter at school.  There may be good reasons why your pupils and staff should stay inside, rather than be outside</a:t>
            </a:r>
          </a:p>
          <a:p>
            <a:endParaRPr lang="en-GB" dirty="0"/>
          </a:p>
          <a:p>
            <a:r>
              <a:rPr lang="en-GB" dirty="0"/>
              <a:t>Severe Weather</a:t>
            </a:r>
          </a:p>
          <a:p>
            <a:r>
              <a:rPr lang="en-GB" dirty="0"/>
              <a:t>Dangerous Dog or other animal</a:t>
            </a:r>
          </a:p>
          <a:p>
            <a:r>
              <a:rPr lang="en-GB" dirty="0"/>
              <a:t>Air pollution/or chemical leak</a:t>
            </a:r>
          </a:p>
          <a:p>
            <a:r>
              <a:rPr lang="en-GB" dirty="0"/>
              <a:t>Student acting dangerously</a:t>
            </a:r>
          </a:p>
          <a:p>
            <a:r>
              <a:rPr lang="en-GB" dirty="0"/>
              <a:t>Suspicious person observed</a:t>
            </a:r>
          </a:p>
          <a:p>
            <a:r>
              <a:rPr lang="en-GB" dirty="0"/>
              <a:t>Intruder on site</a:t>
            </a:r>
          </a:p>
          <a:p>
            <a:r>
              <a:rPr lang="en-GB" dirty="0"/>
              <a:t>Incursion or hostile incursion</a:t>
            </a:r>
          </a:p>
          <a:p>
            <a:endParaRPr lang="en-GB" dirty="0"/>
          </a:p>
        </p:txBody>
      </p:sp>
    </p:spTree>
    <p:extLst>
      <p:ext uri="{BB962C8B-B14F-4D97-AF65-F5344CB8AC3E}">
        <p14:creationId xmlns:p14="http://schemas.microsoft.com/office/powerpoint/2010/main" val="4199858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11E96-1017-454C-93E1-33B91C96988F}"/>
              </a:ext>
            </a:extLst>
          </p:cNvPr>
          <p:cNvSpPr>
            <a:spLocks noGrp="1"/>
          </p:cNvSpPr>
          <p:nvPr>
            <p:ph type="title"/>
          </p:nvPr>
        </p:nvSpPr>
        <p:spPr>
          <a:xfrm>
            <a:off x="2895600" y="807405"/>
            <a:ext cx="8610600" cy="1293028"/>
          </a:xfrm>
        </p:spPr>
        <p:txBody>
          <a:bodyPr>
            <a:normAutofit fontScale="90000"/>
          </a:bodyPr>
          <a:lstStyle/>
          <a:p>
            <a:pPr algn="l"/>
            <a:r>
              <a:rPr lang="en-GB" dirty="0"/>
              <a:t>Reducing the likelihood of an Intruder or Incursion Incident</a:t>
            </a:r>
          </a:p>
        </p:txBody>
      </p:sp>
      <p:sp>
        <p:nvSpPr>
          <p:cNvPr id="3" name="Content Placeholder 2">
            <a:extLst>
              <a:ext uri="{FF2B5EF4-FFF2-40B4-BE49-F238E27FC236}">
                <a16:creationId xmlns:a16="http://schemas.microsoft.com/office/drawing/2014/main" id="{558463D0-3D97-45E5-9A53-4348D0C595B6}"/>
              </a:ext>
            </a:extLst>
          </p:cNvPr>
          <p:cNvSpPr>
            <a:spLocks noGrp="1"/>
          </p:cNvSpPr>
          <p:nvPr>
            <p:ph idx="1"/>
          </p:nvPr>
        </p:nvSpPr>
        <p:spPr>
          <a:xfrm>
            <a:off x="685800" y="2388198"/>
            <a:ext cx="10820400" cy="3830487"/>
          </a:xfrm>
        </p:spPr>
        <p:txBody>
          <a:bodyPr/>
          <a:lstStyle/>
          <a:p>
            <a:r>
              <a:rPr lang="en-GB" dirty="0"/>
              <a:t>Careful planning and logical measures to prevent an incident is infinitely preferable to managing an incident and its aftermath.</a:t>
            </a:r>
          </a:p>
          <a:p>
            <a:r>
              <a:rPr lang="en-GB" dirty="0"/>
              <a:t>The impact of an incursion can be shattering, yet some relatively straightforward measures can reduce the chances of it happening.</a:t>
            </a:r>
          </a:p>
          <a:p>
            <a:r>
              <a:rPr lang="en-GB" dirty="0"/>
              <a:t>There are simple measures that we should consider that will dramatically reduce the likelihood of an incident that could necessitate a Lockdown. These can be distilled into three areas.</a:t>
            </a:r>
          </a:p>
          <a:p>
            <a:pPr lvl="1"/>
            <a:r>
              <a:rPr lang="en-GB" sz="2800" b="1" dirty="0"/>
              <a:t>Understanding the threat</a:t>
            </a:r>
          </a:p>
          <a:p>
            <a:pPr lvl="1"/>
            <a:r>
              <a:rPr lang="en-GB" sz="2800" b="1" dirty="0"/>
              <a:t>Security and access</a:t>
            </a:r>
          </a:p>
          <a:p>
            <a:pPr lvl="1"/>
            <a:r>
              <a:rPr lang="en-GB" sz="2800" b="1" dirty="0"/>
              <a:t>Vigilance</a:t>
            </a:r>
          </a:p>
          <a:p>
            <a:endParaRPr lang="en-GB" dirty="0"/>
          </a:p>
        </p:txBody>
      </p:sp>
    </p:spTree>
    <p:extLst>
      <p:ext uri="{BB962C8B-B14F-4D97-AF65-F5344CB8AC3E}">
        <p14:creationId xmlns:p14="http://schemas.microsoft.com/office/powerpoint/2010/main" val="409347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13D8C-38A8-4DF6-BAAC-A66A404D8393}"/>
              </a:ext>
            </a:extLst>
          </p:cNvPr>
          <p:cNvSpPr>
            <a:spLocks noGrp="1"/>
          </p:cNvSpPr>
          <p:nvPr>
            <p:ph type="title"/>
          </p:nvPr>
        </p:nvSpPr>
        <p:spPr/>
        <p:txBody>
          <a:bodyPr/>
          <a:lstStyle/>
          <a:p>
            <a:pPr algn="l"/>
            <a:r>
              <a:rPr lang="en-GB" dirty="0"/>
              <a:t>Understanding the threat</a:t>
            </a:r>
          </a:p>
        </p:txBody>
      </p:sp>
      <p:sp>
        <p:nvSpPr>
          <p:cNvPr id="3" name="Content Placeholder 2">
            <a:extLst>
              <a:ext uri="{FF2B5EF4-FFF2-40B4-BE49-F238E27FC236}">
                <a16:creationId xmlns:a16="http://schemas.microsoft.com/office/drawing/2014/main" id="{12B41DE7-344A-439E-8982-5F39BBB3EBB8}"/>
              </a:ext>
            </a:extLst>
          </p:cNvPr>
          <p:cNvSpPr>
            <a:spLocks noGrp="1"/>
          </p:cNvSpPr>
          <p:nvPr>
            <p:ph idx="1"/>
          </p:nvPr>
        </p:nvSpPr>
        <p:spPr/>
        <p:txBody>
          <a:bodyPr/>
          <a:lstStyle/>
          <a:p>
            <a:r>
              <a:rPr lang="en-GB" dirty="0"/>
              <a:t>The chance of an attack on a school is negligible.  However, as has been mentioned before, the impact might be momentous.  It is sensible therefore to develop a clear understanding of the potential incidents that could happen at our school.</a:t>
            </a:r>
          </a:p>
          <a:p>
            <a:r>
              <a:rPr lang="en-GB" dirty="0"/>
              <a:t>Currently there is an extremely low risk of a Hostile Incursion in a school.  What is more likely is a lone intruder, probably unarmed, who comes onto the school site with the intention of causing damage, verbally or physically attacking a student or member of staff or possibly looking to abduct a pupil or student.</a:t>
            </a:r>
          </a:p>
          <a:p>
            <a:r>
              <a:rPr lang="en-GB" dirty="0"/>
              <a:t>Most of these situations can be managed by a prompt Lockdown and immediate call to the Police.</a:t>
            </a:r>
          </a:p>
          <a:p>
            <a:endParaRPr lang="en-GB" dirty="0"/>
          </a:p>
        </p:txBody>
      </p:sp>
    </p:spTree>
    <p:extLst>
      <p:ext uri="{BB962C8B-B14F-4D97-AF65-F5344CB8AC3E}">
        <p14:creationId xmlns:p14="http://schemas.microsoft.com/office/powerpoint/2010/main" val="2070841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AA265-FA1F-4DA9-A342-EE38EC045340}"/>
              </a:ext>
            </a:extLst>
          </p:cNvPr>
          <p:cNvSpPr>
            <a:spLocks noGrp="1"/>
          </p:cNvSpPr>
          <p:nvPr>
            <p:ph type="title"/>
          </p:nvPr>
        </p:nvSpPr>
        <p:spPr/>
        <p:txBody>
          <a:bodyPr/>
          <a:lstStyle/>
          <a:p>
            <a:pPr algn="ctr"/>
            <a:r>
              <a:rPr lang="en-GB" dirty="0"/>
              <a:t>Security and access</a:t>
            </a:r>
            <a:br>
              <a:rPr lang="en-GB" dirty="0"/>
            </a:br>
            <a:endParaRPr lang="en-GB" dirty="0"/>
          </a:p>
        </p:txBody>
      </p:sp>
      <p:sp>
        <p:nvSpPr>
          <p:cNvPr id="3" name="Content Placeholder 2">
            <a:extLst>
              <a:ext uri="{FF2B5EF4-FFF2-40B4-BE49-F238E27FC236}">
                <a16:creationId xmlns:a16="http://schemas.microsoft.com/office/drawing/2014/main" id="{8CF8EFD5-8DC8-44F7-9711-C4291282A0B2}"/>
              </a:ext>
            </a:extLst>
          </p:cNvPr>
          <p:cNvSpPr>
            <a:spLocks noGrp="1"/>
          </p:cNvSpPr>
          <p:nvPr>
            <p:ph idx="1"/>
          </p:nvPr>
        </p:nvSpPr>
        <p:spPr/>
        <p:txBody>
          <a:bodyPr/>
          <a:lstStyle/>
          <a:p>
            <a:r>
              <a:rPr lang="en-GB" dirty="0"/>
              <a:t>Maintaining the integrity of the Secure Perimeter and the Internal Secure Line goes a long way to reducing the possibility of an incident.</a:t>
            </a:r>
          </a:p>
          <a:p>
            <a:endParaRPr lang="en-GB" dirty="0"/>
          </a:p>
          <a:p>
            <a:r>
              <a:rPr lang="en-GB" dirty="0"/>
              <a:t>Security is the responsibility of all staff and should be included as part of a teacher’s preparation each day.  It takes seconds to ensure that a door that should be locked, is locked. </a:t>
            </a:r>
            <a:endParaRPr lang="en-GB" b="1" dirty="0"/>
          </a:p>
        </p:txBody>
      </p:sp>
    </p:spTree>
    <p:extLst>
      <p:ext uri="{BB962C8B-B14F-4D97-AF65-F5344CB8AC3E}">
        <p14:creationId xmlns:p14="http://schemas.microsoft.com/office/powerpoint/2010/main" val="380933373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118</TotalTime>
  <Words>1499</Words>
  <Application>Microsoft Office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Century Gothic</vt:lpstr>
      <vt:lpstr>Vapor Trail</vt:lpstr>
      <vt:lpstr>lockdown</vt:lpstr>
      <vt:lpstr>PowerPoint Presentation</vt:lpstr>
      <vt:lpstr>PowerPoint Presentation</vt:lpstr>
      <vt:lpstr>PowerPoint Presentation</vt:lpstr>
      <vt:lpstr>LOCKDOWN</vt:lpstr>
      <vt:lpstr>Emergencies that may lead to locking down a school</vt:lpstr>
      <vt:lpstr>Reducing the likelihood of an Intruder or Incursion Incident</vt:lpstr>
      <vt:lpstr>Understanding the threat</vt:lpstr>
      <vt:lpstr>Security and access </vt:lpstr>
      <vt:lpstr>Vigilance</vt:lpstr>
      <vt:lpstr>Reducing the Impact of an Intruder or Incursion Incident</vt:lpstr>
      <vt:lpstr> IMPLEMENTATION OF Lockdown</vt:lpstr>
      <vt:lpstr>Our lockdown procedure</vt:lpstr>
      <vt:lpstr>Staff TEACHING OUTSIDE (INVACUTION PROCEDURE) </vt:lpstr>
      <vt:lpstr>  Stepping Down  from Lockdown Stage  </vt:lpstr>
      <vt:lpstr>Action at the End of the 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LOCkdown</dc:title>
  <dc:creator>Vikki REEVES</dc:creator>
  <cp:lastModifiedBy>Vikki REEVES</cp:lastModifiedBy>
  <cp:revision>13</cp:revision>
  <dcterms:created xsi:type="dcterms:W3CDTF">2023-09-05T13:25:53Z</dcterms:created>
  <dcterms:modified xsi:type="dcterms:W3CDTF">2023-09-06T12:40:46Z</dcterms:modified>
</cp:coreProperties>
</file>