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58" r:id="rId9"/>
    <p:sldId id="266" r:id="rId10"/>
    <p:sldId id="267" r:id="rId11"/>
    <p:sldId id="268" r:id="rId12"/>
    <p:sldId id="269" r:id="rId13"/>
    <p:sldId id="270" r:id="rId14"/>
    <p:sldId id="259" r:id="rId15"/>
    <p:sldId id="26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6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9/6/2023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D02DE-64B1-43F4-B98A-4111732C1E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Fire Safety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A38AA9-E5AA-4425-9F1F-51E320921E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September 2023</a:t>
            </a:r>
          </a:p>
        </p:txBody>
      </p:sp>
    </p:spTree>
    <p:extLst>
      <p:ext uri="{BB962C8B-B14F-4D97-AF65-F5344CB8AC3E}">
        <p14:creationId xmlns:p14="http://schemas.microsoft.com/office/powerpoint/2010/main" val="2386293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43961-C88D-4B45-A779-52311D84E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375" y="1367697"/>
            <a:ext cx="10459826" cy="2296978"/>
          </a:xfrm>
        </p:spPr>
        <p:txBody>
          <a:bodyPr>
            <a:normAutofit fontScale="90000"/>
          </a:bodyPr>
          <a:lstStyle/>
          <a:p>
            <a:r>
              <a:rPr lang="en-GB" dirty="0"/>
              <a:t>Arrangements for safe evacuation of people identified as being especially at risk, such as contractors, those with disabilities, members of public and visitors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9DDF32-D3BF-48A4-94B7-374C2AF24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921707"/>
            <a:ext cx="10820400" cy="2296978"/>
          </a:xfrm>
        </p:spPr>
        <p:txBody>
          <a:bodyPr/>
          <a:lstStyle/>
          <a:p>
            <a:r>
              <a:rPr lang="en-GB" dirty="0"/>
              <a:t>Consider;</a:t>
            </a:r>
          </a:p>
          <a:p>
            <a:pPr lvl="1"/>
            <a:r>
              <a:rPr lang="en-GB" dirty="0"/>
              <a:t>Visitors</a:t>
            </a:r>
          </a:p>
          <a:p>
            <a:pPr lvl="1"/>
            <a:r>
              <a:rPr lang="en-GB" dirty="0"/>
              <a:t>Contractors</a:t>
            </a:r>
          </a:p>
          <a:p>
            <a:pPr lvl="1"/>
            <a:r>
              <a:rPr lang="en-GB" dirty="0"/>
              <a:t>People with Disabilities</a:t>
            </a:r>
          </a:p>
        </p:txBody>
      </p:sp>
    </p:spTree>
    <p:extLst>
      <p:ext uri="{BB962C8B-B14F-4D97-AF65-F5344CB8AC3E}">
        <p14:creationId xmlns:p14="http://schemas.microsoft.com/office/powerpoint/2010/main" val="3091426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1FC8C-BEB1-4730-B5E9-DCF57D7E6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1130135"/>
            <a:ext cx="8610600" cy="2327619"/>
          </a:xfrm>
        </p:spPr>
        <p:txBody>
          <a:bodyPr>
            <a:normAutofit fontScale="90000"/>
          </a:bodyPr>
          <a:lstStyle/>
          <a:p>
            <a:r>
              <a:rPr lang="en-GB" dirty="0"/>
              <a:t>How will the fire service and any necessary emergency services be called and who will be responsible for doing this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31C42-E550-4456-8D84-5D26AB63C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055633"/>
            <a:ext cx="10820400" cy="2163052"/>
          </a:xfrm>
        </p:spPr>
        <p:txBody>
          <a:bodyPr/>
          <a:lstStyle/>
          <a:p>
            <a:r>
              <a:rPr lang="en-GB" dirty="0"/>
              <a:t>On confirmation of fire the Executive Head or Head of School will Dial 999 and ask for the Fire Service or other emergency service as appropriate</a:t>
            </a:r>
          </a:p>
        </p:txBody>
      </p:sp>
    </p:spTree>
    <p:extLst>
      <p:ext uri="{BB962C8B-B14F-4D97-AF65-F5344CB8AC3E}">
        <p14:creationId xmlns:p14="http://schemas.microsoft.com/office/powerpoint/2010/main" val="3022096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726E3-CC21-470E-9109-EBDD85254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9753" y="1265219"/>
            <a:ext cx="10186447" cy="2940361"/>
          </a:xfrm>
        </p:spPr>
        <p:txBody>
          <a:bodyPr>
            <a:normAutofit/>
          </a:bodyPr>
          <a:lstStyle/>
          <a:p>
            <a:r>
              <a:rPr lang="en-GB" dirty="0"/>
              <a:t>Procedures for liaising with the fire service on arrival and notifying them of any specific risks, e.g. the location of highly flammable materials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2BBC38-DA02-4500-973A-CDF9F40D7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561242"/>
            <a:ext cx="10820400" cy="1657443"/>
          </a:xfrm>
        </p:spPr>
        <p:txBody>
          <a:bodyPr/>
          <a:lstStyle/>
          <a:p>
            <a:r>
              <a:rPr lang="en-GB" dirty="0"/>
              <a:t>The Estate Manager or Deputy will liaise with the Fire Brigade on their arrival</a:t>
            </a:r>
          </a:p>
        </p:txBody>
      </p:sp>
    </p:spTree>
    <p:extLst>
      <p:ext uri="{BB962C8B-B14F-4D97-AF65-F5344CB8AC3E}">
        <p14:creationId xmlns:p14="http://schemas.microsoft.com/office/powerpoint/2010/main" val="31344962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91F06-8D85-459C-939B-D8041FC0E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1108623"/>
            <a:ext cx="8610600" cy="1293028"/>
          </a:xfrm>
        </p:spPr>
        <p:txBody>
          <a:bodyPr>
            <a:normAutofit fontScale="90000"/>
          </a:bodyPr>
          <a:lstStyle/>
          <a:p>
            <a:r>
              <a:rPr lang="en-GB" dirty="0"/>
              <a:t>The following arrangements and training is given to staff at the centre: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C3F04-5519-4C58-83E0-B41D173F8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429000"/>
            <a:ext cx="10820400" cy="2789685"/>
          </a:xfrm>
        </p:spPr>
        <p:txBody>
          <a:bodyPr/>
          <a:lstStyle/>
          <a:p>
            <a:r>
              <a:rPr lang="en-GB" dirty="0"/>
              <a:t>All staff – fire drills three times a year</a:t>
            </a:r>
          </a:p>
          <a:p>
            <a:r>
              <a:rPr lang="en-GB" dirty="0"/>
              <a:t>All staff – fire briefing once a year</a:t>
            </a:r>
          </a:p>
          <a:p>
            <a:r>
              <a:rPr lang="en-GB" dirty="0"/>
              <a:t>Record of training to kept within fire manual</a:t>
            </a:r>
          </a:p>
          <a:p>
            <a:r>
              <a:rPr lang="en-GB" dirty="0"/>
              <a:t>Training to reviewed on a yearly basis</a:t>
            </a:r>
          </a:p>
        </p:txBody>
      </p:sp>
    </p:spTree>
    <p:extLst>
      <p:ext uri="{BB962C8B-B14F-4D97-AF65-F5344CB8AC3E}">
        <p14:creationId xmlns:p14="http://schemas.microsoft.com/office/powerpoint/2010/main" val="1959934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75FE3-D929-4867-9328-156FEFED0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Fire safety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8AF42-DCFE-482C-8ED7-79D098928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clear passageway to all escape routes</a:t>
            </a:r>
          </a:p>
          <a:p>
            <a:r>
              <a:rPr lang="en-GB" dirty="0"/>
              <a:t>clearly marked escape routes that are as short and direct as possible </a:t>
            </a:r>
          </a:p>
          <a:p>
            <a:r>
              <a:rPr lang="en-GB" dirty="0"/>
              <a:t>enough exits and routes for all people to escape</a:t>
            </a:r>
          </a:p>
          <a:p>
            <a:r>
              <a:rPr lang="en-GB" dirty="0"/>
              <a:t>emergency doors that open easily </a:t>
            </a:r>
          </a:p>
          <a:p>
            <a:r>
              <a:rPr lang="en-GB" dirty="0"/>
              <a:t>emergency lighting where needed</a:t>
            </a:r>
          </a:p>
          <a:p>
            <a:r>
              <a:rPr lang="en-GB" dirty="0"/>
              <a:t>training for all employees to know and use the escape routes </a:t>
            </a:r>
          </a:p>
          <a:p>
            <a:r>
              <a:rPr lang="en-GB" dirty="0"/>
              <a:t>a safe meeting point for staff and children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69029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64F34-4B5D-44B2-B81A-1828651EE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1678776"/>
            <a:ext cx="8610600" cy="1293028"/>
          </a:xfrm>
        </p:spPr>
        <p:txBody>
          <a:bodyPr/>
          <a:lstStyle/>
          <a:p>
            <a:r>
              <a:rPr lang="en-GB" dirty="0"/>
              <a:t>Summary - Know you fire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242CB-F546-4EA0-AFD4-B4FAB8E8C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259567"/>
            <a:ext cx="10820400" cy="2959118"/>
          </a:xfrm>
        </p:spPr>
        <p:txBody>
          <a:bodyPr/>
          <a:lstStyle/>
          <a:p>
            <a:r>
              <a:rPr lang="en-GB" sz="2000" dirty="0"/>
              <a:t>What should you do first if you discover a fire?</a:t>
            </a:r>
          </a:p>
          <a:p>
            <a:r>
              <a:rPr lang="en-GB" sz="2000" dirty="0"/>
              <a:t>What shouldn’t you do?</a:t>
            </a:r>
          </a:p>
          <a:p>
            <a:r>
              <a:rPr lang="en-GB" sz="2000" dirty="0"/>
              <a:t>What should you do if you hear the fire alarm?</a:t>
            </a:r>
          </a:p>
          <a:p>
            <a:r>
              <a:rPr lang="en-GB" sz="2000" dirty="0"/>
              <a:t>Who needs further consideration?</a:t>
            </a:r>
          </a:p>
        </p:txBody>
      </p:sp>
    </p:spTree>
    <p:extLst>
      <p:ext uri="{BB962C8B-B14F-4D97-AF65-F5344CB8AC3E}">
        <p14:creationId xmlns:p14="http://schemas.microsoft.com/office/powerpoint/2010/main" val="3126245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A9B3E-66D1-4B05-876C-8DA8063C7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Elements of fire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682CA-DFAA-4B90-9E3B-E72399A6E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sources of ignition </a:t>
            </a:r>
          </a:p>
          <a:p>
            <a:pPr lvl="1"/>
            <a:r>
              <a:rPr lang="en-GB" dirty="0"/>
              <a:t>include heaters, lighting, naked flames, electrical equipment, smokers’ materials (cigarettes, matches etc), and anything else that can get very hot or cause sparks</a:t>
            </a:r>
          </a:p>
          <a:p>
            <a:r>
              <a:rPr lang="en-GB" dirty="0"/>
              <a:t>sources of fuel </a:t>
            </a:r>
          </a:p>
          <a:p>
            <a:pPr lvl="1"/>
            <a:r>
              <a:rPr lang="en-GB" dirty="0"/>
              <a:t>include wood, paper, plastic, rubber or foam, loose packaging materials, waste rubbish and furniture</a:t>
            </a:r>
          </a:p>
          <a:p>
            <a:r>
              <a:rPr lang="en-GB" dirty="0"/>
              <a:t>sources of oxygen</a:t>
            </a:r>
          </a:p>
          <a:p>
            <a:pPr lvl="1"/>
            <a:r>
              <a:rPr lang="en-GB" dirty="0"/>
              <a:t> include the air around us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179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7E4EF-6028-4D5C-97AA-D36D7DA77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1103738"/>
            <a:ext cx="8610600" cy="1293028"/>
          </a:xfrm>
        </p:spPr>
        <p:txBody>
          <a:bodyPr/>
          <a:lstStyle/>
          <a:p>
            <a:r>
              <a:rPr lang="en-GB" dirty="0"/>
              <a:t>The action employees should take if they discover a fire?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4F175-7127-458B-A370-3687CD85D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506771"/>
            <a:ext cx="10820400" cy="2711914"/>
          </a:xfrm>
        </p:spPr>
        <p:txBody>
          <a:bodyPr/>
          <a:lstStyle/>
          <a:p>
            <a:r>
              <a:rPr lang="en-GB" dirty="0"/>
              <a:t>Immediately operate the nearest alarm call-point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If the fire is small and you are trained to use fire extinguishers, you may attempt to tackle the fire without taking any personal risks</a:t>
            </a:r>
          </a:p>
        </p:txBody>
      </p:sp>
    </p:spTree>
    <p:extLst>
      <p:ext uri="{BB962C8B-B14F-4D97-AF65-F5344CB8AC3E}">
        <p14:creationId xmlns:p14="http://schemas.microsoft.com/office/powerpoint/2010/main" val="4174628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BCC16-B1A2-490D-884C-1E284B245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1499665"/>
            <a:ext cx="8610600" cy="1293028"/>
          </a:xfrm>
        </p:spPr>
        <p:txBody>
          <a:bodyPr/>
          <a:lstStyle/>
          <a:p>
            <a:r>
              <a:rPr lang="en-GB" dirty="0"/>
              <a:t>How will people be warned there is a fire?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540DC-9A68-4C10-BEAA-9779C8074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846136"/>
            <a:ext cx="10820400" cy="2372549"/>
          </a:xfrm>
        </p:spPr>
        <p:txBody>
          <a:bodyPr/>
          <a:lstStyle/>
          <a:p>
            <a:r>
              <a:rPr lang="en-GB" dirty="0"/>
              <a:t>The electrical fire alarm system will sound on operation of the manually operated alarm call-point</a:t>
            </a:r>
          </a:p>
        </p:txBody>
      </p:sp>
    </p:spTree>
    <p:extLst>
      <p:ext uri="{BB962C8B-B14F-4D97-AF65-F5344CB8AC3E}">
        <p14:creationId xmlns:p14="http://schemas.microsoft.com/office/powerpoint/2010/main" val="2288949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64F08-A842-4E52-9CB5-ACBB1157C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1198006"/>
            <a:ext cx="8610600" cy="1293028"/>
          </a:xfrm>
        </p:spPr>
        <p:txBody>
          <a:bodyPr/>
          <a:lstStyle/>
          <a:p>
            <a:r>
              <a:rPr lang="en-GB" dirty="0"/>
              <a:t>How will the evacuation of the building be carried out?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88252-6C46-4285-AFAF-147685883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271101"/>
            <a:ext cx="10820400" cy="2947584"/>
          </a:xfrm>
        </p:spPr>
        <p:txBody>
          <a:bodyPr/>
          <a:lstStyle/>
          <a:p>
            <a:r>
              <a:rPr lang="en-GB" dirty="0"/>
              <a:t>On hearing the alarm;</a:t>
            </a:r>
          </a:p>
          <a:p>
            <a:pPr lvl="1"/>
            <a:r>
              <a:rPr lang="en-GB" dirty="0"/>
              <a:t>Everyone in the building should leave the building by the nearest exit and report to the assembly point</a:t>
            </a:r>
          </a:p>
          <a:p>
            <a:pPr lvl="1"/>
            <a:r>
              <a:rPr lang="en-GB" dirty="0"/>
              <a:t>Visitors should be escorted from the building and accounted for at the assembly point</a:t>
            </a:r>
          </a:p>
        </p:txBody>
      </p:sp>
    </p:spTree>
    <p:extLst>
      <p:ext uri="{BB962C8B-B14F-4D97-AF65-F5344CB8AC3E}">
        <p14:creationId xmlns:p14="http://schemas.microsoft.com/office/powerpoint/2010/main" val="709557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EA42C-DEC7-477C-888D-E4C2072B0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1311128"/>
            <a:ext cx="8610600" cy="1293028"/>
          </a:xfrm>
        </p:spPr>
        <p:txBody>
          <a:bodyPr/>
          <a:lstStyle/>
          <a:p>
            <a:r>
              <a:rPr lang="en-GB" dirty="0"/>
              <a:t>Identification of escape routes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D5CBB-3D7F-41FE-87D7-9AA1F71CA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429000"/>
            <a:ext cx="10820400" cy="2789685"/>
          </a:xfrm>
        </p:spPr>
        <p:txBody>
          <a:bodyPr/>
          <a:lstStyle/>
          <a:p>
            <a:r>
              <a:rPr lang="en-GB" dirty="0"/>
              <a:t>All exit doors can be used as escape routes</a:t>
            </a:r>
          </a:p>
        </p:txBody>
      </p:sp>
    </p:spTree>
    <p:extLst>
      <p:ext uri="{BB962C8B-B14F-4D97-AF65-F5344CB8AC3E}">
        <p14:creationId xmlns:p14="http://schemas.microsoft.com/office/powerpoint/2010/main" val="3892810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E9FE4-F7F8-4243-8DFF-9495FDB2B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1311128"/>
            <a:ext cx="8610600" cy="1293028"/>
          </a:xfrm>
        </p:spPr>
        <p:txBody>
          <a:bodyPr/>
          <a:lstStyle/>
          <a:p>
            <a:r>
              <a:rPr lang="en-GB" dirty="0"/>
              <a:t>Fire fighting equipment provided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FC33D-EAE8-40C9-90E4-EC9A63C73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242821"/>
            <a:ext cx="10820400" cy="2975864"/>
          </a:xfrm>
        </p:spPr>
        <p:txBody>
          <a:bodyPr/>
          <a:lstStyle/>
          <a:p>
            <a:r>
              <a:rPr lang="en-GB" dirty="0"/>
              <a:t>Fire extinguishers are located in circulation areas and near fire exit doors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Only trained employees should attempt to fight a fire and only if it is safe to do so without taking personal risks</a:t>
            </a:r>
          </a:p>
        </p:txBody>
      </p:sp>
    </p:spTree>
    <p:extLst>
      <p:ext uri="{BB962C8B-B14F-4D97-AF65-F5344CB8AC3E}">
        <p14:creationId xmlns:p14="http://schemas.microsoft.com/office/powerpoint/2010/main" val="1840426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02DBF-BCBA-4B25-BE0B-5EF019494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Fire extinguishers explained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29DAB21-D3C1-457F-BC4A-10DFE40DAC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1728" y="1800350"/>
            <a:ext cx="8844780" cy="4581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929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4059C-CB04-42BC-8757-FBBD860C7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905778"/>
            <a:ext cx="8610600" cy="1293028"/>
          </a:xfrm>
        </p:spPr>
        <p:txBody>
          <a:bodyPr/>
          <a:lstStyle/>
          <a:p>
            <a:r>
              <a:rPr lang="en-GB" dirty="0"/>
              <a:t>Duties of employees in the event of a fire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1753E-CBC5-415D-A8DF-94669A342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535810"/>
            <a:ext cx="10820400" cy="3682875"/>
          </a:xfrm>
        </p:spPr>
        <p:txBody>
          <a:bodyPr/>
          <a:lstStyle/>
          <a:p>
            <a:r>
              <a:rPr lang="en-GB" dirty="0"/>
              <a:t>On hearing the alarm;</a:t>
            </a:r>
          </a:p>
          <a:p>
            <a:pPr lvl="1"/>
            <a:r>
              <a:rPr lang="en-GB" dirty="0"/>
              <a:t>All staff should ensure that everyone leaves the building in a safe and efficient manner assembling at the muster point</a:t>
            </a:r>
          </a:p>
          <a:p>
            <a:pPr lvl="1"/>
            <a:r>
              <a:rPr lang="en-GB" dirty="0"/>
              <a:t>Staff with baton responsibility should sweep their areas quickly, shutting doors and window if safe to do so and assemble at the muster point</a:t>
            </a:r>
          </a:p>
          <a:p>
            <a:pPr lvl="1"/>
            <a:r>
              <a:rPr lang="en-GB" dirty="0"/>
              <a:t>Admin Office staff to collect medication, whole school registers and visitor sign in and assemble at the muster point</a:t>
            </a:r>
          </a:p>
          <a:p>
            <a:pPr lvl="1"/>
            <a:r>
              <a:rPr lang="en-GB" dirty="0"/>
              <a:t>Registers taken and any missing pupils, staff, visitors or contractors identified</a:t>
            </a:r>
          </a:p>
        </p:txBody>
      </p:sp>
    </p:spTree>
    <p:extLst>
      <p:ext uri="{BB962C8B-B14F-4D97-AF65-F5344CB8AC3E}">
        <p14:creationId xmlns:p14="http://schemas.microsoft.com/office/powerpoint/2010/main" val="71099410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153</TotalTime>
  <Words>596</Words>
  <Application>Microsoft Office PowerPoint</Application>
  <PresentationFormat>Widescreen</PresentationFormat>
  <Paragraphs>59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Century Gothic</vt:lpstr>
      <vt:lpstr>Vapor Trail</vt:lpstr>
      <vt:lpstr>Fire Safety</vt:lpstr>
      <vt:lpstr>Elements of fire</vt:lpstr>
      <vt:lpstr>The action employees should take if they discover a fire?</vt:lpstr>
      <vt:lpstr>How will people be warned there is a fire?</vt:lpstr>
      <vt:lpstr>How will the evacuation of the building be carried out?</vt:lpstr>
      <vt:lpstr>Identification of escape routes</vt:lpstr>
      <vt:lpstr>Fire fighting equipment provided</vt:lpstr>
      <vt:lpstr>Fire extinguishers explained</vt:lpstr>
      <vt:lpstr>Duties of employees in the event of a fire</vt:lpstr>
      <vt:lpstr>Arrangements for safe evacuation of people identified as being especially at risk, such as contractors, those with disabilities, members of public and visitors</vt:lpstr>
      <vt:lpstr>How will the fire service and any necessary emergency services be called and who will be responsible for doing this</vt:lpstr>
      <vt:lpstr>Procedures for liaising with the fire service on arrival and notifying them of any specific risks, e.g. the location of highly flammable materials </vt:lpstr>
      <vt:lpstr>The following arrangements and training is given to staff at the centre:</vt:lpstr>
      <vt:lpstr>Fire safety plans</vt:lpstr>
      <vt:lpstr>Summary - Know you fire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Fire Safety</dc:title>
  <dc:creator>Vikki REEVES</dc:creator>
  <cp:lastModifiedBy>Vikki REEVES</cp:lastModifiedBy>
  <cp:revision>11</cp:revision>
  <dcterms:created xsi:type="dcterms:W3CDTF">2023-09-05T12:52:31Z</dcterms:created>
  <dcterms:modified xsi:type="dcterms:W3CDTF">2023-09-06T07:51:48Z</dcterms:modified>
</cp:coreProperties>
</file>