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9" r:id="rId3"/>
    <p:sldId id="306" r:id="rId4"/>
    <p:sldId id="275" r:id="rId5"/>
    <p:sldId id="276" r:id="rId6"/>
    <p:sldId id="280" r:id="rId7"/>
    <p:sldId id="281" r:id="rId8"/>
    <p:sldId id="264" r:id="rId9"/>
    <p:sldId id="277" r:id="rId10"/>
    <p:sldId id="273" r:id="rId11"/>
    <p:sldId id="274" r:id="rId12"/>
    <p:sldId id="291" r:id="rId13"/>
    <p:sldId id="258" r:id="rId14"/>
    <p:sldId id="295" r:id="rId15"/>
    <p:sldId id="282" r:id="rId16"/>
    <p:sldId id="297" r:id="rId17"/>
    <p:sldId id="283" r:id="rId18"/>
    <p:sldId id="284" r:id="rId19"/>
    <p:sldId id="285" r:id="rId20"/>
    <p:sldId id="286" r:id="rId21"/>
    <p:sldId id="287" r:id="rId22"/>
    <p:sldId id="292" r:id="rId23"/>
    <p:sldId id="294" r:id="rId24"/>
    <p:sldId id="296" r:id="rId25"/>
    <p:sldId id="257" r:id="rId26"/>
    <p:sldId id="266" r:id="rId27"/>
    <p:sldId id="298" r:id="rId28"/>
    <p:sldId id="299" r:id="rId29"/>
    <p:sldId id="305" r:id="rId30"/>
    <p:sldId id="302" r:id="rId31"/>
    <p:sldId id="301" r:id="rId32"/>
    <p:sldId id="278" r:id="rId33"/>
    <p:sldId id="300" r:id="rId34"/>
  </p:sldIdLst>
  <p:sldSz cx="9144000" cy="6858000" type="screen4x3"/>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D4BD5F-9098-48BF-86E6-58800410F414}"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4BD5F-9098-48BF-86E6-58800410F414}"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D4BD5F-9098-48BF-86E6-58800410F414}"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BA0528-CE03-4F79-94D1-FD7DAA451DD3}"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4BD5F-9098-48BF-86E6-58800410F414}"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BA0528-CE03-4F79-94D1-FD7DAA451DD3}"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4BD5F-9098-48BF-86E6-58800410F414}"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D4BD5F-9098-48BF-86E6-58800410F414}"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BA0528-CE03-4F79-94D1-FD7DAA451DD3}"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4BD5F-9098-48BF-86E6-58800410F414}"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4BD5F-9098-48BF-86E6-58800410F414}"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D4BD5F-9098-48BF-86E6-58800410F414}"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BA0528-CE03-4F79-94D1-FD7DAA451DD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D4BD5F-9098-48BF-86E6-58800410F414}"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BA0528-CE03-4F79-94D1-FD7DAA451DD3}"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4BD5F-9098-48BF-86E6-58800410F414}"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BA0528-CE03-4F79-94D1-FD7DAA451DD3}"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D4BD5F-9098-48BF-86E6-58800410F414}" type="datetimeFigureOut">
              <a:rPr lang="en-GB" smtClean="0"/>
              <a:t>03/11/2021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BBA0528-CE03-4F79-94D1-FD7DAA451DD3}"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kelsi.org.uk/special-education-needs/special-educational-needs/the-mainstream-core-standar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Inclusion at </a:t>
            </a:r>
            <a:r>
              <a:rPr lang="en-GB" dirty="0" err="1" smtClean="0"/>
              <a:t>Repton</a:t>
            </a:r>
            <a:r>
              <a:rPr lang="en-GB" dirty="0" smtClean="0"/>
              <a:t> Manor Primary School</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9180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824536"/>
          </a:xfrm>
        </p:spPr>
        <p:txBody>
          <a:bodyPr>
            <a:normAutofit fontScale="85000" lnSpcReduction="20000"/>
          </a:bodyPr>
          <a:lstStyle/>
          <a:p>
            <a:r>
              <a:rPr lang="en-GB" dirty="0" smtClean="0"/>
              <a:t>Quality First Teaching – differentiation based on abilities and starting points, including a range of learning styles.</a:t>
            </a:r>
          </a:p>
          <a:p>
            <a:pPr marL="0" indent="0">
              <a:buNone/>
            </a:pPr>
            <a:endParaRPr lang="en-GB" dirty="0" smtClean="0"/>
          </a:p>
          <a:p>
            <a:r>
              <a:rPr lang="en-GB" dirty="0" smtClean="0"/>
              <a:t>Provision Maps – interventions identified and targeted at key areas. Interventions should be tracked and monitored</a:t>
            </a:r>
            <a:r>
              <a:rPr lang="en-GB" dirty="0"/>
              <a:t> </a:t>
            </a:r>
            <a:r>
              <a:rPr lang="en-GB" dirty="0" smtClean="0"/>
              <a:t>via provision. All intervention should follow the graduated approach. </a:t>
            </a:r>
          </a:p>
          <a:p>
            <a:pPr marL="0" indent="0">
              <a:buNone/>
            </a:pPr>
            <a:endParaRPr lang="en-GB" dirty="0" smtClean="0"/>
          </a:p>
          <a:p>
            <a:r>
              <a:rPr lang="en-GB" dirty="0" smtClean="0"/>
              <a:t>Pupils Raised to Phase Leaders, PINC team or via Class Tutorials. Consider next steps and discussing if child needs to be identified as having Special Educational Needs and/ or disability.</a:t>
            </a:r>
          </a:p>
          <a:p>
            <a:pPr marL="0" indent="0">
              <a:buNone/>
            </a:pPr>
            <a:endParaRPr lang="en-GB" dirty="0" smtClean="0"/>
          </a:p>
          <a:p>
            <a:r>
              <a:rPr lang="en-GB" dirty="0" smtClean="0"/>
              <a:t>Personalised Plans with identified long term outcomes agreed with parents</a:t>
            </a:r>
            <a:r>
              <a:rPr lang="en-GB" dirty="0"/>
              <a:t> </a:t>
            </a:r>
            <a:r>
              <a:rPr lang="en-GB" dirty="0" smtClean="0"/>
              <a:t>– reviewed a minimum of 3 times a year. Ensuring ‘best endeavours’ and the graduated approach is being implemented. </a:t>
            </a:r>
          </a:p>
        </p:txBody>
      </p:sp>
      <p:sp>
        <p:nvSpPr>
          <p:cNvPr id="3" name="Title 2"/>
          <p:cNvSpPr>
            <a:spLocks noGrp="1"/>
          </p:cNvSpPr>
          <p:nvPr>
            <p:ph type="title"/>
          </p:nvPr>
        </p:nvSpPr>
        <p:spPr/>
        <p:txBody>
          <a:bodyPr>
            <a:normAutofit fontScale="90000"/>
          </a:bodyPr>
          <a:lstStyle/>
          <a:p>
            <a:r>
              <a:rPr lang="en-GB" dirty="0" smtClean="0"/>
              <a:t>Tiered Approach to SEND Provision</a:t>
            </a:r>
            <a:endParaRPr lang="en-GB" dirty="0"/>
          </a:p>
        </p:txBody>
      </p:sp>
    </p:spTree>
    <p:extLst>
      <p:ext uri="{BB962C8B-B14F-4D97-AF65-F5344CB8AC3E}">
        <p14:creationId xmlns:p14="http://schemas.microsoft.com/office/powerpoint/2010/main" val="413886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408333" cy="4065315"/>
          </a:xfrm>
        </p:spPr>
        <p:txBody>
          <a:bodyPr>
            <a:normAutofit/>
          </a:bodyPr>
          <a:lstStyle/>
          <a:p>
            <a:r>
              <a:rPr lang="en-GB" dirty="0"/>
              <a:t>Access </a:t>
            </a:r>
            <a:r>
              <a:rPr lang="en-GB" dirty="0" smtClean="0"/>
              <a:t>to outside </a:t>
            </a:r>
            <a:r>
              <a:rPr lang="en-GB" dirty="0"/>
              <a:t>agencies </a:t>
            </a:r>
            <a:r>
              <a:rPr lang="en-GB" dirty="0" smtClean="0"/>
              <a:t>if appropriate – </a:t>
            </a:r>
            <a:r>
              <a:rPr lang="en-GB" dirty="0"/>
              <a:t>LIFT, Educational/ Clinical Psychology, OT, SALT etc</a:t>
            </a:r>
            <a:r>
              <a:rPr lang="en-GB" dirty="0" smtClean="0"/>
              <a:t>.</a:t>
            </a:r>
          </a:p>
          <a:p>
            <a:pPr marL="0" indent="0">
              <a:buNone/>
            </a:pPr>
            <a:endParaRPr lang="en-GB" dirty="0"/>
          </a:p>
          <a:p>
            <a:r>
              <a:rPr lang="en-GB" dirty="0"/>
              <a:t>If </a:t>
            </a:r>
            <a:r>
              <a:rPr lang="en-GB" dirty="0" smtClean="0"/>
              <a:t>the provision </a:t>
            </a:r>
            <a:r>
              <a:rPr lang="en-GB" dirty="0"/>
              <a:t>identified </a:t>
            </a:r>
            <a:r>
              <a:rPr lang="en-GB" dirty="0" smtClean="0"/>
              <a:t>for a child as </a:t>
            </a:r>
            <a:r>
              <a:rPr lang="en-GB" dirty="0"/>
              <a:t>part of </a:t>
            </a:r>
            <a:r>
              <a:rPr lang="en-GB" dirty="0" smtClean="0"/>
              <a:t>their personalised </a:t>
            </a:r>
            <a:r>
              <a:rPr lang="en-GB" dirty="0"/>
              <a:t>plan exceeds £</a:t>
            </a:r>
            <a:r>
              <a:rPr lang="en-GB" dirty="0" smtClean="0"/>
              <a:t>6000, we would </a:t>
            </a:r>
            <a:r>
              <a:rPr lang="en-GB" dirty="0"/>
              <a:t>consider an application for High Needs Funding (HNF</a:t>
            </a:r>
            <a:r>
              <a:rPr lang="en-GB" dirty="0" smtClean="0"/>
              <a:t>).</a:t>
            </a:r>
          </a:p>
          <a:p>
            <a:pPr marL="0" indent="0">
              <a:buNone/>
            </a:pPr>
            <a:endParaRPr lang="en-GB" dirty="0"/>
          </a:p>
          <a:p>
            <a:r>
              <a:rPr lang="en-GB" dirty="0" smtClean="0"/>
              <a:t>Application for Statutory Assessment (EHCP) - If </a:t>
            </a:r>
            <a:r>
              <a:rPr lang="en-GB" dirty="0"/>
              <a:t>still requiring high levels of support with provision </a:t>
            </a:r>
            <a:r>
              <a:rPr lang="en-GB" dirty="0" smtClean="0"/>
              <a:t>plans and HNF in place and making limited to no progress.</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a:t>Tiered Approach to SEND </a:t>
            </a:r>
            <a:r>
              <a:rPr lang="en-GB" dirty="0" smtClean="0"/>
              <a:t>Provision (</a:t>
            </a:r>
            <a:r>
              <a:rPr lang="en-GB" dirty="0" err="1" smtClean="0"/>
              <a:t>cont</a:t>
            </a:r>
            <a:r>
              <a:rPr lang="en-GB" dirty="0" smtClean="0"/>
              <a:t>)</a:t>
            </a:r>
            <a:endParaRPr lang="en-GB" dirty="0"/>
          </a:p>
        </p:txBody>
      </p:sp>
    </p:spTree>
    <p:extLst>
      <p:ext uri="{BB962C8B-B14F-4D97-AF65-F5344CB8AC3E}">
        <p14:creationId xmlns:p14="http://schemas.microsoft.com/office/powerpoint/2010/main" val="11061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599" cy="3810736"/>
          </a:xfrm>
        </p:spPr>
        <p:txBody>
          <a:bodyPr>
            <a:normAutofit lnSpcReduction="10000"/>
          </a:bodyPr>
          <a:lstStyle/>
          <a:p>
            <a:pPr marL="0" indent="0">
              <a:buNone/>
            </a:pPr>
            <a:r>
              <a:rPr lang="en-GB" dirty="0" smtClean="0"/>
              <a:t>In groups of 5.</a:t>
            </a:r>
          </a:p>
          <a:p>
            <a:pPr marL="0" indent="0">
              <a:buNone/>
            </a:pPr>
            <a:endParaRPr lang="en-GB" dirty="0"/>
          </a:p>
          <a:p>
            <a:r>
              <a:rPr lang="en-GB" dirty="0" smtClean="0"/>
              <a:t>Using a slip of paper write a simple message on the paper. </a:t>
            </a:r>
          </a:p>
          <a:p>
            <a:endParaRPr lang="en-GB" dirty="0" smtClean="0"/>
          </a:p>
          <a:p>
            <a:r>
              <a:rPr lang="en-GB" dirty="0" smtClean="0"/>
              <a:t>Swap your message with another member of your group. </a:t>
            </a:r>
          </a:p>
          <a:p>
            <a:endParaRPr lang="en-GB" dirty="0" smtClean="0"/>
          </a:p>
          <a:p>
            <a:r>
              <a:rPr lang="en-GB" dirty="0" smtClean="0"/>
              <a:t>Take it in turns to communicate the message to the rest of the group </a:t>
            </a:r>
            <a:r>
              <a:rPr lang="en-GB" b="1" u="sng" dirty="0" smtClean="0"/>
              <a:t>without writing, speaking or using any letters of the alphabet. </a:t>
            </a:r>
            <a:endParaRPr lang="en-GB" b="1" u="sng" dirty="0"/>
          </a:p>
        </p:txBody>
      </p:sp>
      <p:sp>
        <p:nvSpPr>
          <p:cNvPr id="3" name="Title 2"/>
          <p:cNvSpPr>
            <a:spLocks noGrp="1"/>
          </p:cNvSpPr>
          <p:nvPr>
            <p:ph type="title"/>
          </p:nvPr>
        </p:nvSpPr>
        <p:spPr/>
        <p:txBody>
          <a:bodyPr/>
          <a:lstStyle/>
          <a:p>
            <a:r>
              <a:rPr lang="en-GB" dirty="0" smtClean="0"/>
              <a:t>ACTIVITY 2 – No Words</a:t>
            </a:r>
            <a:endParaRPr lang="en-GB" dirty="0"/>
          </a:p>
        </p:txBody>
      </p:sp>
    </p:spTree>
    <p:extLst>
      <p:ext uri="{BB962C8B-B14F-4D97-AF65-F5344CB8AC3E}">
        <p14:creationId xmlns:p14="http://schemas.microsoft.com/office/powerpoint/2010/main" val="89230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7944" y="2780928"/>
            <a:ext cx="4824535" cy="3345235"/>
          </a:xfrm>
        </p:spPr>
        <p:txBody>
          <a:bodyPr>
            <a:normAutofit/>
          </a:bodyPr>
          <a:lstStyle/>
          <a:p>
            <a:pPr marL="0" indent="0">
              <a:buNone/>
            </a:pPr>
            <a:endParaRPr lang="en-GB" dirty="0" smtClean="0"/>
          </a:p>
          <a:p>
            <a:pPr marL="0" indent="0">
              <a:buNone/>
            </a:pPr>
            <a:r>
              <a:rPr lang="en-GB" dirty="0" smtClean="0"/>
              <a:t>The Mainstream Core Standards Guide for schools and parents can be found on our school website or by following the link below. </a:t>
            </a:r>
          </a:p>
          <a:p>
            <a:pPr marL="0" indent="0">
              <a:buNone/>
            </a:pPr>
            <a:endParaRPr lang="en-GB" dirty="0" smtClean="0"/>
          </a:p>
          <a:p>
            <a:pPr marL="0" indent="0">
              <a:buNone/>
            </a:pPr>
            <a:r>
              <a:rPr lang="en-GB" sz="1800" dirty="0">
                <a:hlinkClick r:id="rId2"/>
              </a:rPr>
              <a:t>https://</a:t>
            </a:r>
            <a:r>
              <a:rPr lang="en-GB" sz="1800" dirty="0" smtClean="0">
                <a:hlinkClick r:id="rId2"/>
              </a:rPr>
              <a:t>www.kelsi.org.uk/special-education-needs/special-educational-needs/the-mainstream-core-standards</a:t>
            </a:r>
            <a:r>
              <a:rPr lang="en-GB" sz="1800" dirty="0" smtClean="0"/>
              <a:t> </a:t>
            </a:r>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t>Introducing the New Mainstream Core Standards (MSC)</a:t>
            </a:r>
            <a:endParaRPr lang="en-GB" dirty="0"/>
          </a:p>
        </p:txBody>
      </p:sp>
      <p:pic>
        <p:nvPicPr>
          <p:cNvPr id="4" name="Picture 3"/>
          <p:cNvPicPr>
            <a:picLocks noChangeAspect="1"/>
          </p:cNvPicPr>
          <p:nvPr/>
        </p:nvPicPr>
        <p:blipFill>
          <a:blip r:embed="rId3"/>
          <a:stretch>
            <a:fillRect/>
          </a:stretch>
        </p:blipFill>
        <p:spPr>
          <a:xfrm>
            <a:off x="683568" y="2204864"/>
            <a:ext cx="3087043" cy="4248566"/>
          </a:xfrm>
          <a:prstGeom prst="rect">
            <a:avLst/>
          </a:prstGeom>
        </p:spPr>
      </p:pic>
    </p:spTree>
    <p:extLst>
      <p:ext uri="{BB962C8B-B14F-4D97-AF65-F5344CB8AC3E}">
        <p14:creationId xmlns:p14="http://schemas.microsoft.com/office/powerpoint/2010/main" val="278843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568951" cy="3921299"/>
          </a:xfrm>
        </p:spPr>
        <p:txBody>
          <a:bodyPr/>
          <a:lstStyle/>
          <a:p>
            <a:pPr marL="0" indent="0">
              <a:buNone/>
            </a:pPr>
            <a:r>
              <a:rPr lang="en-GB" dirty="0" smtClean="0"/>
              <a:t>The Mainstream </a:t>
            </a:r>
            <a:r>
              <a:rPr lang="en-GB" dirty="0"/>
              <a:t>C</a:t>
            </a:r>
            <a:r>
              <a:rPr lang="en-GB" dirty="0" smtClean="0"/>
              <a:t>ore Standards is divided in two sections:</a:t>
            </a:r>
          </a:p>
          <a:p>
            <a:pPr marL="0" indent="0">
              <a:buNone/>
            </a:pPr>
            <a:endParaRPr lang="en-GB" dirty="0"/>
          </a:p>
          <a:p>
            <a:pPr marL="0" indent="0">
              <a:buNone/>
            </a:pPr>
            <a:r>
              <a:rPr lang="en-GB" b="1" dirty="0" smtClean="0"/>
              <a:t>Section 1 – Expectations of all schools. </a:t>
            </a:r>
            <a:r>
              <a:rPr lang="en-GB" dirty="0" smtClean="0"/>
              <a:t>This section outlines the expectations on all schools, according to the needs of the child/ young person. </a:t>
            </a:r>
          </a:p>
          <a:p>
            <a:pPr marL="0" indent="0">
              <a:buNone/>
            </a:pPr>
            <a:endParaRPr lang="en-GB" dirty="0"/>
          </a:p>
          <a:p>
            <a:pPr marL="0" indent="0">
              <a:buNone/>
            </a:pPr>
            <a:r>
              <a:rPr lang="en-GB" b="1" dirty="0" smtClean="0"/>
              <a:t>Section 2 – Additional Support.</a:t>
            </a:r>
            <a:r>
              <a:rPr lang="en-GB" dirty="0" smtClean="0"/>
              <a:t> Some learners with SEND will require more support than most peers. This support will be provided in addition to the support in section 1. </a:t>
            </a:r>
            <a:endParaRPr lang="en-GB" b="1" dirty="0"/>
          </a:p>
        </p:txBody>
      </p:sp>
      <p:sp>
        <p:nvSpPr>
          <p:cNvPr id="3" name="Title 2"/>
          <p:cNvSpPr>
            <a:spLocks noGrp="1"/>
          </p:cNvSpPr>
          <p:nvPr>
            <p:ph type="title"/>
          </p:nvPr>
        </p:nvSpPr>
        <p:spPr/>
        <p:txBody>
          <a:bodyPr/>
          <a:lstStyle/>
          <a:p>
            <a:r>
              <a:rPr lang="en-GB" dirty="0" smtClean="0"/>
              <a:t>Mainstream Core Standards</a:t>
            </a:r>
            <a:endParaRPr lang="en-GB" dirty="0"/>
          </a:p>
        </p:txBody>
      </p:sp>
    </p:spTree>
    <p:extLst>
      <p:ext uri="{BB962C8B-B14F-4D97-AF65-F5344CB8AC3E}">
        <p14:creationId xmlns:p14="http://schemas.microsoft.com/office/powerpoint/2010/main" val="338942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 Outlines the provision that the local area expects to be made available for children and young people with SEND attending mainstream schools. </a:t>
            </a:r>
            <a:endParaRPr lang="en-GB" dirty="0" smtClean="0"/>
          </a:p>
          <a:p>
            <a:pPr marL="0" indent="0">
              <a:buNone/>
            </a:pPr>
            <a:r>
              <a:rPr lang="en-GB" dirty="0" smtClean="0"/>
              <a:t>• </a:t>
            </a:r>
            <a:r>
              <a:rPr lang="en-GB" dirty="0"/>
              <a:t>It is a universal document, to support mainstream practitioners, aid local conversations and promote a consistent high-quality approach to SEND inclusion. </a:t>
            </a:r>
            <a:endParaRPr lang="en-GB" dirty="0" smtClean="0"/>
          </a:p>
          <a:p>
            <a:pPr marL="0" indent="0">
              <a:buNone/>
            </a:pPr>
            <a:r>
              <a:rPr lang="en-GB" dirty="0" smtClean="0"/>
              <a:t>• </a:t>
            </a:r>
            <a:r>
              <a:rPr lang="en-GB" dirty="0"/>
              <a:t>Details a range of exemplar strategies and interventions that schools may adopt for each need type. </a:t>
            </a:r>
          </a:p>
        </p:txBody>
      </p:sp>
      <p:sp>
        <p:nvSpPr>
          <p:cNvPr id="3" name="Title 2"/>
          <p:cNvSpPr>
            <a:spLocks noGrp="1"/>
          </p:cNvSpPr>
          <p:nvPr>
            <p:ph type="title"/>
          </p:nvPr>
        </p:nvSpPr>
        <p:spPr/>
        <p:txBody>
          <a:bodyPr/>
          <a:lstStyle/>
          <a:p>
            <a:r>
              <a:rPr lang="en-GB" dirty="0" smtClean="0"/>
              <a:t>The purpose of the MSC. </a:t>
            </a:r>
            <a:endParaRPr lang="en-GB" dirty="0"/>
          </a:p>
        </p:txBody>
      </p:sp>
    </p:spTree>
    <p:extLst>
      <p:ext uri="{BB962C8B-B14F-4D97-AF65-F5344CB8AC3E}">
        <p14:creationId xmlns:p14="http://schemas.microsoft.com/office/powerpoint/2010/main" val="256316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2276872"/>
            <a:ext cx="8496944" cy="3849291"/>
          </a:xfrm>
        </p:spPr>
        <p:txBody>
          <a:bodyPr>
            <a:normAutofit fontScale="92500"/>
          </a:bodyPr>
          <a:lstStyle/>
          <a:p>
            <a:pPr marL="0" indent="0">
              <a:buNone/>
            </a:pPr>
            <a:r>
              <a:rPr lang="en-GB" dirty="0"/>
              <a:t>This section outlines the expectations on all schools, according to the needs of the child/young person. Broadly speaking much of this section will be an integral part of the school’s provision for all children</a:t>
            </a:r>
            <a:r>
              <a:rPr lang="en-GB" dirty="0" smtClean="0"/>
              <a:t>.</a:t>
            </a:r>
          </a:p>
          <a:p>
            <a:pPr marL="0" indent="0">
              <a:buNone/>
            </a:pPr>
            <a:r>
              <a:rPr lang="en-GB" b="1" dirty="0" smtClean="0"/>
              <a:t>It </a:t>
            </a:r>
            <a:r>
              <a:rPr lang="en-GB" b="1" dirty="0"/>
              <a:t>outlines some of the practices and adaptations that are part and parcel of Quality First Teaching (QFT): the inclusion of all pupils in high-quality everyday personalised teaching. </a:t>
            </a:r>
            <a:endParaRPr lang="en-GB" b="1" dirty="0" smtClean="0"/>
          </a:p>
          <a:p>
            <a:pPr marL="0" indent="0">
              <a:buNone/>
            </a:pPr>
            <a:r>
              <a:rPr lang="en-GB" i="1" dirty="0" smtClean="0"/>
              <a:t>The </a:t>
            </a:r>
            <a:r>
              <a:rPr lang="en-GB" i="1" dirty="0"/>
              <a:t>provision and strategies outlined in this section may be required for children and young people with SEN and/or disabilities but will undoubtedly be of benefit to many of the learners in the school.</a:t>
            </a:r>
          </a:p>
        </p:txBody>
      </p:sp>
      <p:sp>
        <p:nvSpPr>
          <p:cNvPr id="3" name="Title 2"/>
          <p:cNvSpPr>
            <a:spLocks noGrp="1"/>
          </p:cNvSpPr>
          <p:nvPr>
            <p:ph type="title"/>
          </p:nvPr>
        </p:nvSpPr>
        <p:spPr/>
        <p:txBody>
          <a:bodyPr>
            <a:normAutofit fontScale="90000"/>
          </a:bodyPr>
          <a:lstStyle/>
          <a:p>
            <a:r>
              <a:rPr lang="en-GB" dirty="0" smtClean="0"/>
              <a:t>Section 1 – Expectations of the School </a:t>
            </a:r>
            <a:endParaRPr lang="en-GB" dirty="0"/>
          </a:p>
        </p:txBody>
      </p:sp>
    </p:spTree>
    <p:extLst>
      <p:ext uri="{BB962C8B-B14F-4D97-AF65-F5344CB8AC3E}">
        <p14:creationId xmlns:p14="http://schemas.microsoft.com/office/powerpoint/2010/main" val="385545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087" y="2708920"/>
            <a:ext cx="3456385" cy="3417243"/>
          </a:xfrm>
        </p:spPr>
        <p:txBody>
          <a:bodyPr>
            <a:normAutofit/>
          </a:bodyPr>
          <a:lstStyle/>
          <a:p>
            <a:pPr marL="0" indent="0" algn="ctr">
              <a:buNone/>
            </a:pPr>
            <a:r>
              <a:rPr lang="en-GB" sz="1800" dirty="0"/>
              <a:t>The law is underpinned by the principle that where a parent of a child with SEN, or a young person with SEN, wants a place in a mainstream setting, </a:t>
            </a:r>
            <a:r>
              <a:rPr lang="en-GB" sz="1800" dirty="0" smtClean="0"/>
              <a:t>they </a:t>
            </a:r>
            <a:r>
              <a:rPr lang="en-GB" sz="1800" dirty="0"/>
              <a:t>must not be denied it on the basis that mainstream education is unsuitable, or that their needs or disabilities are too great or complex</a:t>
            </a:r>
            <a:r>
              <a:rPr lang="en-GB" sz="1800" dirty="0" smtClean="0"/>
              <a:t>.</a:t>
            </a:r>
          </a:p>
          <a:p>
            <a:pPr marL="0" indent="0">
              <a:buNone/>
            </a:pPr>
            <a:endParaRPr lang="en-GB" sz="1800" dirty="0"/>
          </a:p>
          <a:p>
            <a:pPr marL="0" indent="0">
              <a:buNone/>
            </a:pPr>
            <a:endParaRPr lang="en-GB" sz="1800" dirty="0"/>
          </a:p>
        </p:txBody>
      </p:sp>
      <p:sp>
        <p:nvSpPr>
          <p:cNvPr id="3" name="Title 2"/>
          <p:cNvSpPr>
            <a:spLocks noGrp="1"/>
          </p:cNvSpPr>
          <p:nvPr>
            <p:ph type="title"/>
          </p:nvPr>
        </p:nvSpPr>
        <p:spPr/>
        <p:txBody>
          <a:bodyPr>
            <a:normAutofit fontScale="90000"/>
          </a:bodyPr>
          <a:lstStyle/>
          <a:p>
            <a:r>
              <a:rPr lang="en-GB" dirty="0" smtClean="0"/>
              <a:t>Legal Duties of Schools in regards to SEND</a:t>
            </a:r>
            <a:endParaRPr lang="en-GB" dirty="0"/>
          </a:p>
        </p:txBody>
      </p:sp>
      <p:pic>
        <p:nvPicPr>
          <p:cNvPr id="4" name="Picture 3"/>
          <p:cNvPicPr>
            <a:picLocks noChangeAspect="1"/>
          </p:cNvPicPr>
          <p:nvPr/>
        </p:nvPicPr>
        <p:blipFill>
          <a:blip r:embed="rId2"/>
          <a:stretch>
            <a:fillRect/>
          </a:stretch>
        </p:blipFill>
        <p:spPr>
          <a:xfrm>
            <a:off x="433257" y="1591056"/>
            <a:ext cx="4448175" cy="4787668"/>
          </a:xfrm>
          <a:prstGeom prst="rect">
            <a:avLst/>
          </a:prstGeom>
        </p:spPr>
      </p:pic>
    </p:spTree>
    <p:extLst>
      <p:ext uri="{BB962C8B-B14F-4D97-AF65-F5344CB8AC3E}">
        <p14:creationId xmlns:p14="http://schemas.microsoft.com/office/powerpoint/2010/main" val="288984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636912"/>
            <a:ext cx="8363272" cy="3489251"/>
          </a:xfrm>
        </p:spPr>
        <p:txBody>
          <a:bodyPr>
            <a:normAutofit/>
          </a:bodyPr>
          <a:lstStyle/>
          <a:p>
            <a:pPr marL="0" indent="0" algn="ctr">
              <a:buNone/>
            </a:pPr>
            <a:r>
              <a:rPr lang="en-GB" sz="1800" dirty="0"/>
              <a:t>Schools have clear duties in regard to the support of children and young people with special educational needs (“SEN”) and/or disabilities under the Children and Families Act 2014 and SEN and Disability Code of Practice 2015 (the “Code”). </a:t>
            </a:r>
            <a:endParaRPr lang="en-GB" sz="1800" dirty="0" smtClean="0"/>
          </a:p>
          <a:p>
            <a:pPr marL="0" indent="0" algn="ctr">
              <a:buNone/>
            </a:pPr>
            <a:endParaRPr lang="en-GB" sz="1800" dirty="0"/>
          </a:p>
          <a:p>
            <a:pPr marL="0" indent="0" algn="ctr">
              <a:buNone/>
            </a:pPr>
            <a:r>
              <a:rPr lang="en-GB" sz="1800" dirty="0" smtClean="0"/>
              <a:t>Schools </a:t>
            </a:r>
            <a:r>
              <a:rPr lang="en-GB" sz="1800" dirty="0"/>
              <a:t>must “have regard” to the Code. This means that they should do what it says or be able to explain why they have not done so, and what alternative action has been taken. </a:t>
            </a:r>
            <a:endParaRPr lang="en-GB" sz="1800" dirty="0" smtClean="0"/>
          </a:p>
          <a:p>
            <a:pPr marL="0" indent="0" algn="ctr">
              <a:buNone/>
            </a:pPr>
            <a:endParaRPr lang="en-GB" sz="1800" dirty="0"/>
          </a:p>
          <a:p>
            <a:pPr marL="0" indent="0" algn="ctr">
              <a:buNone/>
            </a:pPr>
            <a:r>
              <a:rPr lang="en-GB" sz="1800" dirty="0" smtClean="0"/>
              <a:t>Mainstream </a:t>
            </a:r>
            <a:r>
              <a:rPr lang="en-GB" sz="1800" dirty="0"/>
              <a:t>schools must ensure that children or young people with SEN engage in the activities of the school together with children or young people who do not have special educational needs (section 35 of the Children and Families Act 2014).</a:t>
            </a:r>
            <a:endParaRPr lang="en-GB" sz="1800" dirty="0" smtClean="0"/>
          </a:p>
          <a:p>
            <a:pPr marL="0" indent="0">
              <a:buNone/>
            </a:pPr>
            <a:endParaRPr lang="en-GB" sz="1800" dirty="0"/>
          </a:p>
        </p:txBody>
      </p:sp>
      <p:sp>
        <p:nvSpPr>
          <p:cNvPr id="3" name="Title 2"/>
          <p:cNvSpPr>
            <a:spLocks noGrp="1"/>
          </p:cNvSpPr>
          <p:nvPr>
            <p:ph type="title"/>
          </p:nvPr>
        </p:nvSpPr>
        <p:spPr/>
        <p:txBody>
          <a:bodyPr>
            <a:normAutofit fontScale="90000"/>
          </a:bodyPr>
          <a:lstStyle/>
          <a:p>
            <a:r>
              <a:rPr lang="en-GB" dirty="0" smtClean="0"/>
              <a:t>Legal Duties of Schools in regards to SEND</a:t>
            </a:r>
            <a:endParaRPr lang="en-GB" dirty="0"/>
          </a:p>
        </p:txBody>
      </p:sp>
    </p:spTree>
    <p:extLst>
      <p:ext uri="{BB962C8B-B14F-4D97-AF65-F5344CB8AC3E}">
        <p14:creationId xmlns:p14="http://schemas.microsoft.com/office/powerpoint/2010/main" val="249680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496943" cy="3921299"/>
          </a:xfrm>
        </p:spPr>
        <p:txBody>
          <a:bodyPr>
            <a:normAutofit fontScale="92500" lnSpcReduction="20000"/>
          </a:bodyPr>
          <a:lstStyle/>
          <a:p>
            <a:r>
              <a:rPr lang="en-GB" dirty="0"/>
              <a:t>The ‘Best Endeavours’ </a:t>
            </a:r>
            <a:r>
              <a:rPr lang="en-GB" dirty="0" smtClean="0"/>
              <a:t>Duty: </a:t>
            </a:r>
            <a:r>
              <a:rPr lang="en-GB" dirty="0"/>
              <a:t>One of the key duties is for the school to use their ‘best endeavours’ to support children and young people with SEN. (This applies to mainstream and alternative provision settings.) This means doing everything that could reasonably be expected of them. </a:t>
            </a:r>
            <a:endParaRPr lang="en-GB" dirty="0" smtClean="0"/>
          </a:p>
          <a:p>
            <a:endParaRPr lang="en-GB" dirty="0"/>
          </a:p>
          <a:p>
            <a:r>
              <a:rPr lang="en-GB" dirty="0" smtClean="0"/>
              <a:t>The </a:t>
            </a:r>
            <a:r>
              <a:rPr lang="en-GB" dirty="0"/>
              <a:t>law says: “If a registered pupil or a student at a school or other institution has special educational needs, the appropriate authority must, in exercising its functions in relation to the school or other institution, use its best endeavours to secure that the special educational provision called for by the pupil’s or student’s special educational needs is made.” (Section 66 of the Children and Families Act 2014)</a:t>
            </a:r>
          </a:p>
        </p:txBody>
      </p:sp>
      <p:sp>
        <p:nvSpPr>
          <p:cNvPr id="3" name="Title 2"/>
          <p:cNvSpPr>
            <a:spLocks noGrp="1"/>
          </p:cNvSpPr>
          <p:nvPr>
            <p:ph type="title"/>
          </p:nvPr>
        </p:nvSpPr>
        <p:spPr/>
        <p:txBody>
          <a:bodyPr/>
          <a:lstStyle/>
          <a:p>
            <a:r>
              <a:rPr lang="en-GB" dirty="0" smtClean="0"/>
              <a:t>The ‘Best Endeavours’ Duty</a:t>
            </a:r>
            <a:endParaRPr lang="en-GB" dirty="0"/>
          </a:p>
        </p:txBody>
      </p:sp>
    </p:spTree>
    <p:extLst>
      <p:ext uri="{BB962C8B-B14F-4D97-AF65-F5344CB8AC3E}">
        <p14:creationId xmlns:p14="http://schemas.microsoft.com/office/powerpoint/2010/main" val="397526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have a greater understanding of the SEND Profile for the school. </a:t>
            </a:r>
          </a:p>
          <a:p>
            <a:r>
              <a:rPr lang="en-GB" dirty="0" smtClean="0"/>
              <a:t>To have an understanding of the Mainstream Core Standards and how they can inform/ develop our daily practice. </a:t>
            </a:r>
          </a:p>
        </p:txBody>
      </p:sp>
      <p:sp>
        <p:nvSpPr>
          <p:cNvPr id="3" name="Title 2"/>
          <p:cNvSpPr>
            <a:spLocks noGrp="1"/>
          </p:cNvSpPr>
          <p:nvPr>
            <p:ph type="title"/>
          </p:nvPr>
        </p:nvSpPr>
        <p:spPr/>
        <p:txBody>
          <a:bodyPr/>
          <a:lstStyle/>
          <a:p>
            <a:r>
              <a:rPr lang="en-GB" dirty="0" smtClean="0"/>
              <a:t>Aims of the session …</a:t>
            </a:r>
            <a:endParaRPr lang="en-GB" dirty="0"/>
          </a:p>
        </p:txBody>
      </p:sp>
    </p:spTree>
    <p:extLst>
      <p:ext uri="{BB962C8B-B14F-4D97-AF65-F5344CB8AC3E}">
        <p14:creationId xmlns:p14="http://schemas.microsoft.com/office/powerpoint/2010/main" val="4068183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496943" cy="3921299"/>
          </a:xfrm>
        </p:spPr>
        <p:txBody>
          <a:bodyPr>
            <a:normAutofit fontScale="77500" lnSpcReduction="20000"/>
          </a:bodyPr>
          <a:lstStyle/>
          <a:p>
            <a:r>
              <a:rPr lang="en-GB" dirty="0"/>
              <a:t>These duties apply to all children and young people with SEN whether they have an EHC plan or not. </a:t>
            </a:r>
            <a:endParaRPr lang="en-GB" dirty="0" smtClean="0"/>
          </a:p>
          <a:p>
            <a:pPr marL="0" indent="0">
              <a:buNone/>
            </a:pPr>
            <a:endParaRPr lang="en-GB" dirty="0" smtClean="0"/>
          </a:p>
          <a:p>
            <a:r>
              <a:rPr lang="en-GB" dirty="0" smtClean="0"/>
              <a:t>Using </a:t>
            </a:r>
            <a:r>
              <a:rPr lang="en-GB" dirty="0"/>
              <a:t>best endeavours means doing everything they can to meet the child or young person’s SEN. It is a duty that requires the appropriate authority to enquire and ensure that the school is actually making the special educational provision that children and young people require. </a:t>
            </a:r>
            <a:endParaRPr lang="en-GB" dirty="0" smtClean="0"/>
          </a:p>
          <a:p>
            <a:pPr marL="0" indent="0">
              <a:buNone/>
            </a:pPr>
            <a:endParaRPr lang="en-GB" dirty="0" smtClean="0"/>
          </a:p>
          <a:p>
            <a:r>
              <a:rPr lang="en-GB" dirty="0" smtClean="0"/>
              <a:t>The </a:t>
            </a:r>
            <a:r>
              <a:rPr lang="en-GB" dirty="0"/>
              <a:t>best endeavours duty requires schools to consider obtaining specialist help, such as a speech and language therapist or educational psychologist: “where a pupil continues to make less than expected progress, despite evidence based support and interventions that are matched to the pupil’s area of need, the school should consider involving specialists, including those secured by the school itself or from outside agencies.” (SEND </a:t>
            </a:r>
            <a:r>
              <a:rPr lang="en-GB" dirty="0" err="1"/>
              <a:t>CoP</a:t>
            </a:r>
            <a:r>
              <a:rPr lang="en-GB" dirty="0"/>
              <a:t> paragraph 6.58 for schools)</a:t>
            </a:r>
          </a:p>
        </p:txBody>
      </p:sp>
      <p:sp>
        <p:nvSpPr>
          <p:cNvPr id="3" name="Title 2"/>
          <p:cNvSpPr>
            <a:spLocks noGrp="1"/>
          </p:cNvSpPr>
          <p:nvPr>
            <p:ph type="title"/>
          </p:nvPr>
        </p:nvSpPr>
        <p:spPr/>
        <p:txBody>
          <a:bodyPr/>
          <a:lstStyle/>
          <a:p>
            <a:r>
              <a:rPr lang="en-GB" dirty="0" smtClean="0"/>
              <a:t>The ‘Best Endeavours’ Duty</a:t>
            </a:r>
            <a:endParaRPr lang="en-GB" dirty="0"/>
          </a:p>
        </p:txBody>
      </p:sp>
    </p:spTree>
    <p:extLst>
      <p:ext uri="{BB962C8B-B14F-4D97-AF65-F5344CB8AC3E}">
        <p14:creationId xmlns:p14="http://schemas.microsoft.com/office/powerpoint/2010/main" val="95106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04864"/>
            <a:ext cx="8640959" cy="4248472"/>
          </a:xfrm>
        </p:spPr>
        <p:txBody>
          <a:bodyPr>
            <a:normAutofit/>
          </a:bodyPr>
          <a:lstStyle/>
          <a:p>
            <a:pPr marL="0" indent="0">
              <a:buNone/>
            </a:pPr>
            <a:r>
              <a:rPr lang="en-GB" dirty="0" smtClean="0"/>
              <a:t>Read pages 5-15 – RAG rating. </a:t>
            </a:r>
          </a:p>
          <a:p>
            <a:pPr marL="0" indent="0">
              <a:buNone/>
            </a:pPr>
            <a:endParaRPr lang="en-GB" dirty="0"/>
          </a:p>
          <a:p>
            <a:pPr marL="0" indent="0">
              <a:buNone/>
            </a:pPr>
            <a:r>
              <a:rPr lang="en-GB" dirty="0" smtClean="0"/>
              <a:t>Green – we are doing this and we are good at it. </a:t>
            </a:r>
          </a:p>
          <a:p>
            <a:pPr marL="0" indent="0">
              <a:buNone/>
            </a:pPr>
            <a:endParaRPr lang="en-GB" dirty="0"/>
          </a:p>
          <a:p>
            <a:pPr marL="0" indent="0">
              <a:buNone/>
            </a:pPr>
            <a:r>
              <a:rPr lang="en-GB" dirty="0" smtClean="0"/>
              <a:t>Amber – we are on our way to achieving this.</a:t>
            </a:r>
          </a:p>
          <a:p>
            <a:pPr marL="0" indent="0">
              <a:buNone/>
            </a:pPr>
            <a:endParaRPr lang="en-GB" dirty="0"/>
          </a:p>
          <a:p>
            <a:pPr marL="0" indent="0">
              <a:buNone/>
            </a:pPr>
            <a:r>
              <a:rPr lang="en-GB" dirty="0" smtClean="0"/>
              <a:t>Red – we are not doing this.</a:t>
            </a:r>
          </a:p>
          <a:p>
            <a:pPr marL="0" indent="0">
              <a:buNone/>
            </a:pPr>
            <a:endParaRPr lang="en-GB" dirty="0"/>
          </a:p>
          <a:p>
            <a:pPr marL="0" indent="0">
              <a:buNone/>
            </a:pPr>
            <a:r>
              <a:rPr lang="en-GB" dirty="0" smtClean="0"/>
              <a:t>NB: SEND Information report is the SEND Policy</a:t>
            </a:r>
            <a:endParaRPr lang="en-GB" dirty="0"/>
          </a:p>
        </p:txBody>
      </p:sp>
      <p:sp>
        <p:nvSpPr>
          <p:cNvPr id="3" name="Title 2"/>
          <p:cNvSpPr>
            <a:spLocks noGrp="1"/>
          </p:cNvSpPr>
          <p:nvPr>
            <p:ph type="title"/>
          </p:nvPr>
        </p:nvSpPr>
        <p:spPr/>
        <p:txBody>
          <a:bodyPr>
            <a:normAutofit fontScale="90000"/>
          </a:bodyPr>
          <a:lstStyle/>
          <a:p>
            <a:r>
              <a:rPr lang="en-GB" dirty="0" smtClean="0"/>
              <a:t>Working with children and young people, their families and carers</a:t>
            </a:r>
            <a:endParaRPr lang="en-GB" dirty="0"/>
          </a:p>
        </p:txBody>
      </p:sp>
    </p:spTree>
    <p:extLst>
      <p:ext uri="{BB962C8B-B14F-4D97-AF65-F5344CB8AC3E}">
        <p14:creationId xmlns:p14="http://schemas.microsoft.com/office/powerpoint/2010/main" val="387549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60848"/>
            <a:ext cx="8435279" cy="4065315"/>
          </a:xfrm>
        </p:spPr>
        <p:txBody>
          <a:bodyPr/>
          <a:lstStyle/>
          <a:p>
            <a:pPr marL="0" indent="0">
              <a:buNone/>
            </a:pPr>
            <a:endParaRPr lang="en-GB" dirty="0"/>
          </a:p>
        </p:txBody>
      </p:sp>
      <p:sp>
        <p:nvSpPr>
          <p:cNvPr id="3" name="Title 2"/>
          <p:cNvSpPr>
            <a:spLocks noGrp="1"/>
          </p:cNvSpPr>
          <p:nvPr>
            <p:ph type="title"/>
          </p:nvPr>
        </p:nvSpPr>
        <p:spPr/>
        <p:txBody>
          <a:bodyPr/>
          <a:lstStyle/>
          <a:p>
            <a:r>
              <a:rPr lang="en-GB" dirty="0" smtClean="0"/>
              <a:t>Break</a:t>
            </a:r>
            <a:endParaRPr lang="en-GB" dirty="0"/>
          </a:p>
        </p:txBody>
      </p:sp>
    </p:spTree>
    <p:extLst>
      <p:ext uri="{BB962C8B-B14F-4D97-AF65-F5344CB8AC3E}">
        <p14:creationId xmlns:p14="http://schemas.microsoft.com/office/powerpoint/2010/main" val="381821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204864"/>
            <a:ext cx="8229600" cy="3921299"/>
          </a:xfrm>
        </p:spPr>
        <p:txBody>
          <a:bodyPr>
            <a:normAutofit lnSpcReduction="10000"/>
          </a:bodyPr>
          <a:lstStyle/>
          <a:p>
            <a:pPr marL="0" indent="0">
              <a:buNone/>
            </a:pPr>
            <a:r>
              <a:rPr lang="en-GB" dirty="0" smtClean="0"/>
              <a:t>In groups of 5 – each person will need a piece of paper and a pen. </a:t>
            </a:r>
          </a:p>
          <a:p>
            <a:pPr marL="0" indent="0">
              <a:buNone/>
            </a:pPr>
            <a:endParaRPr lang="en-GB" dirty="0"/>
          </a:p>
          <a:p>
            <a:r>
              <a:rPr lang="en-GB" dirty="0" smtClean="0"/>
              <a:t>1 person to draw a picture on their sheet of paper (hidden from the rest of the group) whilst drawing the picture describe what you are drawing. </a:t>
            </a:r>
          </a:p>
          <a:p>
            <a:endParaRPr lang="en-GB" dirty="0" smtClean="0"/>
          </a:p>
          <a:p>
            <a:r>
              <a:rPr lang="en-GB" dirty="0" smtClean="0"/>
              <a:t>The rest of the group to draw the picture. </a:t>
            </a:r>
          </a:p>
          <a:p>
            <a:endParaRPr lang="en-GB" dirty="0" smtClean="0"/>
          </a:p>
          <a:p>
            <a:r>
              <a:rPr lang="en-GB" dirty="0" smtClean="0"/>
              <a:t>Compare pictures once the task is complete</a:t>
            </a:r>
            <a:endParaRPr lang="en-GB" dirty="0"/>
          </a:p>
        </p:txBody>
      </p:sp>
      <p:sp>
        <p:nvSpPr>
          <p:cNvPr id="3" name="Title 2"/>
          <p:cNvSpPr>
            <a:spLocks noGrp="1"/>
          </p:cNvSpPr>
          <p:nvPr>
            <p:ph type="title"/>
          </p:nvPr>
        </p:nvSpPr>
        <p:spPr/>
        <p:txBody>
          <a:bodyPr/>
          <a:lstStyle/>
          <a:p>
            <a:r>
              <a:rPr lang="en-GB" dirty="0" smtClean="0"/>
              <a:t>ACTIVITY 3 – Instructions</a:t>
            </a:r>
            <a:endParaRPr lang="en-GB" dirty="0"/>
          </a:p>
        </p:txBody>
      </p:sp>
    </p:spTree>
    <p:extLst>
      <p:ext uri="{BB962C8B-B14F-4D97-AF65-F5344CB8AC3E}">
        <p14:creationId xmlns:p14="http://schemas.microsoft.com/office/powerpoint/2010/main" val="259871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564904"/>
            <a:ext cx="8496943" cy="3561259"/>
          </a:xfrm>
        </p:spPr>
        <p:txBody>
          <a:bodyPr>
            <a:normAutofit/>
          </a:bodyPr>
          <a:lstStyle/>
          <a:p>
            <a:pPr marL="0" indent="0">
              <a:buNone/>
            </a:pPr>
            <a:r>
              <a:rPr lang="en-GB" dirty="0"/>
              <a:t>Some learners with SEND will require more support than most of their peers. This support will be provided in addition to the support set out in Section One. </a:t>
            </a:r>
          </a:p>
          <a:p>
            <a:pPr marL="0" indent="0">
              <a:buNone/>
            </a:pPr>
            <a:endParaRPr lang="en-GB" dirty="0" smtClean="0"/>
          </a:p>
          <a:p>
            <a:pPr marL="0" indent="0">
              <a:buNone/>
            </a:pPr>
            <a:r>
              <a:rPr lang="en-GB" dirty="0" smtClean="0"/>
              <a:t>Usually</a:t>
            </a:r>
            <a:r>
              <a:rPr lang="en-GB" dirty="0"/>
              <a:t>, when a learner is receiving this additional support, they will have an identified special educational need or disability or be presenting with characteristics that fall under one of the four broad areas of need set out in SEND Code of Practice 2015.</a:t>
            </a:r>
          </a:p>
        </p:txBody>
      </p:sp>
      <p:sp>
        <p:nvSpPr>
          <p:cNvPr id="3" name="Title 2"/>
          <p:cNvSpPr>
            <a:spLocks noGrp="1"/>
          </p:cNvSpPr>
          <p:nvPr>
            <p:ph type="title"/>
          </p:nvPr>
        </p:nvSpPr>
        <p:spPr/>
        <p:txBody>
          <a:bodyPr/>
          <a:lstStyle/>
          <a:p>
            <a:r>
              <a:rPr lang="en-GB" dirty="0" smtClean="0"/>
              <a:t>Section 2 – Additional Support</a:t>
            </a:r>
            <a:endParaRPr lang="en-GB" dirty="0"/>
          </a:p>
        </p:txBody>
      </p:sp>
    </p:spTree>
    <p:extLst>
      <p:ext uri="{BB962C8B-B14F-4D97-AF65-F5344CB8AC3E}">
        <p14:creationId xmlns:p14="http://schemas.microsoft.com/office/powerpoint/2010/main" val="223568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636912"/>
            <a:ext cx="7344816" cy="3489251"/>
          </a:xfrm>
        </p:spPr>
        <p:txBody>
          <a:bodyPr>
            <a:normAutofit/>
          </a:bodyPr>
          <a:lstStyle/>
          <a:p>
            <a:pPr marL="0" indent="0" algn="just">
              <a:buNone/>
            </a:pPr>
            <a:r>
              <a:rPr lang="en-GB" b="1" dirty="0" smtClean="0"/>
              <a:t>Communication and Interaction (C&amp;I)</a:t>
            </a:r>
            <a:r>
              <a:rPr lang="en-GB" dirty="0" smtClean="0"/>
              <a:t> </a:t>
            </a:r>
            <a:r>
              <a:rPr lang="en-GB" sz="2000" dirty="0" smtClean="0"/>
              <a:t>- </a:t>
            </a:r>
            <a:r>
              <a:rPr lang="en-GB" sz="2200" dirty="0" smtClean="0"/>
              <a:t>Speech, language and communication needs (SLCN) and Autism or characteristics of aspects of Autism Spectrum (ASD/ ASC).</a:t>
            </a:r>
          </a:p>
          <a:p>
            <a:pPr marL="0" indent="0" algn="just">
              <a:buNone/>
            </a:pPr>
            <a:endParaRPr lang="en-GB" sz="2000" dirty="0" smtClean="0"/>
          </a:p>
          <a:p>
            <a:pPr marL="0" indent="0" algn="just">
              <a:buNone/>
            </a:pPr>
            <a:r>
              <a:rPr lang="en-GB" b="1" dirty="0" smtClean="0"/>
              <a:t>Cognition and Learning (C&amp;L) – </a:t>
            </a:r>
            <a:r>
              <a:rPr lang="en-GB" sz="2200" dirty="0" smtClean="0"/>
              <a:t>specific learning difficulties (</a:t>
            </a:r>
            <a:r>
              <a:rPr lang="en-GB" sz="2200" dirty="0" err="1" smtClean="0"/>
              <a:t>SpLD</a:t>
            </a:r>
            <a:r>
              <a:rPr lang="en-GB" sz="2200" dirty="0" smtClean="0"/>
              <a:t>) such as </a:t>
            </a:r>
            <a:r>
              <a:rPr lang="en-GB" sz="2200" dirty="0" err="1" smtClean="0"/>
              <a:t>Dylsexia</a:t>
            </a:r>
            <a:r>
              <a:rPr lang="en-GB" sz="2200" dirty="0" smtClean="0"/>
              <a:t>, Dyscalculia and Dyspraxia, as well as moderate learning difficulties (MLD), severe learning difficulties (SLD) and profound and multiple learning difficulties (PMLD).</a:t>
            </a:r>
          </a:p>
          <a:p>
            <a:pPr marL="0" indent="0" algn="just">
              <a:buNone/>
            </a:pPr>
            <a:endParaRPr lang="en-GB" sz="2000" dirty="0" smtClean="0"/>
          </a:p>
        </p:txBody>
      </p:sp>
      <p:sp>
        <p:nvSpPr>
          <p:cNvPr id="3" name="Title 2"/>
          <p:cNvSpPr>
            <a:spLocks noGrp="1"/>
          </p:cNvSpPr>
          <p:nvPr>
            <p:ph type="title"/>
          </p:nvPr>
        </p:nvSpPr>
        <p:spPr/>
        <p:txBody>
          <a:bodyPr>
            <a:normAutofit/>
          </a:bodyPr>
          <a:lstStyle/>
          <a:p>
            <a:r>
              <a:rPr lang="en-GB" dirty="0" smtClean="0"/>
              <a:t>Four Broad Areas of Need:</a:t>
            </a:r>
            <a:endParaRPr lang="en-GB" dirty="0"/>
          </a:p>
        </p:txBody>
      </p:sp>
    </p:spTree>
    <p:extLst>
      <p:ext uri="{BB962C8B-B14F-4D97-AF65-F5344CB8AC3E}">
        <p14:creationId xmlns:p14="http://schemas.microsoft.com/office/powerpoint/2010/main" val="261963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2564904"/>
            <a:ext cx="8136904" cy="3561259"/>
          </a:xfrm>
        </p:spPr>
        <p:txBody>
          <a:bodyPr>
            <a:normAutofit lnSpcReduction="10000"/>
          </a:bodyPr>
          <a:lstStyle/>
          <a:p>
            <a:pPr marL="0" indent="0">
              <a:buNone/>
            </a:pPr>
            <a:r>
              <a:rPr lang="en-GB" b="1" dirty="0" smtClean="0"/>
              <a:t>Social, Emotional and Mental Health Difficulties (SEMH) – </a:t>
            </a:r>
            <a:r>
              <a:rPr lang="en-GB" sz="2000" dirty="0"/>
              <a:t>s</a:t>
            </a:r>
            <a:r>
              <a:rPr lang="en-GB" sz="2000" dirty="0" smtClean="0"/>
              <a:t>ocial and emotional difficulties which manifest in many ways. Some children may have disorders such as; attention deficit disorder (ADD), attention deficit </a:t>
            </a:r>
            <a:r>
              <a:rPr lang="en-GB" sz="2000" dirty="0"/>
              <a:t>h</a:t>
            </a:r>
            <a:r>
              <a:rPr lang="en-GB" sz="2000" dirty="0" smtClean="0"/>
              <a:t>yperactivity disorder (ADHD), ODD, Anxiety, depression, OCD or attachment disorder etc.</a:t>
            </a:r>
          </a:p>
          <a:p>
            <a:pPr marL="0" indent="0">
              <a:buNone/>
            </a:pPr>
            <a:endParaRPr lang="en-GB" sz="2000" b="1" dirty="0"/>
          </a:p>
          <a:p>
            <a:pPr marL="0" indent="0">
              <a:buNone/>
            </a:pPr>
            <a:r>
              <a:rPr lang="en-GB" b="1" dirty="0" smtClean="0"/>
              <a:t>Sensory and/ or Physical Needs (S&amp;P) – </a:t>
            </a:r>
            <a:r>
              <a:rPr lang="en-GB" sz="2000" dirty="0" smtClean="0"/>
              <a:t>a child may have a disability that may prevent or hinder them making use of the educational facilities generally provided. Some children may have a visual impairment (VI), a hearing impairment (HI) or a multi-sensory impairment (MSI). Some children may have a physical disability (PD). </a:t>
            </a:r>
            <a:endParaRPr lang="en-GB" b="1" dirty="0" smtClean="0"/>
          </a:p>
          <a:p>
            <a:pPr marL="0" indent="0">
              <a:buNone/>
            </a:pPr>
            <a:endParaRPr lang="en-GB" b="1" dirty="0"/>
          </a:p>
          <a:p>
            <a:pPr marL="0" indent="0">
              <a:buNone/>
            </a:pPr>
            <a:endParaRPr lang="en-GB" dirty="0" smtClean="0"/>
          </a:p>
        </p:txBody>
      </p:sp>
      <p:sp>
        <p:nvSpPr>
          <p:cNvPr id="3" name="Title 2"/>
          <p:cNvSpPr>
            <a:spLocks noGrp="1"/>
          </p:cNvSpPr>
          <p:nvPr>
            <p:ph type="title"/>
          </p:nvPr>
        </p:nvSpPr>
        <p:spPr/>
        <p:txBody>
          <a:bodyPr>
            <a:normAutofit/>
          </a:bodyPr>
          <a:lstStyle/>
          <a:p>
            <a:r>
              <a:rPr lang="en-GB" dirty="0" smtClean="0"/>
              <a:t>Four Broad Areas of Need (cont.)</a:t>
            </a:r>
            <a:endParaRPr lang="en-GB" dirty="0"/>
          </a:p>
        </p:txBody>
      </p:sp>
    </p:spTree>
    <p:extLst>
      <p:ext uri="{BB962C8B-B14F-4D97-AF65-F5344CB8AC3E}">
        <p14:creationId xmlns:p14="http://schemas.microsoft.com/office/powerpoint/2010/main" val="3896181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568" y="1619152"/>
            <a:ext cx="7776864" cy="4049111"/>
          </a:xfrm>
          <a:prstGeom prst="rect">
            <a:avLst/>
          </a:prstGeom>
        </p:spPr>
      </p:pic>
      <p:sp>
        <p:nvSpPr>
          <p:cNvPr id="3" name="Title 2"/>
          <p:cNvSpPr>
            <a:spLocks noGrp="1"/>
          </p:cNvSpPr>
          <p:nvPr>
            <p:ph type="title"/>
          </p:nvPr>
        </p:nvSpPr>
        <p:spPr/>
        <p:txBody>
          <a:bodyPr>
            <a:normAutofit/>
          </a:bodyPr>
          <a:lstStyle/>
          <a:p>
            <a:r>
              <a:rPr lang="en-GB" sz="2800" dirty="0" smtClean="0"/>
              <a:t>The Assess, Plan, Do, Review Cycle </a:t>
            </a:r>
            <a:r>
              <a:rPr lang="en-GB" sz="1200" dirty="0"/>
              <a:t>(APDR) </a:t>
            </a:r>
            <a:r>
              <a:rPr lang="en-GB" sz="1200" dirty="0" smtClean="0"/>
              <a:t> </a:t>
            </a:r>
            <a:r>
              <a:rPr lang="en-GB" sz="2800" dirty="0" smtClean="0"/>
              <a:t>and the Graduated Approach</a:t>
            </a:r>
            <a:endParaRPr lang="en-GB" sz="2800" dirty="0"/>
          </a:p>
        </p:txBody>
      </p:sp>
      <p:sp>
        <p:nvSpPr>
          <p:cNvPr id="5" name="Rectangle 4"/>
          <p:cNvSpPr/>
          <p:nvPr/>
        </p:nvSpPr>
        <p:spPr>
          <a:xfrm>
            <a:off x="215516" y="2924944"/>
            <a:ext cx="936104" cy="817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t>3 I’s:</a:t>
            </a:r>
          </a:p>
          <a:p>
            <a:pPr algn="ctr"/>
            <a:r>
              <a:rPr lang="en-GB" sz="1100" dirty="0" smtClean="0"/>
              <a:t>Intent, Implement &amp; Impact </a:t>
            </a:r>
            <a:endParaRPr lang="en-GB" sz="1100" dirty="0"/>
          </a:p>
        </p:txBody>
      </p:sp>
      <p:sp>
        <p:nvSpPr>
          <p:cNvPr id="6" name="Rectangle 5"/>
          <p:cNvSpPr/>
          <p:nvPr/>
        </p:nvSpPr>
        <p:spPr>
          <a:xfrm>
            <a:off x="251520" y="5655054"/>
            <a:ext cx="8640960" cy="10519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APDR</a:t>
            </a:r>
            <a:r>
              <a:rPr lang="en-GB" sz="1600" dirty="0" smtClean="0"/>
              <a:t> – strategies and interventions that are regularly monitored, reviewed and evaluated to inform next steps.</a:t>
            </a:r>
          </a:p>
          <a:p>
            <a:pPr algn="ctr"/>
            <a:r>
              <a:rPr lang="en-GB" sz="1600" b="1" dirty="0" smtClean="0"/>
              <a:t>Graduated Approach </a:t>
            </a:r>
            <a:r>
              <a:rPr lang="en-GB" sz="1600" dirty="0" smtClean="0"/>
              <a:t>– an understanding of what is needed and what works best for a child, which can result in more support being put in place to ensure they are included and are making progress across the curriculum. </a:t>
            </a:r>
            <a:endParaRPr lang="en-GB" sz="1600" dirty="0"/>
          </a:p>
        </p:txBody>
      </p:sp>
    </p:spTree>
    <p:extLst>
      <p:ext uri="{BB962C8B-B14F-4D97-AF65-F5344CB8AC3E}">
        <p14:creationId xmlns:p14="http://schemas.microsoft.com/office/powerpoint/2010/main" val="3060173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76872"/>
            <a:ext cx="8640959" cy="3849291"/>
          </a:xfrm>
        </p:spPr>
        <p:txBody>
          <a:bodyPr>
            <a:normAutofit fontScale="92500" lnSpcReduction="20000"/>
          </a:bodyPr>
          <a:lstStyle/>
          <a:p>
            <a:pPr marL="0" indent="0">
              <a:buNone/>
            </a:pPr>
            <a:r>
              <a:rPr lang="en-GB" sz="2000" dirty="0"/>
              <a:t>Provision is put in place in response to current presenting, underlying or emerging need and is </a:t>
            </a:r>
            <a:r>
              <a:rPr lang="en-GB" sz="2000" b="1" dirty="0"/>
              <a:t>not</a:t>
            </a:r>
            <a:r>
              <a:rPr lang="en-GB" sz="2000" dirty="0"/>
              <a:t> dependent on a child or young person receiving a formal diagnosis of a specific condition or </a:t>
            </a:r>
            <a:r>
              <a:rPr lang="en-GB" sz="2000" dirty="0" smtClean="0"/>
              <a:t>disability.</a:t>
            </a:r>
          </a:p>
          <a:p>
            <a:pPr marL="0" indent="0">
              <a:buNone/>
            </a:pPr>
            <a:endParaRPr lang="en-GB" sz="2000" dirty="0"/>
          </a:p>
          <a:p>
            <a:pPr marL="0" indent="0">
              <a:buNone/>
            </a:pPr>
            <a:r>
              <a:rPr lang="en-GB" sz="2000" dirty="0"/>
              <a:t>Children and young people with EHCPs will receive provision to meet their needs as described in Sections One and Two, alongside the additional provision set out in Section F of their plan. </a:t>
            </a:r>
            <a:r>
              <a:rPr lang="en-GB" sz="2000" dirty="0" smtClean="0"/>
              <a:t>(Section F is a legal requirement)</a:t>
            </a:r>
          </a:p>
          <a:p>
            <a:pPr marL="0" indent="0">
              <a:buNone/>
            </a:pPr>
            <a:endParaRPr lang="en-GB" sz="2000" dirty="0"/>
          </a:p>
          <a:p>
            <a:pPr marL="0" indent="0">
              <a:buNone/>
            </a:pPr>
            <a:r>
              <a:rPr lang="en-GB" sz="2000" b="1" dirty="0" smtClean="0"/>
              <a:t>‘Children</a:t>
            </a:r>
            <a:r>
              <a:rPr lang="en-GB" sz="2000" b="1" dirty="0"/>
              <a:t>, young people and their families are the experts on the impact of their condition or disability. They often already know what helps when they’re in school (and what doesn’t) and will be able to share with you what helps when at home or out and about. Collaborative working with children, young people and their families is the starting point when planning, implementing and reviewing SEND provision</a:t>
            </a:r>
            <a:r>
              <a:rPr lang="en-GB" sz="2000" b="1" dirty="0" smtClean="0"/>
              <a:t>.’</a:t>
            </a:r>
            <a:endParaRPr lang="en-GB" sz="2000" b="1" dirty="0"/>
          </a:p>
        </p:txBody>
      </p:sp>
      <p:sp>
        <p:nvSpPr>
          <p:cNvPr id="3" name="Title 2"/>
          <p:cNvSpPr>
            <a:spLocks noGrp="1"/>
          </p:cNvSpPr>
          <p:nvPr>
            <p:ph type="title"/>
          </p:nvPr>
        </p:nvSpPr>
        <p:spPr/>
        <p:txBody>
          <a:bodyPr>
            <a:normAutofit/>
          </a:bodyPr>
          <a:lstStyle/>
          <a:p>
            <a:r>
              <a:rPr lang="en-GB" sz="3200" dirty="0"/>
              <a:t>The Assess, Plan, Do, Review Cycle </a:t>
            </a:r>
            <a:r>
              <a:rPr lang="en-GB" sz="1400" dirty="0"/>
              <a:t>(APDR)  </a:t>
            </a:r>
            <a:r>
              <a:rPr lang="en-GB" sz="3200" dirty="0"/>
              <a:t>and the Graduated </a:t>
            </a:r>
            <a:r>
              <a:rPr lang="en-GB" sz="3200" dirty="0" smtClean="0"/>
              <a:t>Approach </a:t>
            </a:r>
            <a:r>
              <a:rPr lang="en-GB" sz="3200" dirty="0" err="1" smtClean="0"/>
              <a:t>cont</a:t>
            </a:r>
            <a:r>
              <a:rPr lang="en-GB" sz="3200" dirty="0" smtClean="0"/>
              <a:t>…</a:t>
            </a:r>
            <a:endParaRPr lang="en-GB" sz="3200" dirty="0"/>
          </a:p>
        </p:txBody>
      </p:sp>
    </p:spTree>
    <p:extLst>
      <p:ext uri="{BB962C8B-B14F-4D97-AF65-F5344CB8AC3E}">
        <p14:creationId xmlns:p14="http://schemas.microsoft.com/office/powerpoint/2010/main" val="199209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124744"/>
            <a:ext cx="4248472" cy="5549963"/>
          </a:xfrm>
          <a:prstGeom prst="rect">
            <a:avLst/>
          </a:prstGeom>
        </p:spPr>
      </p:pic>
      <p:pic>
        <p:nvPicPr>
          <p:cNvPr id="5" name="Picture 4"/>
          <p:cNvPicPr>
            <a:picLocks noChangeAspect="1"/>
          </p:cNvPicPr>
          <p:nvPr/>
        </p:nvPicPr>
        <p:blipFill>
          <a:blip r:embed="rId3"/>
          <a:stretch>
            <a:fillRect/>
          </a:stretch>
        </p:blipFill>
        <p:spPr>
          <a:xfrm>
            <a:off x="4572000" y="1124744"/>
            <a:ext cx="4248472" cy="5549963"/>
          </a:xfrm>
          <a:prstGeom prst="rect">
            <a:avLst/>
          </a:prstGeom>
        </p:spPr>
      </p:pic>
      <p:sp>
        <p:nvSpPr>
          <p:cNvPr id="6" name="Title 5"/>
          <p:cNvSpPr>
            <a:spLocks noGrp="1"/>
          </p:cNvSpPr>
          <p:nvPr>
            <p:ph type="title"/>
          </p:nvPr>
        </p:nvSpPr>
        <p:spPr>
          <a:xfrm>
            <a:off x="457200" y="338328"/>
            <a:ext cx="8229600" cy="642400"/>
          </a:xfrm>
        </p:spPr>
        <p:txBody>
          <a:bodyPr>
            <a:noAutofit/>
          </a:bodyPr>
          <a:lstStyle/>
          <a:p>
            <a:r>
              <a:rPr lang="en-GB" sz="2800" dirty="0" smtClean="0"/>
              <a:t>Each Section has a ‘What you will see’ and ‘What can Help’ section.</a:t>
            </a:r>
            <a:endParaRPr lang="en-GB" sz="2800" dirty="0"/>
          </a:p>
        </p:txBody>
      </p:sp>
    </p:spTree>
    <p:extLst>
      <p:ext uri="{BB962C8B-B14F-4D97-AF65-F5344CB8AC3E}">
        <p14:creationId xmlns:p14="http://schemas.microsoft.com/office/powerpoint/2010/main" val="311693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075239" cy="3921299"/>
          </a:xfrm>
        </p:spPr>
        <p:txBody>
          <a:bodyPr>
            <a:normAutofit fontScale="85000" lnSpcReduction="20000"/>
          </a:bodyPr>
          <a:lstStyle/>
          <a:p>
            <a:pPr marL="0" indent="0">
              <a:buNone/>
            </a:pPr>
            <a:r>
              <a:rPr lang="en-GB" dirty="0" smtClean="0"/>
              <a:t>You need to be in a group of 5. </a:t>
            </a:r>
          </a:p>
          <a:p>
            <a:pPr marL="0" indent="0">
              <a:buNone/>
            </a:pPr>
            <a:endParaRPr lang="en-GB" dirty="0" smtClean="0"/>
          </a:p>
          <a:p>
            <a:pPr marL="0" indent="0">
              <a:buNone/>
            </a:pPr>
            <a:r>
              <a:rPr lang="en-GB" b="1" dirty="0" smtClean="0"/>
              <a:t>Person 1 </a:t>
            </a:r>
            <a:r>
              <a:rPr lang="en-GB" dirty="0" smtClean="0"/>
              <a:t>will be the student. Your job is to listen to Person 5 who will be reading an article that you will have to answer questions on. </a:t>
            </a:r>
          </a:p>
          <a:p>
            <a:pPr marL="0" indent="0">
              <a:buNone/>
            </a:pPr>
            <a:r>
              <a:rPr lang="en-GB" b="1" dirty="0" smtClean="0"/>
              <a:t>Person 2 </a:t>
            </a:r>
            <a:r>
              <a:rPr lang="en-GB" dirty="0" smtClean="0"/>
              <a:t>– stand behind person 1. You need to rub the back of their neck with the piece of card. Do not do this too hard but repeat this action. </a:t>
            </a:r>
          </a:p>
          <a:p>
            <a:pPr marL="0" indent="0">
              <a:buNone/>
            </a:pPr>
            <a:r>
              <a:rPr lang="en-GB" b="1" dirty="0" smtClean="0"/>
              <a:t>Person 3 </a:t>
            </a:r>
            <a:r>
              <a:rPr lang="en-GB" dirty="0" smtClean="0"/>
              <a:t>– you are to chant the alphabet or the timetables in to Person 1’s ear. You need to </a:t>
            </a:r>
            <a:r>
              <a:rPr lang="en-GB" smtClean="0"/>
              <a:t>do this </a:t>
            </a:r>
            <a:r>
              <a:rPr lang="en-GB" dirty="0" smtClean="0"/>
              <a:t>in a loud voice for the duration.</a:t>
            </a:r>
          </a:p>
          <a:p>
            <a:pPr marL="0" indent="0">
              <a:buNone/>
            </a:pPr>
            <a:r>
              <a:rPr lang="en-GB" b="1" dirty="0" smtClean="0"/>
              <a:t>Person 4 </a:t>
            </a:r>
            <a:r>
              <a:rPr lang="en-GB" dirty="0" smtClean="0"/>
              <a:t>– </a:t>
            </a:r>
            <a:r>
              <a:rPr lang="en-GB" dirty="0"/>
              <a:t>p</a:t>
            </a:r>
            <a:r>
              <a:rPr lang="en-GB" dirty="0" smtClean="0"/>
              <a:t>at Person 1 on the head and shoulder repeatedly. Again not too hard!</a:t>
            </a:r>
          </a:p>
          <a:p>
            <a:pPr marL="0" indent="0">
              <a:buNone/>
            </a:pPr>
            <a:r>
              <a:rPr lang="en-GB" b="1" dirty="0" smtClean="0"/>
              <a:t>Person 5 </a:t>
            </a:r>
            <a:r>
              <a:rPr lang="en-GB" dirty="0" smtClean="0"/>
              <a:t>- using a normal voice, read a paragraph to Person 1 then ask them questions about what you are reading. DO NOT drown them out the other noises. </a:t>
            </a:r>
            <a:endParaRPr lang="en-GB" b="1" dirty="0"/>
          </a:p>
        </p:txBody>
      </p:sp>
      <p:sp>
        <p:nvSpPr>
          <p:cNvPr id="3" name="Title 2"/>
          <p:cNvSpPr>
            <a:spLocks noGrp="1"/>
          </p:cNvSpPr>
          <p:nvPr>
            <p:ph type="title"/>
          </p:nvPr>
        </p:nvSpPr>
        <p:spPr/>
        <p:txBody>
          <a:bodyPr/>
          <a:lstStyle/>
          <a:p>
            <a:r>
              <a:rPr lang="en-GB" dirty="0" smtClean="0"/>
              <a:t>Activity 1</a:t>
            </a:r>
            <a:endParaRPr lang="en-GB" dirty="0"/>
          </a:p>
        </p:txBody>
      </p:sp>
    </p:spTree>
    <p:extLst>
      <p:ext uri="{BB962C8B-B14F-4D97-AF65-F5344CB8AC3E}">
        <p14:creationId xmlns:p14="http://schemas.microsoft.com/office/powerpoint/2010/main" val="125296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705" y="474425"/>
            <a:ext cx="4224295" cy="6082986"/>
          </a:xfrm>
          <a:prstGeom prst="rect">
            <a:avLst/>
          </a:prstGeom>
        </p:spPr>
      </p:pic>
      <p:pic>
        <p:nvPicPr>
          <p:cNvPr id="5" name="Picture 4"/>
          <p:cNvPicPr>
            <a:picLocks noChangeAspect="1"/>
          </p:cNvPicPr>
          <p:nvPr/>
        </p:nvPicPr>
        <p:blipFill>
          <a:blip r:embed="rId3"/>
          <a:stretch>
            <a:fillRect/>
          </a:stretch>
        </p:blipFill>
        <p:spPr>
          <a:xfrm>
            <a:off x="4687215" y="474425"/>
            <a:ext cx="4176464" cy="6074856"/>
          </a:xfrm>
          <a:prstGeom prst="rect">
            <a:avLst/>
          </a:prstGeom>
        </p:spPr>
      </p:pic>
    </p:spTree>
    <p:extLst>
      <p:ext uri="{BB962C8B-B14F-4D97-AF65-F5344CB8AC3E}">
        <p14:creationId xmlns:p14="http://schemas.microsoft.com/office/powerpoint/2010/main" val="102501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36912"/>
            <a:ext cx="8568951" cy="3744416"/>
          </a:xfrm>
        </p:spPr>
        <p:txBody>
          <a:bodyPr/>
          <a:lstStyle/>
          <a:p>
            <a:pPr marL="0" indent="0">
              <a:buNone/>
            </a:pPr>
            <a:r>
              <a:rPr lang="en-GB" dirty="0" smtClean="0"/>
              <a:t>Using section 2 of the Mainstream Core Standards – can you identify some strategies/ intervention to form a proposed provision action plan for a child. </a:t>
            </a:r>
          </a:p>
          <a:p>
            <a:pPr marL="0" indent="0">
              <a:buNone/>
            </a:pPr>
            <a:endParaRPr lang="en-GB" dirty="0"/>
          </a:p>
          <a:p>
            <a:pPr marL="0" indent="0">
              <a:buNone/>
            </a:pPr>
            <a:r>
              <a:rPr lang="en-GB" dirty="0" smtClean="0"/>
              <a:t>NB: Remember the 3 I’s/ Plan, Do, Review and Assess process – sometimes less is more. How will you know which interventions are having impact?</a:t>
            </a:r>
            <a:endParaRPr lang="en-GB" dirty="0"/>
          </a:p>
        </p:txBody>
      </p:sp>
      <p:sp>
        <p:nvSpPr>
          <p:cNvPr id="3" name="Title 2"/>
          <p:cNvSpPr>
            <a:spLocks noGrp="1"/>
          </p:cNvSpPr>
          <p:nvPr>
            <p:ph type="title"/>
          </p:nvPr>
        </p:nvSpPr>
        <p:spPr/>
        <p:txBody>
          <a:bodyPr/>
          <a:lstStyle/>
          <a:p>
            <a:r>
              <a:rPr lang="en-GB" dirty="0" smtClean="0"/>
              <a:t>Case Studies Activities</a:t>
            </a:r>
            <a:endParaRPr lang="en-GB" dirty="0"/>
          </a:p>
        </p:txBody>
      </p:sp>
    </p:spTree>
    <p:extLst>
      <p:ext uri="{BB962C8B-B14F-4D97-AF65-F5344CB8AC3E}">
        <p14:creationId xmlns:p14="http://schemas.microsoft.com/office/powerpoint/2010/main" val="3495317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916832"/>
            <a:ext cx="7956872" cy="4209331"/>
          </a:xfrm>
        </p:spPr>
        <p:txBody>
          <a:bodyPr>
            <a:normAutofit lnSpcReduction="10000"/>
          </a:bodyPr>
          <a:lstStyle/>
          <a:p>
            <a:r>
              <a:rPr lang="en-GB" dirty="0" smtClean="0"/>
              <a:t>SEND – Special Educational Needs and/ or Disability</a:t>
            </a:r>
          </a:p>
          <a:p>
            <a:r>
              <a:rPr lang="en-GB" dirty="0" smtClean="0"/>
              <a:t>EHCP – Educational Health Care Plan</a:t>
            </a:r>
          </a:p>
          <a:p>
            <a:r>
              <a:rPr lang="en-GB" dirty="0" smtClean="0"/>
              <a:t>HNF – High Needs Funding. </a:t>
            </a:r>
          </a:p>
          <a:p>
            <a:r>
              <a:rPr lang="en-GB" dirty="0" smtClean="0"/>
              <a:t>P/ Plans – Personalised Plans</a:t>
            </a:r>
          </a:p>
          <a:p>
            <a:r>
              <a:rPr lang="en-GB" dirty="0" smtClean="0"/>
              <a:t>SALT – Speech and Language Therapy</a:t>
            </a:r>
          </a:p>
          <a:p>
            <a:r>
              <a:rPr lang="en-GB" dirty="0" smtClean="0"/>
              <a:t>OT  - Occupational Therapy</a:t>
            </a:r>
          </a:p>
          <a:p>
            <a:r>
              <a:rPr lang="en-GB" dirty="0" smtClean="0"/>
              <a:t>LIFT – Local Inclusion Forum Team </a:t>
            </a:r>
          </a:p>
          <a:p>
            <a:r>
              <a:rPr lang="en-GB" dirty="0" smtClean="0"/>
              <a:t>STLS – Specialist Teaching and Learning Service</a:t>
            </a:r>
          </a:p>
          <a:p>
            <a:r>
              <a:rPr lang="en-GB" dirty="0" smtClean="0"/>
              <a:t>EP – Educational Psychology</a:t>
            </a:r>
          </a:p>
          <a:p>
            <a:r>
              <a:rPr lang="en-GB" dirty="0" smtClean="0"/>
              <a:t>MSC – Mainstream Core Standards</a:t>
            </a:r>
          </a:p>
          <a:p>
            <a:endParaRPr lang="en-GB" dirty="0"/>
          </a:p>
        </p:txBody>
      </p:sp>
      <p:sp>
        <p:nvSpPr>
          <p:cNvPr id="3" name="Title 2"/>
          <p:cNvSpPr>
            <a:spLocks noGrp="1"/>
          </p:cNvSpPr>
          <p:nvPr>
            <p:ph type="title"/>
          </p:nvPr>
        </p:nvSpPr>
        <p:spPr/>
        <p:txBody>
          <a:bodyPr/>
          <a:lstStyle/>
          <a:p>
            <a:r>
              <a:rPr lang="en-GB" dirty="0" smtClean="0"/>
              <a:t>Acronyms</a:t>
            </a:r>
            <a:endParaRPr lang="en-GB" dirty="0"/>
          </a:p>
        </p:txBody>
      </p:sp>
    </p:spTree>
    <p:extLst>
      <p:ext uri="{BB962C8B-B14F-4D97-AF65-F5344CB8AC3E}">
        <p14:creationId xmlns:p14="http://schemas.microsoft.com/office/powerpoint/2010/main" val="1687042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916832"/>
            <a:ext cx="7956872" cy="4209331"/>
          </a:xfrm>
        </p:spPr>
        <p:txBody>
          <a:bodyPr/>
          <a:lstStyle/>
          <a:p>
            <a:r>
              <a:rPr lang="en-GB" dirty="0" smtClean="0"/>
              <a:t>CAMHS – Children and Adults Mental Health Services</a:t>
            </a:r>
          </a:p>
          <a:p>
            <a:r>
              <a:rPr lang="en-GB" dirty="0" smtClean="0"/>
              <a:t>ASD/ ASC – Autism Spectrum Disorder/ Condition</a:t>
            </a:r>
          </a:p>
          <a:p>
            <a:r>
              <a:rPr lang="en-GB" dirty="0" smtClean="0"/>
              <a:t>ADHD– Attention Deficit/ Hyperactivity Disorder</a:t>
            </a:r>
          </a:p>
          <a:p>
            <a:r>
              <a:rPr lang="en-GB" dirty="0" smtClean="0"/>
              <a:t>ADD – Attention Deficit Disorder</a:t>
            </a:r>
          </a:p>
          <a:p>
            <a:r>
              <a:rPr lang="en-GB" dirty="0" smtClean="0"/>
              <a:t>ODD – Oppositional Defiance Disorder</a:t>
            </a:r>
          </a:p>
          <a:p>
            <a:r>
              <a:rPr lang="en-GB" dirty="0" smtClean="0"/>
              <a:t>OCD – Obsessive-compulsive Disorder</a:t>
            </a:r>
          </a:p>
          <a:p>
            <a:r>
              <a:rPr lang="en-GB" dirty="0" smtClean="0"/>
              <a:t>MLD – Moderate Learning Difficulty </a:t>
            </a:r>
          </a:p>
          <a:p>
            <a:r>
              <a:rPr lang="en-GB" dirty="0" smtClean="0"/>
              <a:t>DCD – Developmental Co-ordination Disorder</a:t>
            </a:r>
          </a:p>
          <a:p>
            <a:endParaRPr lang="en-GB" dirty="0"/>
          </a:p>
        </p:txBody>
      </p:sp>
      <p:sp>
        <p:nvSpPr>
          <p:cNvPr id="3" name="Title 2"/>
          <p:cNvSpPr>
            <a:spLocks noGrp="1"/>
          </p:cNvSpPr>
          <p:nvPr>
            <p:ph type="title"/>
          </p:nvPr>
        </p:nvSpPr>
        <p:spPr/>
        <p:txBody>
          <a:bodyPr/>
          <a:lstStyle/>
          <a:p>
            <a:r>
              <a:rPr lang="en-GB" dirty="0" smtClean="0"/>
              <a:t>Acronyms</a:t>
            </a:r>
            <a:endParaRPr lang="en-GB" dirty="0"/>
          </a:p>
        </p:txBody>
      </p:sp>
    </p:spTree>
    <p:extLst>
      <p:ext uri="{BB962C8B-B14F-4D97-AF65-F5344CB8AC3E}">
        <p14:creationId xmlns:p14="http://schemas.microsoft.com/office/powerpoint/2010/main" val="171927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599" cy="4464496"/>
          </a:xfrm>
        </p:spPr>
        <p:txBody>
          <a:bodyPr>
            <a:normAutofit lnSpcReduction="10000"/>
          </a:bodyPr>
          <a:lstStyle/>
          <a:p>
            <a:pPr marL="0" indent="0">
              <a:buNone/>
            </a:pPr>
            <a:r>
              <a:rPr lang="en-GB" sz="2100" b="1" dirty="0" smtClean="0"/>
              <a:t>Number of Children identified as SEND (not including </a:t>
            </a:r>
            <a:r>
              <a:rPr lang="en-GB" sz="2100" b="1" dirty="0" err="1" smtClean="0"/>
              <a:t>Yr</a:t>
            </a:r>
            <a:r>
              <a:rPr lang="en-GB" sz="2100" b="1" dirty="0" smtClean="0"/>
              <a:t> R) – 65 (13.7%)   </a:t>
            </a:r>
            <a:r>
              <a:rPr lang="en-GB" sz="1400" b="1" dirty="0" smtClean="0"/>
              <a:t>Term 6 (20-21)  76 </a:t>
            </a:r>
            <a:r>
              <a:rPr lang="en-GB" sz="1400" b="1" dirty="0" err="1" smtClean="0"/>
              <a:t>chn</a:t>
            </a:r>
            <a:r>
              <a:rPr lang="en-GB" sz="1400" b="1" dirty="0" smtClean="0"/>
              <a:t> (15.8%)</a:t>
            </a:r>
            <a:endParaRPr lang="en-GB" sz="1600" b="1" dirty="0" smtClean="0"/>
          </a:p>
          <a:p>
            <a:pPr marL="0" indent="0">
              <a:buNone/>
            </a:pPr>
            <a:endParaRPr lang="en-GB" sz="1100" b="1" dirty="0" smtClean="0"/>
          </a:p>
          <a:p>
            <a:pPr marL="0" indent="0">
              <a:buNone/>
            </a:pPr>
            <a:r>
              <a:rPr lang="en-GB" sz="1900" b="1" dirty="0" smtClean="0"/>
              <a:t>Number of Children identified as SEN Support – 55 (11.6%)</a:t>
            </a:r>
          </a:p>
          <a:p>
            <a:pPr marL="0" indent="0">
              <a:buNone/>
            </a:pPr>
            <a:r>
              <a:rPr lang="en-GB" sz="1500" dirty="0" smtClean="0"/>
              <a:t>Comparison to Kent  - 10.5%</a:t>
            </a:r>
          </a:p>
          <a:p>
            <a:pPr marL="0" indent="0">
              <a:buNone/>
            </a:pPr>
            <a:r>
              <a:rPr lang="en-GB" sz="1500" dirty="0" smtClean="0"/>
              <a:t>Comparison to National – 12.6%</a:t>
            </a:r>
            <a:endParaRPr lang="en-GB" sz="1500" dirty="0"/>
          </a:p>
          <a:p>
            <a:pPr marL="0" indent="0">
              <a:buNone/>
            </a:pPr>
            <a:endParaRPr lang="en-GB" sz="1100" dirty="0"/>
          </a:p>
          <a:p>
            <a:pPr marL="0" indent="0">
              <a:buNone/>
            </a:pPr>
            <a:r>
              <a:rPr lang="en-GB" sz="1900" b="1" dirty="0"/>
              <a:t>Number of Children with an EHCP – 10 children (2.1%) </a:t>
            </a:r>
            <a:r>
              <a:rPr lang="en-GB" sz="1600" b="1" i="1" dirty="0"/>
              <a:t>2 definite applications with a further potential of 2 more. </a:t>
            </a:r>
            <a:endParaRPr lang="en-GB" sz="2800" b="1" i="1" dirty="0" smtClean="0"/>
          </a:p>
          <a:p>
            <a:pPr marL="0" indent="0">
              <a:buNone/>
            </a:pPr>
            <a:r>
              <a:rPr lang="en-GB" sz="1500" dirty="0"/>
              <a:t>Comparison to Kent  - 3.8%</a:t>
            </a:r>
          </a:p>
          <a:p>
            <a:pPr marL="0" indent="0">
              <a:buNone/>
            </a:pPr>
            <a:r>
              <a:rPr lang="en-GB" sz="1500" dirty="0"/>
              <a:t>Comparison to National – 3.3%</a:t>
            </a:r>
          </a:p>
          <a:p>
            <a:pPr marL="0" indent="0">
              <a:buNone/>
            </a:pPr>
            <a:endParaRPr lang="en-GB" sz="1000" dirty="0"/>
          </a:p>
          <a:p>
            <a:pPr marL="0" indent="0">
              <a:buNone/>
            </a:pPr>
            <a:r>
              <a:rPr lang="en-GB" sz="1900" b="1" dirty="0"/>
              <a:t>Number of Children in receipt of HNF – 12 children (2.5% of school/ 18.5% of SEND register) </a:t>
            </a:r>
            <a:r>
              <a:rPr lang="en-GB" sz="1400" b="1" dirty="0" smtClean="0"/>
              <a:t>2 definite applications with a further potential of 2 more.  </a:t>
            </a:r>
            <a:endParaRPr lang="en-GB" sz="1000" b="1" dirty="0" smtClean="0"/>
          </a:p>
          <a:p>
            <a:pPr marL="0" indent="0">
              <a:buNone/>
            </a:pPr>
            <a:r>
              <a:rPr lang="en-GB" sz="1900" b="1" dirty="0"/>
              <a:t>Number of Children with Personalised Plans– 38 children (8% of school/ 58.5% of SEND register) </a:t>
            </a:r>
            <a:r>
              <a:rPr lang="en-GB" sz="1050" b="1" i="1" dirty="0" smtClean="0"/>
              <a:t>1 more set of plans to be written – not including Reception. </a:t>
            </a:r>
            <a:endParaRPr lang="en-GB" sz="1400" b="1" dirty="0"/>
          </a:p>
          <a:p>
            <a:pPr marL="0" indent="0">
              <a:buNone/>
            </a:pPr>
            <a:endParaRPr lang="en-GB" sz="2800" b="1" dirty="0" smtClean="0"/>
          </a:p>
          <a:p>
            <a:pPr marL="0" indent="0">
              <a:buNone/>
            </a:pP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SEND Profile at </a:t>
            </a:r>
            <a:r>
              <a:rPr lang="en-GB" dirty="0" err="1" smtClean="0"/>
              <a:t>Repton</a:t>
            </a:r>
            <a:r>
              <a:rPr lang="en-GB" dirty="0" smtClean="0"/>
              <a:t> Manor</a:t>
            </a:r>
            <a:endParaRPr lang="en-GB" dirty="0"/>
          </a:p>
        </p:txBody>
      </p:sp>
    </p:spTree>
    <p:extLst>
      <p:ext uri="{BB962C8B-B14F-4D97-AF65-F5344CB8AC3E}">
        <p14:creationId xmlns:p14="http://schemas.microsoft.com/office/powerpoint/2010/main" val="379365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599" cy="4104456"/>
          </a:xfrm>
        </p:spPr>
        <p:txBody>
          <a:bodyPr>
            <a:normAutofit fontScale="92500" lnSpcReduction="10000"/>
          </a:bodyPr>
          <a:lstStyle/>
          <a:p>
            <a:pPr marL="0" indent="0">
              <a:buNone/>
            </a:pPr>
            <a:r>
              <a:rPr lang="en-GB" dirty="0" smtClean="0"/>
              <a:t>% of children identified as Social, Emotional &amp; Mental Health (SEMH) – 9 (13.8% of SEND Register – 1.9% of School) </a:t>
            </a:r>
          </a:p>
          <a:p>
            <a:pPr marL="0" indent="0">
              <a:buNone/>
            </a:pPr>
            <a:endParaRPr lang="en-GB" dirty="0"/>
          </a:p>
          <a:p>
            <a:pPr marL="0" indent="0">
              <a:buNone/>
            </a:pPr>
            <a:r>
              <a:rPr lang="en-GB" dirty="0"/>
              <a:t>% of children identified as Communication and Interaction </a:t>
            </a:r>
            <a:endParaRPr lang="en-GB" dirty="0" smtClean="0"/>
          </a:p>
          <a:p>
            <a:pPr marL="0" indent="0">
              <a:buNone/>
            </a:pPr>
            <a:r>
              <a:rPr lang="en-GB" dirty="0" smtClean="0"/>
              <a:t>(</a:t>
            </a:r>
            <a:r>
              <a:rPr lang="en-GB" dirty="0"/>
              <a:t>C&amp; I) – </a:t>
            </a:r>
            <a:r>
              <a:rPr lang="en-GB" dirty="0" smtClean="0"/>
              <a:t>38 children (58.5% </a:t>
            </a:r>
            <a:r>
              <a:rPr lang="en-GB" dirty="0"/>
              <a:t>of SEND Register – 8</a:t>
            </a:r>
            <a:r>
              <a:rPr lang="en-GB" dirty="0" smtClean="0"/>
              <a:t>% </a:t>
            </a:r>
            <a:r>
              <a:rPr lang="en-GB" dirty="0"/>
              <a:t>of </a:t>
            </a:r>
            <a:r>
              <a:rPr lang="en-GB" dirty="0" smtClean="0"/>
              <a:t>School)</a:t>
            </a:r>
          </a:p>
          <a:p>
            <a:pPr marL="0" indent="0">
              <a:buNone/>
            </a:pPr>
            <a:endParaRPr lang="en-GB" dirty="0"/>
          </a:p>
          <a:p>
            <a:pPr marL="0" indent="0">
              <a:buNone/>
            </a:pPr>
            <a:r>
              <a:rPr lang="en-GB" dirty="0"/>
              <a:t>% of children identified as Cognition and Learning (</a:t>
            </a:r>
            <a:r>
              <a:rPr lang="en-GB" dirty="0" smtClean="0"/>
              <a:t>C&amp;L) </a:t>
            </a:r>
            <a:r>
              <a:rPr lang="en-GB" dirty="0"/>
              <a:t>– </a:t>
            </a:r>
            <a:r>
              <a:rPr lang="en-GB" dirty="0" smtClean="0"/>
              <a:t>15</a:t>
            </a:r>
            <a:r>
              <a:rPr lang="en-GB" dirty="0"/>
              <a:t> </a:t>
            </a:r>
            <a:r>
              <a:rPr lang="en-GB" dirty="0" smtClean="0"/>
              <a:t>(23% </a:t>
            </a:r>
            <a:r>
              <a:rPr lang="en-GB" dirty="0"/>
              <a:t>of SEND Register – 3</a:t>
            </a:r>
            <a:r>
              <a:rPr lang="en-GB" dirty="0" smtClean="0"/>
              <a:t>% </a:t>
            </a:r>
            <a:r>
              <a:rPr lang="en-GB" dirty="0"/>
              <a:t>of </a:t>
            </a:r>
            <a:r>
              <a:rPr lang="en-GB" dirty="0" smtClean="0"/>
              <a:t>School)</a:t>
            </a:r>
          </a:p>
          <a:p>
            <a:pPr marL="0" indent="0">
              <a:buNone/>
            </a:pPr>
            <a:endParaRPr lang="en-GB" dirty="0"/>
          </a:p>
          <a:p>
            <a:pPr marL="0" indent="0">
              <a:buNone/>
            </a:pPr>
            <a:r>
              <a:rPr lang="en-GB" dirty="0"/>
              <a:t>% of children identified as Sensory and/ or Physical (S&amp;P) – 3 </a:t>
            </a:r>
            <a:r>
              <a:rPr lang="en-GB" dirty="0" smtClean="0"/>
              <a:t>(4.6% </a:t>
            </a:r>
            <a:r>
              <a:rPr lang="en-GB" dirty="0"/>
              <a:t>of SEND Register – </a:t>
            </a:r>
            <a:r>
              <a:rPr lang="en-GB" dirty="0" smtClean="0"/>
              <a:t>0.6% </a:t>
            </a:r>
            <a:r>
              <a:rPr lang="en-GB" dirty="0"/>
              <a:t>of School</a:t>
            </a:r>
            <a:r>
              <a:rPr lang="en-GB" dirty="0" smtClean="0"/>
              <a:t>)</a:t>
            </a:r>
          </a:p>
          <a:p>
            <a:endParaRPr lang="en-GB" dirty="0"/>
          </a:p>
        </p:txBody>
      </p:sp>
      <p:sp>
        <p:nvSpPr>
          <p:cNvPr id="3" name="Title 2"/>
          <p:cNvSpPr>
            <a:spLocks noGrp="1"/>
          </p:cNvSpPr>
          <p:nvPr>
            <p:ph type="title"/>
          </p:nvPr>
        </p:nvSpPr>
        <p:spPr/>
        <p:txBody>
          <a:bodyPr/>
          <a:lstStyle/>
          <a:p>
            <a:r>
              <a:rPr lang="en-GB" dirty="0"/>
              <a:t>SEND Profile at </a:t>
            </a:r>
            <a:r>
              <a:rPr lang="en-GB" dirty="0" err="1"/>
              <a:t>Repton</a:t>
            </a:r>
            <a:r>
              <a:rPr lang="en-GB" dirty="0"/>
              <a:t> Manor</a:t>
            </a:r>
          </a:p>
        </p:txBody>
      </p:sp>
    </p:spTree>
    <p:extLst>
      <p:ext uri="{BB962C8B-B14F-4D97-AF65-F5344CB8AC3E}">
        <p14:creationId xmlns:p14="http://schemas.microsoft.com/office/powerpoint/2010/main" val="159621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1772816"/>
            <a:ext cx="7884864" cy="4353347"/>
          </a:xfrm>
        </p:spPr>
        <p:txBody>
          <a:bodyPr>
            <a:normAutofit/>
          </a:bodyPr>
          <a:lstStyle/>
          <a:p>
            <a:pPr marL="0" indent="0">
              <a:buNone/>
            </a:pPr>
            <a:r>
              <a:rPr lang="en-GB" b="1" dirty="0" smtClean="0"/>
              <a:t>Communication and Interaction:</a:t>
            </a:r>
          </a:p>
          <a:p>
            <a:r>
              <a:rPr lang="en-GB" dirty="0" smtClean="0"/>
              <a:t>Speech &amp; Language Therapy – 4.8% NHS SALT/ 0.4% </a:t>
            </a:r>
            <a:r>
              <a:rPr lang="en-GB" dirty="0" err="1" smtClean="0"/>
              <a:t>Sch</a:t>
            </a:r>
            <a:r>
              <a:rPr lang="en-GB" dirty="0" smtClean="0"/>
              <a:t> SALT Int. </a:t>
            </a:r>
            <a:r>
              <a:rPr lang="en-GB" sz="1400" dirty="0" smtClean="0"/>
              <a:t>NB: Not including the reception children. </a:t>
            </a:r>
            <a:endParaRPr lang="en-GB" dirty="0" smtClean="0"/>
          </a:p>
          <a:p>
            <a:r>
              <a:rPr lang="en-GB" dirty="0" smtClean="0"/>
              <a:t>ASD – 3.4% with Diagnosis/ 2.5% awaiting assessment</a:t>
            </a:r>
          </a:p>
          <a:p>
            <a:endParaRPr lang="en-GB" dirty="0"/>
          </a:p>
          <a:p>
            <a:pPr marL="0" indent="0">
              <a:buNone/>
            </a:pPr>
            <a:r>
              <a:rPr lang="en-GB" b="1" dirty="0" smtClean="0"/>
              <a:t>Sensory and/ or Physical:</a:t>
            </a:r>
          </a:p>
          <a:p>
            <a:r>
              <a:rPr lang="en-GB" dirty="0" smtClean="0"/>
              <a:t>Physical – 1.7%</a:t>
            </a:r>
          </a:p>
          <a:p>
            <a:r>
              <a:rPr lang="en-GB" dirty="0" smtClean="0"/>
              <a:t>Vision – 0.2%</a:t>
            </a:r>
          </a:p>
          <a:p>
            <a:r>
              <a:rPr lang="en-GB" dirty="0" smtClean="0"/>
              <a:t>Medical - 1%</a:t>
            </a:r>
          </a:p>
        </p:txBody>
      </p:sp>
      <p:sp>
        <p:nvSpPr>
          <p:cNvPr id="3" name="Title 2"/>
          <p:cNvSpPr>
            <a:spLocks noGrp="1"/>
          </p:cNvSpPr>
          <p:nvPr>
            <p:ph type="title"/>
          </p:nvPr>
        </p:nvSpPr>
        <p:spPr/>
        <p:txBody>
          <a:bodyPr/>
          <a:lstStyle/>
          <a:p>
            <a:r>
              <a:rPr lang="en-GB" dirty="0"/>
              <a:t>SEND Profile at </a:t>
            </a:r>
            <a:r>
              <a:rPr lang="en-GB" dirty="0" err="1"/>
              <a:t>Repton</a:t>
            </a:r>
            <a:r>
              <a:rPr lang="en-GB" dirty="0"/>
              <a:t> Manor</a:t>
            </a:r>
          </a:p>
        </p:txBody>
      </p:sp>
    </p:spTree>
    <p:extLst>
      <p:ext uri="{BB962C8B-B14F-4D97-AF65-F5344CB8AC3E}">
        <p14:creationId xmlns:p14="http://schemas.microsoft.com/office/powerpoint/2010/main" val="273322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normAutofit/>
          </a:bodyPr>
          <a:lstStyle/>
          <a:p>
            <a:pPr marL="0" indent="0">
              <a:buNone/>
            </a:pPr>
            <a:r>
              <a:rPr lang="en-GB" b="1" dirty="0" smtClean="0"/>
              <a:t>Social, Emotional and Mental Health:</a:t>
            </a:r>
          </a:p>
          <a:p>
            <a:r>
              <a:rPr lang="en-GB" dirty="0" smtClean="0"/>
              <a:t>ADHD/ ADD– 0% </a:t>
            </a:r>
            <a:r>
              <a:rPr lang="en-GB" dirty="0"/>
              <a:t>with Diagnosis/ </a:t>
            </a:r>
            <a:r>
              <a:rPr lang="en-GB" dirty="0" smtClean="0"/>
              <a:t>1.5% </a:t>
            </a:r>
            <a:r>
              <a:rPr lang="en-GB" dirty="0"/>
              <a:t>awaiting </a:t>
            </a:r>
            <a:r>
              <a:rPr lang="en-GB" dirty="0" smtClean="0"/>
              <a:t>Diagnosis</a:t>
            </a:r>
          </a:p>
          <a:p>
            <a:r>
              <a:rPr lang="en-GB" dirty="0" smtClean="0"/>
              <a:t>Attachment/ Trauma – 0.2%</a:t>
            </a:r>
          </a:p>
          <a:p>
            <a:pPr marL="0" indent="0">
              <a:buNone/>
            </a:pPr>
            <a:endParaRPr lang="en-GB" dirty="0"/>
          </a:p>
          <a:p>
            <a:pPr marL="0" indent="0">
              <a:buNone/>
            </a:pPr>
            <a:r>
              <a:rPr lang="en-GB" b="1" dirty="0" smtClean="0"/>
              <a:t>Cognition and Learning:</a:t>
            </a:r>
          </a:p>
          <a:p>
            <a:r>
              <a:rPr lang="en-GB" dirty="0" smtClean="0"/>
              <a:t>Global Developmental Delay – 0.2%</a:t>
            </a:r>
          </a:p>
          <a:p>
            <a:r>
              <a:rPr lang="en-GB" dirty="0" smtClean="0"/>
              <a:t>Dyslexia – 2.1% of </a:t>
            </a:r>
            <a:r>
              <a:rPr lang="en-GB" dirty="0" err="1" smtClean="0"/>
              <a:t>chn</a:t>
            </a:r>
            <a:r>
              <a:rPr lang="en-GB" dirty="0" smtClean="0"/>
              <a:t> with diagnosis/ tendencies</a:t>
            </a:r>
          </a:p>
          <a:p>
            <a:pPr marL="0" indent="0">
              <a:buNone/>
            </a:pPr>
            <a:endParaRPr lang="en-GB" dirty="0" smtClean="0"/>
          </a:p>
        </p:txBody>
      </p:sp>
      <p:sp>
        <p:nvSpPr>
          <p:cNvPr id="3" name="Title 2"/>
          <p:cNvSpPr>
            <a:spLocks noGrp="1"/>
          </p:cNvSpPr>
          <p:nvPr>
            <p:ph type="title"/>
          </p:nvPr>
        </p:nvSpPr>
        <p:spPr/>
        <p:txBody>
          <a:bodyPr/>
          <a:lstStyle/>
          <a:p>
            <a:r>
              <a:rPr lang="en-GB" dirty="0"/>
              <a:t>SEND Profile at </a:t>
            </a:r>
            <a:r>
              <a:rPr lang="en-GB" dirty="0" err="1"/>
              <a:t>Repton</a:t>
            </a:r>
            <a:r>
              <a:rPr lang="en-GB" dirty="0"/>
              <a:t> Manor</a:t>
            </a:r>
          </a:p>
        </p:txBody>
      </p:sp>
    </p:spTree>
    <p:extLst>
      <p:ext uri="{BB962C8B-B14F-4D97-AF65-F5344CB8AC3E}">
        <p14:creationId xmlns:p14="http://schemas.microsoft.com/office/powerpoint/2010/main" val="420641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76872"/>
            <a:ext cx="8424935" cy="4248472"/>
          </a:xfrm>
        </p:spPr>
        <p:txBody>
          <a:bodyPr>
            <a:normAutofit fontScale="85000" lnSpcReduction="20000"/>
          </a:bodyPr>
          <a:lstStyle/>
          <a:p>
            <a:pPr marL="0" indent="0">
              <a:buNone/>
            </a:pPr>
            <a:r>
              <a:rPr lang="en-GB" b="1" dirty="0" smtClean="0"/>
              <a:t>Special Educational Needs: </a:t>
            </a:r>
          </a:p>
          <a:p>
            <a:pPr marL="0" indent="0">
              <a:buNone/>
            </a:pPr>
            <a:endParaRPr lang="en-GB" dirty="0"/>
          </a:p>
          <a:p>
            <a:pPr algn="just"/>
            <a:r>
              <a:rPr lang="en-GB" dirty="0"/>
              <a:t>A child or young person has SEN if they have a </a:t>
            </a:r>
            <a:r>
              <a:rPr lang="en-GB" u="sng" dirty="0"/>
              <a:t>learning difficulty or disability</a:t>
            </a:r>
            <a:r>
              <a:rPr lang="en-GB" dirty="0"/>
              <a:t> which calls for </a:t>
            </a:r>
            <a:r>
              <a:rPr lang="en-GB" u="sng" dirty="0"/>
              <a:t>special educational provision </a:t>
            </a:r>
            <a:r>
              <a:rPr lang="en-GB" dirty="0"/>
              <a:t>to be made for him or her. </a:t>
            </a:r>
            <a:endParaRPr lang="en-GB" dirty="0" smtClean="0"/>
          </a:p>
          <a:p>
            <a:pPr algn="just"/>
            <a:endParaRPr lang="en-GB" dirty="0"/>
          </a:p>
          <a:p>
            <a:pPr algn="just"/>
            <a:r>
              <a:rPr lang="en-GB" dirty="0" smtClean="0"/>
              <a:t>A </a:t>
            </a:r>
            <a:r>
              <a:rPr lang="en-GB" dirty="0"/>
              <a:t>child of compulsory school age or a young person has a learning difficulty or disability if he or she: </a:t>
            </a:r>
          </a:p>
          <a:p>
            <a:pPr algn="just"/>
            <a:endParaRPr lang="en-GB" dirty="0"/>
          </a:p>
          <a:p>
            <a:pPr lvl="1" algn="just"/>
            <a:r>
              <a:rPr lang="en-GB" dirty="0" smtClean="0"/>
              <a:t>has </a:t>
            </a:r>
            <a:r>
              <a:rPr lang="en-GB" dirty="0"/>
              <a:t>a </a:t>
            </a:r>
            <a:r>
              <a:rPr lang="en-GB" u="sng" dirty="0"/>
              <a:t>significantly greater difficulty in learning </a:t>
            </a:r>
            <a:r>
              <a:rPr lang="en-GB" dirty="0"/>
              <a:t>than the </a:t>
            </a:r>
            <a:r>
              <a:rPr lang="en-GB" u="sng" dirty="0"/>
              <a:t>majority</a:t>
            </a:r>
            <a:r>
              <a:rPr lang="en-GB" dirty="0"/>
              <a:t> of </a:t>
            </a:r>
            <a:r>
              <a:rPr lang="en-GB" u="sng" dirty="0"/>
              <a:t>others of the same age</a:t>
            </a:r>
            <a:r>
              <a:rPr lang="en-GB" dirty="0"/>
              <a:t>, or </a:t>
            </a:r>
          </a:p>
          <a:p>
            <a:pPr lvl="1" algn="just"/>
            <a:r>
              <a:rPr lang="en-GB" dirty="0" smtClean="0"/>
              <a:t>has </a:t>
            </a:r>
            <a:r>
              <a:rPr lang="en-GB" dirty="0"/>
              <a:t>a </a:t>
            </a:r>
            <a:r>
              <a:rPr lang="en-GB" u="sng" dirty="0"/>
              <a:t>disability which prevents or hinders </a:t>
            </a:r>
            <a:r>
              <a:rPr lang="en-GB" dirty="0"/>
              <a:t>him or her from making use of facilities of a kind generally </a:t>
            </a:r>
            <a:r>
              <a:rPr lang="en-GB" u="sng" dirty="0"/>
              <a:t>provided for others of the </a:t>
            </a:r>
            <a:r>
              <a:rPr lang="en-GB" u="sng" dirty="0" smtClean="0"/>
              <a:t>same age</a:t>
            </a:r>
            <a:r>
              <a:rPr lang="en-GB" dirty="0" smtClean="0"/>
              <a:t> in mainstreams schools. </a:t>
            </a:r>
            <a:endParaRPr lang="en-GB" dirty="0"/>
          </a:p>
          <a:p>
            <a:pPr marL="0" indent="0">
              <a:buNone/>
            </a:pPr>
            <a:r>
              <a:rPr lang="en-GB" sz="1600" dirty="0"/>
              <a:t>(Special educational needs and disability code of practice: 0-25 years, January 2015, p. 15-16)</a:t>
            </a:r>
          </a:p>
        </p:txBody>
      </p:sp>
      <p:sp>
        <p:nvSpPr>
          <p:cNvPr id="3" name="Title 2"/>
          <p:cNvSpPr>
            <a:spLocks noGrp="1"/>
          </p:cNvSpPr>
          <p:nvPr>
            <p:ph type="title"/>
          </p:nvPr>
        </p:nvSpPr>
        <p:spPr/>
        <p:txBody>
          <a:bodyPr>
            <a:normAutofit fontScale="90000"/>
          </a:bodyPr>
          <a:lstStyle/>
          <a:p>
            <a:r>
              <a:rPr lang="en-GB" dirty="0" smtClean="0"/>
              <a:t>Definition of Special Educational Needs and Disability (SEND)</a:t>
            </a:r>
            <a:endParaRPr lang="en-GB" dirty="0"/>
          </a:p>
        </p:txBody>
      </p:sp>
    </p:spTree>
    <p:extLst>
      <p:ext uri="{BB962C8B-B14F-4D97-AF65-F5344CB8AC3E}">
        <p14:creationId xmlns:p14="http://schemas.microsoft.com/office/powerpoint/2010/main" val="214734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8229599" cy="4392488"/>
          </a:xfrm>
        </p:spPr>
        <p:txBody>
          <a:bodyPr>
            <a:normAutofit fontScale="85000" lnSpcReduction="10000"/>
          </a:bodyPr>
          <a:lstStyle/>
          <a:p>
            <a:pPr marL="0" indent="0">
              <a:buNone/>
            </a:pPr>
            <a:r>
              <a:rPr lang="en-GB" dirty="0"/>
              <a:t>T</a:t>
            </a:r>
            <a:r>
              <a:rPr lang="en-GB" dirty="0" smtClean="0"/>
              <a:t>he </a:t>
            </a:r>
            <a:r>
              <a:rPr lang="en-GB" dirty="0"/>
              <a:t>definition of what constitutes </a:t>
            </a:r>
            <a:r>
              <a:rPr lang="en-GB" b="1" dirty="0"/>
              <a:t>SEN Support</a:t>
            </a:r>
            <a:r>
              <a:rPr lang="en-GB" dirty="0"/>
              <a:t> is less clear. In order to help schools, colleges and Early Years settings accurately identify their SEN Support cohort, KCC provides the following clarification of what constitutes </a:t>
            </a:r>
            <a:r>
              <a:rPr lang="en-GB" b="1" dirty="0"/>
              <a:t>SEN Support</a:t>
            </a:r>
            <a:r>
              <a:rPr lang="en-GB" b="1" dirty="0" smtClean="0"/>
              <a:t>:</a:t>
            </a:r>
          </a:p>
          <a:p>
            <a:pPr marL="0" indent="0">
              <a:buNone/>
            </a:pPr>
            <a:endParaRPr lang="en-GB" dirty="0"/>
          </a:p>
          <a:p>
            <a:r>
              <a:rPr lang="en-GB" b="1" i="1" dirty="0"/>
              <a:t>"SEN support is intensive and personalised intervention which is required to enable the child/young person (CYP) to be engaged in learning. It will usually involve significant amounts of resource from the educational setting (approaching, or in a minority of cases exceeding, the nationally prescribed threshold for schools and colleges). </a:t>
            </a:r>
            <a:r>
              <a:rPr lang="en-GB" b="1" i="1" u="sng" dirty="0"/>
              <a:t>Each CYP identified as SEN Support will have Outcomes </a:t>
            </a:r>
            <a:r>
              <a:rPr lang="en-GB" b="1" i="1" dirty="0"/>
              <a:t>which have been agreed through a process of collaboration and discussion. A personalised programme of support will be devised and be reviewed and adjusted frequently (at least three times per year) with close CYP and/or parental involvement."</a:t>
            </a:r>
            <a:endParaRPr lang="en-GB" dirty="0"/>
          </a:p>
          <a:p>
            <a:endParaRPr lang="en-GB" dirty="0"/>
          </a:p>
        </p:txBody>
      </p:sp>
      <p:sp>
        <p:nvSpPr>
          <p:cNvPr id="3" name="Title 2"/>
          <p:cNvSpPr>
            <a:spLocks noGrp="1"/>
          </p:cNvSpPr>
          <p:nvPr>
            <p:ph type="title"/>
          </p:nvPr>
        </p:nvSpPr>
        <p:spPr/>
        <p:txBody>
          <a:bodyPr>
            <a:normAutofit/>
          </a:bodyPr>
          <a:lstStyle/>
          <a:p>
            <a:r>
              <a:rPr lang="en-GB" dirty="0"/>
              <a:t>Definition of </a:t>
            </a:r>
            <a:r>
              <a:rPr lang="en-GB" dirty="0" smtClean="0"/>
              <a:t>SEN Support</a:t>
            </a:r>
            <a:endParaRPr lang="en-GB" dirty="0"/>
          </a:p>
        </p:txBody>
      </p:sp>
    </p:spTree>
    <p:extLst>
      <p:ext uri="{BB962C8B-B14F-4D97-AF65-F5344CB8AC3E}">
        <p14:creationId xmlns:p14="http://schemas.microsoft.com/office/powerpoint/2010/main" val="3204317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1740</TotalTime>
  <Words>2767</Words>
  <Application>Microsoft Office PowerPoint</Application>
  <PresentationFormat>On-screen Show (4:3)</PresentationFormat>
  <Paragraphs>192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Candara</vt:lpstr>
      <vt:lpstr>Symbol</vt:lpstr>
      <vt:lpstr>Waveform</vt:lpstr>
      <vt:lpstr>Inclusion at Repton Manor Primary School</vt:lpstr>
      <vt:lpstr>Aims of the session …</vt:lpstr>
      <vt:lpstr>Activity 1</vt:lpstr>
      <vt:lpstr>SEND Profile at Repton Manor</vt:lpstr>
      <vt:lpstr>SEND Profile at Repton Manor</vt:lpstr>
      <vt:lpstr>SEND Profile at Repton Manor</vt:lpstr>
      <vt:lpstr>SEND Profile at Repton Manor</vt:lpstr>
      <vt:lpstr>Definition of Special Educational Needs and Disability (SEND)</vt:lpstr>
      <vt:lpstr>Definition of SEN Support</vt:lpstr>
      <vt:lpstr>Tiered Approach to SEND Provision</vt:lpstr>
      <vt:lpstr>Tiered Approach to SEND Provision (cont)</vt:lpstr>
      <vt:lpstr>ACTIVITY 2 – No Words</vt:lpstr>
      <vt:lpstr>Introducing the New Mainstream Core Standards (MSC)</vt:lpstr>
      <vt:lpstr>Mainstream Core Standards</vt:lpstr>
      <vt:lpstr>The purpose of the MSC. </vt:lpstr>
      <vt:lpstr>Section 1 – Expectations of the School </vt:lpstr>
      <vt:lpstr>Legal Duties of Schools in regards to SEND</vt:lpstr>
      <vt:lpstr>Legal Duties of Schools in regards to SEND</vt:lpstr>
      <vt:lpstr>The ‘Best Endeavours’ Duty</vt:lpstr>
      <vt:lpstr>The ‘Best Endeavours’ Duty</vt:lpstr>
      <vt:lpstr>Working with children and young people, their families and carers</vt:lpstr>
      <vt:lpstr>Break</vt:lpstr>
      <vt:lpstr>ACTIVITY 3 – Instructions</vt:lpstr>
      <vt:lpstr>Section 2 – Additional Support</vt:lpstr>
      <vt:lpstr>Four Broad Areas of Need:</vt:lpstr>
      <vt:lpstr>Four Broad Areas of Need (cont.)</vt:lpstr>
      <vt:lpstr>The Assess, Plan, Do, Review Cycle (APDR)  and the Graduated Approach</vt:lpstr>
      <vt:lpstr>The Assess, Plan, Do, Review Cycle (APDR)  and the Graduated Approach cont…</vt:lpstr>
      <vt:lpstr>Each Section has a ‘What you will see’ and ‘What can Help’ section.</vt:lpstr>
      <vt:lpstr>PowerPoint Presentation</vt:lpstr>
      <vt:lpstr>Case Studies Activities</vt:lpstr>
      <vt:lpstr>Acronyms</vt:lpstr>
      <vt:lpstr>Acronyms</vt:lpstr>
    </vt:vector>
  </TitlesOfParts>
  <Company>Repton Manor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Provision at Repton Manor Primary School</dc:title>
  <dc:creator>Louise Cook</dc:creator>
  <cp:lastModifiedBy>Mrs J Chambers</cp:lastModifiedBy>
  <cp:revision>67</cp:revision>
  <cp:lastPrinted>2015-06-28T21:11:29Z</cp:lastPrinted>
  <dcterms:created xsi:type="dcterms:W3CDTF">2015-06-28T09:29:31Z</dcterms:created>
  <dcterms:modified xsi:type="dcterms:W3CDTF">2021-11-03T22:16:57Z</dcterms:modified>
</cp:coreProperties>
</file>