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QGpC97jW205y83QYiwv6MJxfD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282fd00c2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282fd00c2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Shout outs / breakthroughs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4133100" y="3730750"/>
            <a:ext cx="4590300" cy="2993100"/>
          </a:xfrm>
          <a:prstGeom prst="roundRect">
            <a:avLst>
              <a:gd name="adj" fmla="val 16667"/>
            </a:avLst>
          </a:prstGeom>
          <a:solidFill>
            <a:srgbClr val="A2C4C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latin typeface="Calibri"/>
                <a:ea typeface="Calibri"/>
                <a:cs typeface="Calibri"/>
                <a:sym typeface="Calibri"/>
              </a:rPr>
              <a:t>Steps to success: </a:t>
            </a:r>
            <a:endParaRPr sz="2300" b="1" u="sng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(objectives from the framework or child speak)</a:t>
            </a: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79200" y="1281475"/>
            <a:ext cx="12033600" cy="2304300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ctrTitle"/>
          </p:nvPr>
        </p:nvSpPr>
        <p:spPr>
          <a:xfrm>
            <a:off x="4133105" y="1281483"/>
            <a:ext cx="9144000" cy="10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u="sng"/>
              <a:t>Date:________________			   </a:t>
            </a:r>
            <a:endParaRPr u="sng"/>
          </a:p>
        </p:txBody>
      </p:sp>
      <p:sp>
        <p:nvSpPr>
          <p:cNvPr id="93" name="Google Shape;93;p2"/>
          <p:cNvSpPr txBox="1">
            <a:spLocks noGrp="1"/>
          </p:cNvSpPr>
          <p:nvPr>
            <p:ph type="subTitle" idx="1"/>
          </p:nvPr>
        </p:nvSpPr>
        <p:spPr>
          <a:xfrm>
            <a:off x="1524009" y="394054"/>
            <a:ext cx="9144000" cy="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3200" b="1" i="1">
                <a:solidFill>
                  <a:srgbClr val="38761D"/>
                </a:solidFill>
              </a:rPr>
              <a:t>We are learning to be…</a:t>
            </a:r>
            <a:r>
              <a:rPr lang="en-GB" sz="2700">
                <a:solidFill>
                  <a:srgbClr val="38761D"/>
                </a:solidFill>
              </a:rPr>
              <a:t> e.g. ‘Readers’ </a:t>
            </a:r>
            <a:endParaRPr sz="2700">
              <a:solidFill>
                <a:srgbClr val="38761D"/>
              </a:solidFill>
            </a:endParaRPr>
          </a:p>
        </p:txBody>
      </p:sp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195074" y="2221475"/>
            <a:ext cx="11198400" cy="10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 u="sng"/>
              <a:t>LO: </a:t>
            </a:r>
            <a:r>
              <a:rPr lang="en-GB" sz="3566" u="sng">
                <a:solidFill>
                  <a:srgbClr val="FF0000"/>
                </a:solidFill>
              </a:rPr>
              <a:t>(LO statement directly from the framework)</a:t>
            </a:r>
            <a:endParaRPr sz="3566" u="sng">
              <a:solidFill>
                <a:srgbClr val="FF0000"/>
              </a:solidFill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73200" y="3730875"/>
            <a:ext cx="3931800" cy="29931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latin typeface="Calibri"/>
                <a:ea typeface="Calibri"/>
                <a:cs typeface="Calibri"/>
                <a:sym typeface="Calibri"/>
              </a:rPr>
              <a:t>Prior Knowledge: </a:t>
            </a:r>
            <a:endParaRPr sz="2300" b="1" u="sng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Objective from the framework. </a:t>
            </a: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(Share with the children what you learnt before and why/how that will help you today)</a:t>
            </a:r>
            <a:endParaRPr i="1"/>
          </a:p>
        </p:txBody>
      </p:sp>
      <p:pic>
        <p:nvPicPr>
          <p:cNvPr id="96" name="Google Shape;9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45225" y="90400"/>
            <a:ext cx="1153392" cy="10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7350" y="3934500"/>
            <a:ext cx="1153400" cy="112632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8" name="Google Shape;98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50375" y="3285825"/>
            <a:ext cx="4314650" cy="40232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9381750" y="4352550"/>
            <a:ext cx="2304300" cy="19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latin typeface="Calibri"/>
                <a:ea typeface="Calibri"/>
                <a:cs typeface="Calibri"/>
                <a:sym typeface="Calibri"/>
              </a:rPr>
              <a:t>Sticky Knowledge 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latin typeface="Calibri"/>
                <a:ea typeface="Calibri"/>
                <a:cs typeface="Calibri"/>
                <a:sym typeface="Calibri"/>
              </a:rPr>
              <a:t>(The knowledge everyone should be able to recall by the end of the lesson. It can be an objective from the framework or written in child speak)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49648" y="3822200"/>
            <a:ext cx="1100727" cy="11263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82fd00c28_0_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282fd00c28_0_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2282fd00c28_0_1"/>
          <p:cNvSpPr/>
          <p:nvPr/>
        </p:nvSpPr>
        <p:spPr>
          <a:xfrm>
            <a:off x="0" y="0"/>
            <a:ext cx="12192000" cy="6723900"/>
          </a:xfrm>
          <a:prstGeom prst="roundRect">
            <a:avLst>
              <a:gd name="adj" fmla="val 16667"/>
            </a:avLst>
          </a:prstGeom>
          <a:solidFill>
            <a:srgbClr val="A2C4C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 u="sng"/>
              <a:t>Disciplinary Knowledge </a:t>
            </a:r>
            <a:endParaRPr sz="2600" b="1" u="sng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 b="1" u="sng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 u="sng"/>
              <a:t>How do we know about…</a:t>
            </a:r>
            <a:endParaRPr sz="26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0000"/>
                </a:solidFill>
              </a:rPr>
              <a:t>Example : </a:t>
            </a:r>
            <a:endParaRPr sz="1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0000"/>
                </a:solidFill>
              </a:rPr>
              <a:t>knowledge of how historians investigate the past, and how they construct historical claims, arguments and accounts.</a:t>
            </a:r>
            <a:endParaRPr sz="1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g2282fd00c28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5075" y="1539613"/>
            <a:ext cx="4457700" cy="271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82fd00c28_0_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2763" y="2215888"/>
            <a:ext cx="1495425" cy="13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563880" y="404313"/>
            <a:ext cx="4334691" cy="608792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Key vocabulary (with widgets and/or pictures) </a:t>
            </a:r>
            <a:endParaRPr/>
          </a:p>
        </p:txBody>
      </p:sp>
      <p:sp>
        <p:nvSpPr>
          <p:cNvPr id="115" name="Google Shape;115;p3"/>
          <p:cNvSpPr txBox="1"/>
          <p:nvPr/>
        </p:nvSpPr>
        <p:spPr>
          <a:xfrm>
            <a:off x="5290450" y="404341"/>
            <a:ext cx="6414000" cy="1569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5290450" y="2421970"/>
            <a:ext cx="6414000" cy="585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Adult support: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Input </a:t>
            </a:r>
            <a:endParaRPr/>
          </a:p>
        </p:txBody>
      </p:sp>
      <p:sp>
        <p:nvSpPr>
          <p:cNvPr id="122" name="Google Shape;12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Include key questions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Include potential misconceptions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Visual, Auditory or Kinaesthetic leaders </a:t>
            </a:r>
            <a:endParaRPr/>
          </a:p>
        </p:txBody>
      </p:sp>
      <p:sp>
        <p:nvSpPr>
          <p:cNvPr id="123" name="Google Shape;123;p4"/>
          <p:cNvSpPr txBox="1"/>
          <p:nvPr/>
        </p:nvSpPr>
        <p:spPr>
          <a:xfrm>
            <a:off x="8569234" y="202387"/>
            <a:ext cx="3200400" cy="1200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Explanation of task (with differentiation, manipulatives/resources &amp; adult support)</a:t>
            </a:r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>
            <a:spLocks noGrp="1"/>
          </p:cNvSpPr>
          <p:nvPr>
            <p:ph type="body" idx="1"/>
          </p:nvPr>
        </p:nvSpPr>
        <p:spPr>
          <a:xfrm>
            <a:off x="8373292" y="545465"/>
            <a:ext cx="3267890" cy="435133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Extension activity</a:t>
            </a:r>
            <a:endParaRPr/>
          </a:p>
        </p:txBody>
      </p:sp>
      <p:pic>
        <p:nvPicPr>
          <p:cNvPr id="135" name="Google Shape;1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51334" y="-683285"/>
            <a:ext cx="6629670" cy="7996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>
            <a:spLocks noGrp="1"/>
          </p:cNvSpPr>
          <p:nvPr>
            <p:ph type="title"/>
          </p:nvPr>
        </p:nvSpPr>
        <p:spPr>
          <a:xfrm>
            <a:off x="838200" y="1391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Plenary/mini plenaries (as appropriate)</a:t>
            </a:r>
            <a:endParaRPr/>
          </a:p>
        </p:txBody>
      </p:sp>
      <p:sp>
        <p:nvSpPr>
          <p:cNvPr id="141" name="Google Shape;141;p7"/>
          <p:cNvSpPr txBox="1">
            <a:spLocks noGrp="1"/>
          </p:cNvSpPr>
          <p:nvPr>
            <p:ph type="body" idx="1"/>
          </p:nvPr>
        </p:nvSpPr>
        <p:spPr>
          <a:xfrm>
            <a:off x="838200" y="1190625"/>
            <a:ext cx="10782300" cy="9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/>
              <a:t>Recap Slide 2.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/>
              <a:t>What have we learnt today to help us to be better … (e.g. Readers)?</a:t>
            </a:r>
            <a:endParaRPr/>
          </a:p>
        </p:txBody>
      </p:sp>
      <p:pic>
        <p:nvPicPr>
          <p:cNvPr id="142" name="Google Shape;142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1925" y="2241075"/>
            <a:ext cx="7708674" cy="428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Shout outs / breakthroughs</vt:lpstr>
      <vt:lpstr>Date:________________      </vt:lpstr>
      <vt:lpstr>PowerPoint Presentation</vt:lpstr>
      <vt:lpstr>Key vocabulary (with widgets and/or pictures) </vt:lpstr>
      <vt:lpstr>Input </vt:lpstr>
      <vt:lpstr>Explanation of task (with differentiation, manipulatives/resources &amp; adult support)</vt:lpstr>
      <vt:lpstr>PowerPoint Presentation</vt:lpstr>
      <vt:lpstr>Plenary/mini plenaries (as appropriate)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Shout outs / breakthroughs</dc:title>
  <dc:creator>Thomas HATHAWAY-BATT</dc:creator>
  <cp:lastModifiedBy>Mrs J Chambers</cp:lastModifiedBy>
  <cp:revision>1</cp:revision>
  <dcterms:created xsi:type="dcterms:W3CDTF">2020-07-08T10:06:52Z</dcterms:created>
  <dcterms:modified xsi:type="dcterms:W3CDTF">2023-03-28T18:59:25Z</dcterms:modified>
</cp:coreProperties>
</file>