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6" r:id="rId4"/>
    <p:sldId id="260" r:id="rId5"/>
    <p:sldId id="263" r:id="rId6"/>
    <p:sldId id="261" r:id="rId7"/>
    <p:sldId id="262" r:id="rId8"/>
    <p:sldId id="257" r:id="rId9"/>
    <p:sldId id="258" r:id="rId10"/>
    <p:sldId id="259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850"/>
    <a:srgbClr val="CA6CF4"/>
    <a:srgbClr val="6661AC"/>
    <a:srgbClr val="4ED4E2"/>
    <a:srgbClr val="FEC74B"/>
    <a:srgbClr val="F79439"/>
    <a:srgbClr val="31B261"/>
    <a:srgbClr val="247FAB"/>
    <a:srgbClr val="A7A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ED79-48B7-4A0F-95AD-1B22A2DBBF36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D439-CCA3-40A3-947D-19FE6DA54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80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ED79-48B7-4A0F-95AD-1B22A2DBBF36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D439-CCA3-40A3-947D-19FE6DA54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63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ED79-48B7-4A0F-95AD-1B22A2DBBF36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D439-CCA3-40A3-947D-19FE6DA54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55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ED79-48B7-4A0F-95AD-1B22A2DBBF36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D439-CCA3-40A3-947D-19FE6DA54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24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ED79-48B7-4A0F-95AD-1B22A2DBBF36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D439-CCA3-40A3-947D-19FE6DA54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37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ED79-48B7-4A0F-95AD-1B22A2DBBF36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D439-CCA3-40A3-947D-19FE6DA54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69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ED79-48B7-4A0F-95AD-1B22A2DBBF36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D439-CCA3-40A3-947D-19FE6DA54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ED79-48B7-4A0F-95AD-1B22A2DBBF36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D439-CCA3-40A3-947D-19FE6DA54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37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ED79-48B7-4A0F-95AD-1B22A2DBBF36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D439-CCA3-40A3-947D-19FE6DA54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60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ED79-48B7-4A0F-95AD-1B22A2DBBF36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D439-CCA3-40A3-947D-19FE6DA54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58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ED79-48B7-4A0F-95AD-1B22A2DBBF36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D439-CCA3-40A3-947D-19FE6DA54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31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DED79-48B7-4A0F-95AD-1B22A2DBBF36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CD439-CCA3-40A3-947D-19FE6DA54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12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3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730" y="3846879"/>
            <a:ext cx="11884269" cy="1325563"/>
          </a:xfrm>
        </p:spPr>
        <p:txBody>
          <a:bodyPr>
            <a:noAutofit/>
          </a:bodyPr>
          <a:lstStyle/>
          <a:p>
            <a:r>
              <a:rPr lang="en-GB" sz="6000" b="1" dirty="0"/>
              <a:t>LO: Develop questioning skills in order to improve children’s outcomes.  </a:t>
            </a:r>
          </a:p>
        </p:txBody>
      </p:sp>
    </p:spTree>
    <p:extLst>
      <p:ext uri="{BB962C8B-B14F-4D97-AF65-F5344CB8AC3E}">
        <p14:creationId xmlns:p14="http://schemas.microsoft.com/office/powerpoint/2010/main" val="3718248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00" y="70339"/>
            <a:ext cx="9144000" cy="1204546"/>
          </a:xfrm>
        </p:spPr>
        <p:txBody>
          <a:bodyPr/>
          <a:lstStyle/>
          <a:p>
            <a:r>
              <a:rPr lang="en-GB" dirty="0">
                <a:latin typeface="Letter-join Print Plus 1" panose="02000805000000020003" pitchFamily="50" charset="0"/>
              </a:rPr>
              <a:t>Higher level questioning </a:t>
            </a:r>
          </a:p>
        </p:txBody>
      </p:sp>
      <p:sp>
        <p:nvSpPr>
          <p:cNvPr id="3" name="Rectangle 2"/>
          <p:cNvSpPr/>
          <p:nvPr/>
        </p:nvSpPr>
        <p:spPr>
          <a:xfrm>
            <a:off x="507023" y="1572582"/>
            <a:ext cx="1094935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Letter-join Print Plus 1" panose="02000805000000020003" pitchFamily="50" charset="0"/>
              </a:rPr>
              <a:t>Year group objective/ piece of learning </a:t>
            </a:r>
          </a:p>
          <a:p>
            <a:endParaRPr lang="en-GB" dirty="0"/>
          </a:p>
        </p:txBody>
      </p:sp>
      <p:sp>
        <p:nvSpPr>
          <p:cNvPr id="4" name="Up Arrow 3"/>
          <p:cNvSpPr/>
          <p:nvPr/>
        </p:nvSpPr>
        <p:spPr>
          <a:xfrm>
            <a:off x="996461" y="2611315"/>
            <a:ext cx="413239" cy="1345223"/>
          </a:xfrm>
          <a:prstGeom prst="upArrow">
            <a:avLst/>
          </a:prstGeom>
          <a:solidFill>
            <a:srgbClr val="F794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p Arrow 5"/>
          <p:cNvSpPr/>
          <p:nvPr/>
        </p:nvSpPr>
        <p:spPr>
          <a:xfrm>
            <a:off x="2889738" y="2611315"/>
            <a:ext cx="413239" cy="1345223"/>
          </a:xfrm>
          <a:prstGeom prst="upArrow">
            <a:avLst/>
          </a:prstGeom>
          <a:solidFill>
            <a:srgbClr val="FEC7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Up Arrow 6"/>
          <p:cNvSpPr/>
          <p:nvPr/>
        </p:nvSpPr>
        <p:spPr>
          <a:xfrm>
            <a:off x="4821115" y="2611314"/>
            <a:ext cx="413239" cy="1345223"/>
          </a:xfrm>
          <a:prstGeom prst="upArrow">
            <a:avLst/>
          </a:prstGeom>
          <a:solidFill>
            <a:srgbClr val="BFD8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Up Arrow 7"/>
          <p:cNvSpPr/>
          <p:nvPr/>
        </p:nvSpPr>
        <p:spPr>
          <a:xfrm>
            <a:off x="6714392" y="2611314"/>
            <a:ext cx="413239" cy="1345223"/>
          </a:xfrm>
          <a:prstGeom prst="upArrow">
            <a:avLst/>
          </a:prstGeom>
          <a:solidFill>
            <a:srgbClr val="4ED4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Up Arrow 8"/>
          <p:cNvSpPr/>
          <p:nvPr/>
        </p:nvSpPr>
        <p:spPr>
          <a:xfrm>
            <a:off x="8587154" y="2611314"/>
            <a:ext cx="413239" cy="13452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Up Arrow 9"/>
          <p:cNvSpPr/>
          <p:nvPr/>
        </p:nvSpPr>
        <p:spPr>
          <a:xfrm>
            <a:off x="10480431" y="2611314"/>
            <a:ext cx="413239" cy="1345223"/>
          </a:xfrm>
          <a:prstGeom prst="upArrow">
            <a:avLst/>
          </a:prstGeom>
          <a:solidFill>
            <a:srgbClr val="CA6C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07023" y="4095007"/>
            <a:ext cx="11503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etter-join Print Plus 1" panose="02000805000000020003" pitchFamily="50" charset="0"/>
              </a:rPr>
              <a:t>Remember	Understand	   Apply	  Analyse	   Evaluate 	    Create 	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21115" y="2224805"/>
            <a:ext cx="6749561" cy="2480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Letter-join Print Plus 1" panose="02000805000000020003" pitchFamily="50" charset="0"/>
              </a:rPr>
              <a:t>Higher level 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2382715" y="4976446"/>
            <a:ext cx="4457700" cy="1424353"/>
          </a:xfrm>
          <a:prstGeom prst="wedgeRectCallout">
            <a:avLst>
              <a:gd name="adj1" fmla="val -73299"/>
              <a:gd name="adj2" fmla="val -12191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Letter-join Print Plus 1" panose="02000805000000020003" pitchFamily="50" charset="0"/>
              </a:rPr>
              <a:t>Have a go at creating some higher order questions for a piece of learning from your medium term plan for this term.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87154" y="5340189"/>
            <a:ext cx="3254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Letter-join Air No-lead 8" panose="02000805000000020003" pitchFamily="50" charset="0"/>
              </a:rPr>
              <a:t>The Great Fire of London, Dinosaurs, the Iron Age, Vikings, </a:t>
            </a:r>
            <a:r>
              <a:rPr lang="en-GB" dirty="0">
                <a:solidFill>
                  <a:srgbClr val="FF0000"/>
                </a:solidFill>
                <a:latin typeface="Letter-join Air No-lead 8" panose="02000805000000020003" pitchFamily="50" charset="0"/>
              </a:rPr>
              <a:t>Anglo Saxons and Scots, WWI.</a:t>
            </a:r>
            <a:endParaRPr lang="en-US" dirty="0">
              <a:solidFill>
                <a:srgbClr val="FF0000"/>
              </a:solidFill>
              <a:latin typeface="Letter-join Air No-lead 8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26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ou've Been Using Post-its Wrong Your Entire Life | SE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4" y="0"/>
            <a:ext cx="11966331" cy="687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9" y="1802423"/>
            <a:ext cx="12192000" cy="11285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6000" b="1" dirty="0"/>
              <a:t>We all use questioning as part of everyday practice, but are we asking the right questions?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6185" y="5729410"/>
            <a:ext cx="3279531" cy="1128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/>
              <a:t>On a post it note, write down a question that you asked a child today.</a:t>
            </a:r>
          </a:p>
        </p:txBody>
      </p:sp>
    </p:spTree>
    <p:extLst>
      <p:ext uri="{BB962C8B-B14F-4D97-AF65-F5344CB8AC3E}">
        <p14:creationId xmlns:p14="http://schemas.microsoft.com/office/powerpoint/2010/main" val="765999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Yellow High Resolution Star Wallpaper | Wallpaper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57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00" y="70339"/>
            <a:ext cx="9144000" cy="1204546"/>
          </a:xfrm>
        </p:spPr>
        <p:txBody>
          <a:bodyPr/>
          <a:lstStyle/>
          <a:p>
            <a:r>
              <a:rPr lang="en-GB" dirty="0">
                <a:latin typeface="Letter-join Print Plus 1" panose="02000805000000020003" pitchFamily="50" charset="0"/>
              </a:rPr>
              <a:t>Higher level questioning </a:t>
            </a:r>
          </a:p>
        </p:txBody>
      </p:sp>
      <p:pic>
        <p:nvPicPr>
          <p:cNvPr id="1028" name="Picture 4" descr="Pushing students to think critically is a challenge that requires teachers to ask the right questions to elicit that higher level thinking. Find out how to do this in your classroom. | maneuveringthemiddle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168" y="1432620"/>
            <a:ext cx="6304086" cy="528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02" y="1432620"/>
            <a:ext cx="3992075" cy="2326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523" y="4074971"/>
            <a:ext cx="43082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Questioning through our curriculum</a:t>
            </a:r>
          </a:p>
          <a:p>
            <a:endParaRPr lang="en-GB" sz="2800" b="1" dirty="0">
              <a:solidFill>
                <a:schemeClr val="bg1"/>
              </a:solidFill>
            </a:endParaRPr>
          </a:p>
          <a:p>
            <a:r>
              <a:rPr lang="en-GB" sz="2800" b="1" dirty="0">
                <a:solidFill>
                  <a:schemeClr val="bg1"/>
                </a:solidFill>
              </a:rPr>
              <a:t>(MTPs)</a:t>
            </a:r>
          </a:p>
        </p:txBody>
      </p:sp>
    </p:spTree>
    <p:extLst>
      <p:ext uri="{BB962C8B-B14F-4D97-AF65-F5344CB8AC3E}">
        <p14:creationId xmlns:p14="http://schemas.microsoft.com/office/powerpoint/2010/main" val="3850583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00" y="70339"/>
            <a:ext cx="9144000" cy="1204546"/>
          </a:xfrm>
        </p:spPr>
        <p:txBody>
          <a:bodyPr/>
          <a:lstStyle/>
          <a:p>
            <a:r>
              <a:rPr lang="en-GB" dirty="0">
                <a:latin typeface="Letter-join Print Plus 1" panose="02000805000000020003" pitchFamily="50" charset="0"/>
              </a:rPr>
              <a:t>Higher level questioning </a:t>
            </a:r>
          </a:p>
        </p:txBody>
      </p:sp>
      <p:sp>
        <p:nvSpPr>
          <p:cNvPr id="4" name="Up Arrow 3"/>
          <p:cNvSpPr/>
          <p:nvPr/>
        </p:nvSpPr>
        <p:spPr>
          <a:xfrm>
            <a:off x="5775078" y="1173582"/>
            <a:ext cx="413239" cy="1345223"/>
          </a:xfrm>
          <a:prstGeom prst="upArrow">
            <a:avLst/>
          </a:prstGeom>
          <a:solidFill>
            <a:srgbClr val="BFD8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424493" y="2518805"/>
            <a:ext cx="1114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Letter-join Print Plus 1" panose="02000805000000020003" pitchFamily="50" charset="0"/>
              </a:rPr>
              <a:t>Apply</a:t>
            </a: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808892" y="3041947"/>
            <a:ext cx="104980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Letter-join Print Plus 1" panose="02000805000000020003" pitchFamily="50" charset="0"/>
              </a:rPr>
              <a:t>Solve problems by applying knowledge, facts, techniques and rules.</a:t>
            </a:r>
          </a:p>
          <a:p>
            <a:pPr algn="ctr"/>
            <a:endParaRPr lang="en-US" dirty="0">
              <a:latin typeface="Letter-join Print Plus 1" panose="02000805000000020003" pitchFamily="50" charset="0"/>
            </a:endParaRPr>
          </a:p>
          <a:p>
            <a:r>
              <a:rPr lang="en-US" b="1" dirty="0">
                <a:latin typeface="Letter-join Print Plus 1" panose="02000805000000020003" pitchFamily="50" charset="0"/>
              </a:rPr>
              <a:t>List of key words: </a:t>
            </a:r>
            <a:r>
              <a:rPr lang="en-US" dirty="0">
                <a:latin typeface="Letter-join Print Plus 1" panose="02000805000000020003" pitchFamily="50" charset="0"/>
              </a:rPr>
              <a:t>Apply, Build, Choose, Construct, Demonstrate, Develop, Draw, Experiment with,</a:t>
            </a:r>
          </a:p>
          <a:p>
            <a:r>
              <a:rPr lang="en-US" dirty="0">
                <a:latin typeface="Letter-join Print Plus 1" panose="02000805000000020003" pitchFamily="50" charset="0"/>
              </a:rPr>
              <a:t>Illustrate, Interview, Make use of, Model, Organize, Plan, Select, Solve, Utilize</a:t>
            </a:r>
          </a:p>
          <a:p>
            <a:endParaRPr lang="en-US" dirty="0">
              <a:latin typeface="Letter-join Print Plus 1" panose="02000805000000020003" pitchFamily="50" charset="0"/>
            </a:endParaRPr>
          </a:p>
          <a:p>
            <a:r>
              <a:rPr lang="en-US" b="1" dirty="0">
                <a:latin typeface="Letter-join Print Plus 1" panose="02000805000000020003" pitchFamily="50" charset="0"/>
              </a:rPr>
              <a:t>List of Question Starters:</a:t>
            </a:r>
          </a:p>
          <a:p>
            <a:r>
              <a:rPr lang="en-US" dirty="0">
                <a:latin typeface="Letter-join Print Plus 1" panose="02000805000000020003" pitchFamily="50" charset="0"/>
              </a:rPr>
              <a:t>Do you know of another instance where...?</a:t>
            </a:r>
          </a:p>
          <a:p>
            <a:r>
              <a:rPr lang="en-US" dirty="0">
                <a:latin typeface="Letter-join Print Plus 1" panose="02000805000000020003" pitchFamily="50" charset="0"/>
              </a:rPr>
              <a:t>Demonstrate how certain characters are similar or different?</a:t>
            </a:r>
          </a:p>
          <a:p>
            <a:r>
              <a:rPr lang="en-US" dirty="0">
                <a:latin typeface="Letter-join Print Plus 1" panose="02000805000000020003" pitchFamily="50" charset="0"/>
              </a:rPr>
              <a:t>Illustrate how the views and actions of the characters are shown.</a:t>
            </a:r>
          </a:p>
          <a:p>
            <a:r>
              <a:rPr lang="en-US" dirty="0">
                <a:latin typeface="Letter-join Print Plus 1" panose="02000805000000020003" pitchFamily="50" charset="0"/>
              </a:rPr>
              <a:t>What questions would you ask ...?</a:t>
            </a:r>
          </a:p>
          <a:p>
            <a:r>
              <a:rPr lang="en-US" dirty="0">
                <a:latin typeface="Letter-join Print Plus 1" panose="02000805000000020003" pitchFamily="50" charset="0"/>
              </a:rPr>
              <a:t>Can you illustrate...?</a:t>
            </a:r>
          </a:p>
          <a:p>
            <a:r>
              <a:rPr lang="en-US" dirty="0">
                <a:latin typeface="Letter-join Print Plus 1" panose="02000805000000020003" pitchFamily="50" charset="0"/>
              </a:rPr>
              <a:t>What choice does ... (character) have?</a:t>
            </a:r>
            <a:endParaRPr lang="en-GB" dirty="0">
              <a:latin typeface="Letter-join Print Plus 1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227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00" y="70339"/>
            <a:ext cx="9144000" cy="1204546"/>
          </a:xfrm>
        </p:spPr>
        <p:txBody>
          <a:bodyPr/>
          <a:lstStyle/>
          <a:p>
            <a:r>
              <a:rPr lang="en-GB" dirty="0">
                <a:latin typeface="Letter-join Print Plus 1" panose="02000805000000020003" pitchFamily="50" charset="0"/>
              </a:rPr>
              <a:t>Higher level questioning </a:t>
            </a:r>
          </a:p>
        </p:txBody>
      </p:sp>
      <p:sp>
        <p:nvSpPr>
          <p:cNvPr id="4" name="Up Arrow 3"/>
          <p:cNvSpPr/>
          <p:nvPr/>
        </p:nvSpPr>
        <p:spPr>
          <a:xfrm>
            <a:off x="5775078" y="1173582"/>
            <a:ext cx="413239" cy="1345223"/>
          </a:xfrm>
          <a:prstGeom prst="upArrow">
            <a:avLst/>
          </a:prstGeom>
          <a:solidFill>
            <a:srgbClr val="4ED4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147782" y="2518805"/>
            <a:ext cx="1502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Letter-join Print Plus 1" panose="02000805000000020003" pitchFamily="50" charset="0"/>
              </a:rPr>
              <a:t>Analyse</a:t>
            </a: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808892" y="3041947"/>
            <a:ext cx="104980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Letter-join Print Plus 1" panose="02000805000000020003" pitchFamily="50" charset="0"/>
              </a:rPr>
              <a:t>Breaking information into parts to explore connections and relationships </a:t>
            </a:r>
          </a:p>
          <a:p>
            <a:endParaRPr lang="en-US" dirty="0">
              <a:latin typeface="Letter-join Print Plus 1" panose="02000805000000020003" pitchFamily="50" charset="0"/>
            </a:endParaRPr>
          </a:p>
          <a:p>
            <a:r>
              <a:rPr lang="en-US" b="1" dirty="0">
                <a:latin typeface="Letter-join Print Plus 1" panose="02000805000000020003" pitchFamily="50" charset="0"/>
              </a:rPr>
              <a:t>List of key words: </a:t>
            </a:r>
            <a:r>
              <a:rPr lang="en-US" dirty="0">
                <a:latin typeface="Letter-join Print Plus 1" panose="02000805000000020003" pitchFamily="50" charset="0"/>
              </a:rPr>
              <a:t>Analyze, Categorize, Classify, Compare, Contrast, Discover, Divide, Examine, Group, Inspect, Sequence, Simplify, Conclusions </a:t>
            </a:r>
          </a:p>
          <a:p>
            <a:endParaRPr lang="en-US" dirty="0">
              <a:latin typeface="Letter-join Print Plus 1" panose="02000805000000020003" pitchFamily="50" charset="0"/>
            </a:endParaRPr>
          </a:p>
          <a:p>
            <a:r>
              <a:rPr lang="en-US" b="1" dirty="0">
                <a:latin typeface="Letter-join Print Plus 1" panose="02000805000000020003" pitchFamily="50" charset="0"/>
              </a:rPr>
              <a:t>List of Question Starters: </a:t>
            </a:r>
          </a:p>
          <a:p>
            <a:r>
              <a:rPr lang="en-US" dirty="0">
                <a:latin typeface="Letter-join Print Plus 1" panose="02000805000000020003" pitchFamily="50" charset="0"/>
              </a:rPr>
              <a:t>Which events could not have happened? </a:t>
            </a:r>
          </a:p>
          <a:p>
            <a:r>
              <a:rPr lang="en-US" dirty="0">
                <a:latin typeface="Letter-join Print Plus 1" panose="02000805000000020003" pitchFamily="50" charset="0"/>
              </a:rPr>
              <a:t>If ... happened, what might the ending have been? </a:t>
            </a:r>
          </a:p>
          <a:p>
            <a:r>
              <a:rPr lang="en-US" dirty="0">
                <a:latin typeface="Letter-join Print Plus 1" panose="02000805000000020003" pitchFamily="50" charset="0"/>
              </a:rPr>
              <a:t>How is... similar to...? </a:t>
            </a:r>
          </a:p>
          <a:p>
            <a:r>
              <a:rPr lang="en-US" dirty="0">
                <a:latin typeface="Letter-join Print Plus 1" panose="02000805000000020003" pitchFamily="50" charset="0"/>
              </a:rPr>
              <a:t>Can you distinguish between...? </a:t>
            </a:r>
          </a:p>
          <a:p>
            <a:r>
              <a:rPr lang="en-US" dirty="0">
                <a:latin typeface="Letter-join Print Plus 1" panose="02000805000000020003" pitchFamily="50" charset="0"/>
              </a:rPr>
              <a:t>What was the turning point? </a:t>
            </a:r>
          </a:p>
          <a:p>
            <a:r>
              <a:rPr lang="en-US" dirty="0">
                <a:latin typeface="Letter-join Print Plus 1" panose="02000805000000020003" pitchFamily="50" charset="0"/>
              </a:rPr>
              <a:t>What was the problem with...? </a:t>
            </a:r>
          </a:p>
          <a:p>
            <a:r>
              <a:rPr lang="en-US" dirty="0">
                <a:latin typeface="Letter-join Print Plus 1" panose="02000805000000020003" pitchFamily="50" charset="0"/>
              </a:rPr>
              <a:t>Why did... changes occur?</a:t>
            </a:r>
            <a:endParaRPr lang="en-GB" dirty="0">
              <a:latin typeface="Letter-join Print Plus 1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499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00" y="70339"/>
            <a:ext cx="9144000" cy="1204546"/>
          </a:xfrm>
        </p:spPr>
        <p:txBody>
          <a:bodyPr/>
          <a:lstStyle/>
          <a:p>
            <a:r>
              <a:rPr lang="en-GB" dirty="0">
                <a:latin typeface="Letter-join Print Plus 1" panose="02000805000000020003" pitchFamily="50" charset="0"/>
              </a:rPr>
              <a:t>Higher level questioning </a:t>
            </a:r>
          </a:p>
        </p:txBody>
      </p:sp>
      <p:sp>
        <p:nvSpPr>
          <p:cNvPr id="4" name="Up Arrow 3"/>
          <p:cNvSpPr/>
          <p:nvPr/>
        </p:nvSpPr>
        <p:spPr>
          <a:xfrm>
            <a:off x="5775078" y="1173582"/>
            <a:ext cx="413239" cy="1345223"/>
          </a:xfrm>
          <a:prstGeom prst="up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147782" y="2518805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Letter-join Print Plus 1" panose="02000805000000020003" pitchFamily="50" charset="0"/>
              </a:rPr>
              <a:t>Evaluate 	</a:t>
            </a: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615461" y="3103580"/>
            <a:ext cx="104980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Letter-join Print Plus 1" panose="02000805000000020003" pitchFamily="50" charset="0"/>
              </a:rPr>
              <a:t>Justifying or defending a position or course of action </a:t>
            </a:r>
          </a:p>
          <a:p>
            <a:pPr algn="ctr"/>
            <a:endParaRPr lang="en-US" dirty="0">
              <a:latin typeface="Letter-join Print Plus 1" panose="02000805000000020003" pitchFamily="50" charset="0"/>
            </a:endParaRPr>
          </a:p>
          <a:p>
            <a:r>
              <a:rPr lang="en-US" b="1" dirty="0">
                <a:latin typeface="Letter-join Print Plus 1" panose="02000805000000020003" pitchFamily="50" charset="0"/>
              </a:rPr>
              <a:t>List of key words: </a:t>
            </a:r>
            <a:r>
              <a:rPr lang="en-US" dirty="0">
                <a:latin typeface="Letter-join Print Plus 1" panose="02000805000000020003" pitchFamily="50" charset="0"/>
              </a:rPr>
              <a:t>Choose, Defend, Determine, Evaluate, Judge, Justify, Measure, Compare, Rate, Recommend, Select, Appraise, Prioritize, Support, Prove, Disprove. Assess, </a:t>
            </a:r>
          </a:p>
          <a:p>
            <a:pPr algn="ctr"/>
            <a:endParaRPr lang="en-US" dirty="0">
              <a:latin typeface="Letter-join Print Plus 1" panose="02000805000000020003" pitchFamily="50" charset="0"/>
            </a:endParaRPr>
          </a:p>
          <a:p>
            <a:r>
              <a:rPr lang="en-US" b="1" dirty="0">
                <a:latin typeface="Letter-join Print Plus 1" panose="02000805000000020003" pitchFamily="50" charset="0"/>
              </a:rPr>
              <a:t>List of Question Starters: </a:t>
            </a:r>
          </a:p>
          <a:p>
            <a:r>
              <a:rPr lang="en-US" dirty="0">
                <a:latin typeface="Letter-join Print Plus 1" panose="02000805000000020003" pitchFamily="50" charset="0"/>
              </a:rPr>
              <a:t>Can you defend the character’s actions/ views about...? </a:t>
            </a:r>
          </a:p>
          <a:p>
            <a:r>
              <a:rPr lang="en-US" dirty="0">
                <a:latin typeface="Letter-join Print Plus 1" panose="02000805000000020003" pitchFamily="50" charset="0"/>
              </a:rPr>
              <a:t>Do you think... is a good or bad thing? </a:t>
            </a:r>
          </a:p>
          <a:p>
            <a:r>
              <a:rPr lang="en-US" dirty="0">
                <a:latin typeface="Letter-join Print Plus 1" panose="02000805000000020003" pitchFamily="50" charset="0"/>
              </a:rPr>
              <a:t>Do you believe...?</a:t>
            </a:r>
          </a:p>
          <a:p>
            <a:r>
              <a:rPr lang="en-US" dirty="0">
                <a:latin typeface="Letter-join Print Plus 1" panose="02000805000000020003" pitchFamily="50" charset="0"/>
              </a:rPr>
              <a:t> What are the consequences...? </a:t>
            </a:r>
          </a:p>
          <a:p>
            <a:r>
              <a:rPr lang="en-US" dirty="0">
                <a:latin typeface="Letter-join Print Plus 1" panose="02000805000000020003" pitchFamily="50" charset="0"/>
              </a:rPr>
              <a:t>Why did the character choose...?</a:t>
            </a:r>
          </a:p>
          <a:p>
            <a:r>
              <a:rPr lang="en-US" dirty="0">
                <a:latin typeface="Letter-join Print Plus 1" panose="02000805000000020003" pitchFamily="50" charset="0"/>
              </a:rPr>
              <a:t>How can you determine the character’s/ persons motivation when...?</a:t>
            </a:r>
            <a:endParaRPr lang="en-GB" dirty="0">
              <a:latin typeface="Letter-join Print Plus 1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404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00" y="70339"/>
            <a:ext cx="9144000" cy="1204546"/>
          </a:xfrm>
        </p:spPr>
        <p:txBody>
          <a:bodyPr/>
          <a:lstStyle/>
          <a:p>
            <a:r>
              <a:rPr lang="en-GB" dirty="0">
                <a:latin typeface="Letter-join Print Plus 1" panose="02000805000000020003" pitchFamily="50" charset="0"/>
              </a:rPr>
              <a:t>Higher level questioning </a:t>
            </a:r>
          </a:p>
        </p:txBody>
      </p:sp>
      <p:sp>
        <p:nvSpPr>
          <p:cNvPr id="4" name="Up Arrow 3"/>
          <p:cNvSpPr/>
          <p:nvPr/>
        </p:nvSpPr>
        <p:spPr>
          <a:xfrm>
            <a:off x="5775078" y="1173582"/>
            <a:ext cx="413239" cy="1345223"/>
          </a:xfrm>
          <a:prstGeom prst="upArrow">
            <a:avLst/>
          </a:prstGeom>
          <a:solidFill>
            <a:srgbClr val="CA6CF4"/>
          </a:solidFill>
          <a:ln>
            <a:solidFill>
              <a:srgbClr val="666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172654" y="2518805"/>
            <a:ext cx="1613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Letter-join Print Plus 1" panose="02000805000000020003" pitchFamily="50" charset="0"/>
              </a:rPr>
              <a:t>Creating</a:t>
            </a: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615461" y="3103580"/>
            <a:ext cx="104980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Letter-join Print Plus 1" panose="02000805000000020003" pitchFamily="50" charset="0"/>
              </a:rPr>
              <a:t>Generating new ideas, products or ways of viewing things.</a:t>
            </a:r>
          </a:p>
          <a:p>
            <a:pPr algn="ctr"/>
            <a:endParaRPr lang="en-US" dirty="0">
              <a:latin typeface="Letter-join Print Plus 1" panose="02000805000000020003" pitchFamily="50" charset="0"/>
            </a:endParaRPr>
          </a:p>
          <a:p>
            <a:pPr algn="ctr"/>
            <a:r>
              <a:rPr lang="en-US" dirty="0">
                <a:latin typeface="Letter-join Print Plus 1" panose="02000805000000020003" pitchFamily="50" charset="0"/>
              </a:rPr>
              <a:t> </a:t>
            </a:r>
            <a:r>
              <a:rPr lang="en-US" b="1" dirty="0">
                <a:latin typeface="Letter-join Print Plus 1" panose="02000805000000020003" pitchFamily="50" charset="0"/>
              </a:rPr>
              <a:t>List of key words: </a:t>
            </a:r>
            <a:r>
              <a:rPr lang="en-US" dirty="0">
                <a:latin typeface="Letter-join Print Plus 1" panose="02000805000000020003" pitchFamily="50" charset="0"/>
              </a:rPr>
              <a:t>Design, Construct, Produce, Invent, Combine, Compile, Develop, Formulate, Imagine,</a:t>
            </a:r>
          </a:p>
          <a:p>
            <a:pPr algn="ctr"/>
            <a:r>
              <a:rPr lang="en-US" dirty="0">
                <a:latin typeface="Letter-join Print Plus 1" panose="02000805000000020003" pitchFamily="50" charset="0"/>
              </a:rPr>
              <a:t>Modify, Change, Improve, Elaborate, Plan, Propose, Solve</a:t>
            </a:r>
          </a:p>
          <a:p>
            <a:pPr algn="ctr"/>
            <a:endParaRPr lang="en-US" dirty="0">
              <a:latin typeface="Letter-join Print Plus 1" panose="02000805000000020003" pitchFamily="50" charset="0"/>
            </a:endParaRPr>
          </a:p>
          <a:p>
            <a:r>
              <a:rPr lang="en-US" b="1" dirty="0">
                <a:latin typeface="Letter-join Print Plus 1" panose="02000805000000020003" pitchFamily="50" charset="0"/>
              </a:rPr>
              <a:t> List of Question Starters:</a:t>
            </a:r>
          </a:p>
          <a:p>
            <a:r>
              <a:rPr lang="en-US" dirty="0">
                <a:latin typeface="Letter-join Print Plus 1" panose="02000805000000020003" pitchFamily="50" charset="0"/>
              </a:rPr>
              <a:t> What would happen if...?</a:t>
            </a:r>
          </a:p>
          <a:p>
            <a:r>
              <a:rPr lang="en-US" dirty="0">
                <a:latin typeface="Letter-join Print Plus 1" panose="02000805000000020003" pitchFamily="50" charset="0"/>
              </a:rPr>
              <a:t> Can you see a possible solution to...?</a:t>
            </a:r>
          </a:p>
          <a:p>
            <a:r>
              <a:rPr lang="en-US" dirty="0">
                <a:latin typeface="Letter-join Print Plus 1" panose="02000805000000020003" pitchFamily="50" charset="0"/>
              </a:rPr>
              <a:t> Do you agree with the actions?...with the outcomes?</a:t>
            </a:r>
          </a:p>
          <a:p>
            <a:r>
              <a:rPr lang="en-US" dirty="0">
                <a:latin typeface="Letter-join Print Plus 1" panose="02000805000000020003" pitchFamily="50" charset="0"/>
              </a:rPr>
              <a:t> What is your opinion of...?</a:t>
            </a:r>
          </a:p>
          <a:p>
            <a:r>
              <a:rPr lang="en-US" dirty="0">
                <a:latin typeface="Letter-join Print Plus 1" panose="02000805000000020003" pitchFamily="50" charset="0"/>
              </a:rPr>
              <a:t> What do you imagine would have been the outcome if... had made a different choice?</a:t>
            </a:r>
          </a:p>
          <a:p>
            <a:r>
              <a:rPr lang="en-US" dirty="0">
                <a:latin typeface="Letter-join Print Plus 1" panose="02000805000000020003" pitchFamily="50" charset="0"/>
              </a:rPr>
              <a:t> Invent a new ending.</a:t>
            </a:r>
          </a:p>
          <a:p>
            <a:r>
              <a:rPr lang="en-US" dirty="0">
                <a:latin typeface="Letter-join Print Plus 1" panose="02000805000000020003" pitchFamily="50" charset="0"/>
              </a:rPr>
              <a:t> What would you say to defend the actions of...?</a:t>
            </a:r>
            <a:endParaRPr lang="en-GB" dirty="0">
              <a:latin typeface="Letter-join Print Plus 1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089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00" y="70339"/>
            <a:ext cx="9144000" cy="1204546"/>
          </a:xfrm>
        </p:spPr>
        <p:txBody>
          <a:bodyPr/>
          <a:lstStyle/>
          <a:p>
            <a:r>
              <a:rPr lang="en-GB" dirty="0">
                <a:latin typeface="Letter-join Print Plus 1" panose="02000805000000020003" pitchFamily="50" charset="0"/>
              </a:rPr>
              <a:t>Higher level questioning </a:t>
            </a:r>
          </a:p>
        </p:txBody>
      </p:sp>
      <p:sp>
        <p:nvSpPr>
          <p:cNvPr id="3" name="Rectangle 2"/>
          <p:cNvSpPr/>
          <p:nvPr/>
        </p:nvSpPr>
        <p:spPr>
          <a:xfrm>
            <a:off x="507023" y="1826513"/>
            <a:ext cx="11274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To identify and compare the suitability of a variety of everyday materials, by identifying the uses of different materials. </a:t>
            </a:r>
            <a:endParaRPr lang="en-GB" dirty="0"/>
          </a:p>
        </p:txBody>
      </p:sp>
      <p:sp>
        <p:nvSpPr>
          <p:cNvPr id="4" name="Up Arrow 3"/>
          <p:cNvSpPr/>
          <p:nvPr/>
        </p:nvSpPr>
        <p:spPr>
          <a:xfrm>
            <a:off x="996461" y="2453055"/>
            <a:ext cx="413239" cy="1345223"/>
          </a:xfrm>
          <a:prstGeom prst="upArrow">
            <a:avLst/>
          </a:prstGeom>
          <a:solidFill>
            <a:srgbClr val="F794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p Arrow 5"/>
          <p:cNvSpPr/>
          <p:nvPr/>
        </p:nvSpPr>
        <p:spPr>
          <a:xfrm>
            <a:off x="2889738" y="2453055"/>
            <a:ext cx="413239" cy="1345223"/>
          </a:xfrm>
          <a:prstGeom prst="upArrow">
            <a:avLst/>
          </a:prstGeom>
          <a:solidFill>
            <a:srgbClr val="FEC7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Up Arrow 6"/>
          <p:cNvSpPr/>
          <p:nvPr/>
        </p:nvSpPr>
        <p:spPr>
          <a:xfrm>
            <a:off x="4821115" y="2453054"/>
            <a:ext cx="413239" cy="1345223"/>
          </a:xfrm>
          <a:prstGeom prst="upArrow">
            <a:avLst/>
          </a:prstGeom>
          <a:solidFill>
            <a:srgbClr val="BFD8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Up Arrow 7"/>
          <p:cNvSpPr/>
          <p:nvPr/>
        </p:nvSpPr>
        <p:spPr>
          <a:xfrm>
            <a:off x="6714392" y="2453054"/>
            <a:ext cx="413239" cy="1345223"/>
          </a:xfrm>
          <a:prstGeom prst="upArrow">
            <a:avLst/>
          </a:prstGeom>
          <a:solidFill>
            <a:srgbClr val="4ED4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Up Arrow 8"/>
          <p:cNvSpPr/>
          <p:nvPr/>
        </p:nvSpPr>
        <p:spPr>
          <a:xfrm>
            <a:off x="8587154" y="2453054"/>
            <a:ext cx="413239" cy="13452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Up Arrow 9"/>
          <p:cNvSpPr/>
          <p:nvPr/>
        </p:nvSpPr>
        <p:spPr>
          <a:xfrm>
            <a:off x="10480431" y="2453054"/>
            <a:ext cx="413239" cy="1345223"/>
          </a:xfrm>
          <a:prstGeom prst="upArrow">
            <a:avLst/>
          </a:prstGeom>
          <a:solidFill>
            <a:srgbClr val="CA6C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07023" y="3936747"/>
            <a:ext cx="11503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etter-join Print Plus 1" panose="02000805000000020003" pitchFamily="50" charset="0"/>
              </a:rPr>
              <a:t>Remember	Understand	   Apply	  Analyse	   Evaluate 	    Create 	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945" y="4398412"/>
            <a:ext cx="1978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Letter-join Print Plus 1" panose="02000805000000020003" pitchFamily="50" charset="0"/>
              </a:rPr>
              <a:t>What is this material called?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07222" y="4398411"/>
            <a:ext cx="1978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Letter-join Print Plus 1" panose="02000805000000020003" pitchFamily="50" charset="0"/>
              </a:rPr>
              <a:t>Which material is waterproof?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599" y="4398410"/>
            <a:ext cx="19782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Letter-join Print Plus 1" panose="02000805000000020003" pitchFamily="50" charset="0"/>
              </a:rPr>
              <a:t>If I wanted to build a house to survive rainstorm which materials would I use?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31876" y="4398409"/>
            <a:ext cx="1978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Letter-join Print Plus 1" panose="02000805000000020003" pitchFamily="50" charset="0"/>
              </a:rPr>
              <a:t>What would the problem be with using paper to build a house.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48245" y="4416179"/>
            <a:ext cx="1978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Letter-join Print Plus 1" panose="02000805000000020003" pitchFamily="50" charset="0"/>
              </a:rPr>
              <a:t>Can you explain why a builder would choose to build a house out of plastic and glass?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03422" y="4398411"/>
            <a:ext cx="1978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Letter-join Print Plus 1" panose="02000805000000020003" pitchFamily="50" charset="0"/>
              </a:rPr>
              <a:t>Can you think of a solution to help children keep their reading books dry in their bags.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8069" y="6495660"/>
            <a:ext cx="3789485" cy="2480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Letter-join Print Plus 1" panose="02000805000000020003" pitchFamily="50" charset="0"/>
              </a:rPr>
              <a:t>Lower level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08231" y="6495660"/>
            <a:ext cx="7389933" cy="2480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Letter-join Print Plus 1" panose="02000805000000020003" pitchFamily="50" charset="0"/>
              </a:rPr>
              <a:t>Higher level </a:t>
            </a:r>
          </a:p>
        </p:txBody>
      </p:sp>
    </p:spTree>
    <p:extLst>
      <p:ext uri="{BB962C8B-B14F-4D97-AF65-F5344CB8AC3E}">
        <p14:creationId xmlns:p14="http://schemas.microsoft.com/office/powerpoint/2010/main" val="1909341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00" y="70339"/>
            <a:ext cx="9144000" cy="1204546"/>
          </a:xfrm>
        </p:spPr>
        <p:txBody>
          <a:bodyPr/>
          <a:lstStyle/>
          <a:p>
            <a:r>
              <a:rPr lang="en-GB" dirty="0">
                <a:latin typeface="Letter-join Print Plus 1" panose="02000805000000020003" pitchFamily="50" charset="0"/>
              </a:rPr>
              <a:t>Higher level questioning </a:t>
            </a:r>
          </a:p>
        </p:txBody>
      </p:sp>
      <p:sp>
        <p:nvSpPr>
          <p:cNvPr id="3" name="Rectangle 2"/>
          <p:cNvSpPr/>
          <p:nvPr/>
        </p:nvSpPr>
        <p:spPr>
          <a:xfrm>
            <a:off x="4053254" y="1274885"/>
            <a:ext cx="7842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Letter-join Air No-lead 8" panose="02000805000000020003" pitchFamily="50" charset="0"/>
              </a:rPr>
              <a:t>LO: I can recount some interesting facts from a historical event. </a:t>
            </a:r>
          </a:p>
          <a:p>
            <a:pPr algn="ctr"/>
            <a:r>
              <a:rPr lang="en-US" b="1" dirty="0">
                <a:latin typeface="Letter-join Air No-lead 8" panose="02000805000000020003" pitchFamily="50" charset="0"/>
              </a:rPr>
              <a:t> The Great Fire of London</a:t>
            </a:r>
            <a:r>
              <a:rPr lang="en-GB" b="1" dirty="0">
                <a:latin typeface="Letter-join Air No-lead 8" panose="02000805000000020003" pitchFamily="50" charset="0"/>
              </a:rPr>
              <a:t>.</a:t>
            </a:r>
            <a:endParaRPr lang="en-US" b="1" dirty="0">
              <a:latin typeface="Letter-join Air No-lead 8" panose="02000805000000020003" pitchFamily="50" charset="0"/>
            </a:endParaRPr>
          </a:p>
          <a:p>
            <a:endParaRPr lang="en-GB" dirty="0"/>
          </a:p>
        </p:txBody>
      </p:sp>
      <p:sp>
        <p:nvSpPr>
          <p:cNvPr id="4" name="Up Arrow 3"/>
          <p:cNvSpPr/>
          <p:nvPr/>
        </p:nvSpPr>
        <p:spPr>
          <a:xfrm>
            <a:off x="996461" y="2611315"/>
            <a:ext cx="413239" cy="1345223"/>
          </a:xfrm>
          <a:prstGeom prst="upArrow">
            <a:avLst/>
          </a:prstGeom>
          <a:solidFill>
            <a:srgbClr val="F794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p Arrow 5"/>
          <p:cNvSpPr/>
          <p:nvPr/>
        </p:nvSpPr>
        <p:spPr>
          <a:xfrm>
            <a:off x="2889738" y="2611315"/>
            <a:ext cx="413239" cy="1345223"/>
          </a:xfrm>
          <a:prstGeom prst="upArrow">
            <a:avLst/>
          </a:prstGeom>
          <a:solidFill>
            <a:srgbClr val="FEC7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Up Arrow 6"/>
          <p:cNvSpPr/>
          <p:nvPr/>
        </p:nvSpPr>
        <p:spPr>
          <a:xfrm>
            <a:off x="4821115" y="2611314"/>
            <a:ext cx="413239" cy="1345223"/>
          </a:xfrm>
          <a:prstGeom prst="upArrow">
            <a:avLst/>
          </a:prstGeom>
          <a:solidFill>
            <a:srgbClr val="BFD8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Up Arrow 7"/>
          <p:cNvSpPr/>
          <p:nvPr/>
        </p:nvSpPr>
        <p:spPr>
          <a:xfrm>
            <a:off x="6714392" y="2611314"/>
            <a:ext cx="413239" cy="1345223"/>
          </a:xfrm>
          <a:prstGeom prst="upArrow">
            <a:avLst/>
          </a:prstGeom>
          <a:solidFill>
            <a:srgbClr val="4ED4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Up Arrow 8"/>
          <p:cNvSpPr/>
          <p:nvPr/>
        </p:nvSpPr>
        <p:spPr>
          <a:xfrm>
            <a:off x="8587154" y="2611314"/>
            <a:ext cx="413239" cy="13452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Up Arrow 9"/>
          <p:cNvSpPr/>
          <p:nvPr/>
        </p:nvSpPr>
        <p:spPr>
          <a:xfrm>
            <a:off x="10480431" y="2611314"/>
            <a:ext cx="413239" cy="1345223"/>
          </a:xfrm>
          <a:prstGeom prst="upArrow">
            <a:avLst/>
          </a:prstGeom>
          <a:solidFill>
            <a:srgbClr val="CA6C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07023" y="4095007"/>
            <a:ext cx="11503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etter-join Print Plus 1" panose="02000805000000020003" pitchFamily="50" charset="0"/>
              </a:rPr>
              <a:t>Remember	Understand	   Apply	  Analyse	   Evaluate 	    Create 	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47847" y="2224805"/>
            <a:ext cx="6822830" cy="2480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Letter-join Print Plus 1" panose="02000805000000020003" pitchFamily="50" charset="0"/>
              </a:rPr>
              <a:t>Higher level 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2382715" y="4976446"/>
            <a:ext cx="4457700" cy="1424353"/>
          </a:xfrm>
          <a:prstGeom prst="wedgeRectCallout">
            <a:avLst>
              <a:gd name="adj1" fmla="val -73299"/>
              <a:gd name="adj2" fmla="val -12191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Letter-join Print Plus 1" panose="02000805000000020003" pitchFamily="50" charset="0"/>
              </a:rPr>
              <a:t>Have a go at creating some higher order questions for this learning objective.</a:t>
            </a:r>
          </a:p>
        </p:txBody>
      </p:sp>
    </p:spTree>
    <p:extLst>
      <p:ext uri="{BB962C8B-B14F-4D97-AF65-F5344CB8AC3E}">
        <p14:creationId xmlns:p14="http://schemas.microsoft.com/office/powerpoint/2010/main" val="3552489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745</Words>
  <Application>Microsoft Office PowerPoint</Application>
  <PresentationFormat>Widescreen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Letter-join Air No-lead 8</vt:lpstr>
      <vt:lpstr>Letter-join Print Plus 1</vt:lpstr>
      <vt:lpstr>Office Theme</vt:lpstr>
      <vt:lpstr>LO: Develop questioning skills in order to improve children’s outcomes.  </vt:lpstr>
      <vt:lpstr>PowerPoint Presentation</vt:lpstr>
      <vt:lpstr>Higher level questioning </vt:lpstr>
      <vt:lpstr>Higher level questioning </vt:lpstr>
      <vt:lpstr>Higher level questioning </vt:lpstr>
      <vt:lpstr>Higher level questioning </vt:lpstr>
      <vt:lpstr>Higher level questioning </vt:lpstr>
      <vt:lpstr>Higher level questioning </vt:lpstr>
      <vt:lpstr>Higher level questioning </vt:lpstr>
      <vt:lpstr>Higher level questioning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J Iles</dc:creator>
  <cp:lastModifiedBy>Mrs J Chambers</cp:lastModifiedBy>
  <cp:revision>18</cp:revision>
  <cp:lastPrinted>2024-01-16T12:57:26Z</cp:lastPrinted>
  <dcterms:created xsi:type="dcterms:W3CDTF">2023-12-30T18:40:00Z</dcterms:created>
  <dcterms:modified xsi:type="dcterms:W3CDTF">2024-01-23T10:57:32Z</dcterms:modified>
</cp:coreProperties>
</file>