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Roboto Slab"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62fdfcb4b33dab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62fdfcb4b33dab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a449c944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a449c944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a449c944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a449c944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a449c9442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a449c9442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a449c9442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a449c9442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a449c9442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a449c9442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a449c9442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a449c9442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a449c9442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ba449c944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a449c944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a449c944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a449c944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449c944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a449c9442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ba449c944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63319666e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b63319666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a449c944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ba449c944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a449c944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ba449c944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a449c944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a449c94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ba449c944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ba449c94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ba449c944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ba449c94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a449c944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ba449c944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a449c944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a449c944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a449c944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a449c94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a449c944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ba449c944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Dyslexia Awareness Training</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Writing Twilight - February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idx="4294967295"/>
          </p:nvPr>
        </p:nvSpPr>
        <p:spPr>
          <a:xfrm>
            <a:off x="311700" y="232075"/>
            <a:ext cx="8520600" cy="69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Writing  </a:t>
            </a:r>
            <a:endParaRPr sz="2400"/>
          </a:p>
        </p:txBody>
      </p:sp>
      <p:sp>
        <p:nvSpPr>
          <p:cNvPr id="120" name="Google Shape;120;p22"/>
          <p:cNvSpPr txBox="1">
            <a:spLocks noGrp="1"/>
          </p:cNvSpPr>
          <p:nvPr>
            <p:ph type="body" idx="4294967295"/>
          </p:nvPr>
        </p:nvSpPr>
        <p:spPr>
          <a:xfrm>
            <a:off x="201900" y="789075"/>
            <a:ext cx="8520600" cy="4165800"/>
          </a:xfrm>
          <a:prstGeom prst="rect">
            <a:avLst/>
          </a:prstGeom>
        </p:spPr>
        <p:txBody>
          <a:bodyPr spcFirstLastPara="1" wrap="square" lIns="91425" tIns="91425" rIns="91425" bIns="91425" anchor="t" anchorCtr="0">
            <a:normAutofit/>
          </a:bodyPr>
          <a:lstStyle/>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ICT support e.g. word processors, voice recorders etc. </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Use of word banks for key vocabulary/ phrases/ sentences (ideally generated with the children) that could be used in their writing. </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Alphabet strips - to support children identifying the correct upper/ lower case letter to use. </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Extra time to complete learning tasks, with regular breaks and check ins.</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Provide pictures, words, phrases or sentences to sequence for the pupils to add to.</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Clr>
                <a:srgbClr val="000000"/>
              </a:buClr>
              <a:buSzPts val="688"/>
              <a:buFont typeface="Arial"/>
              <a:buNone/>
            </a:pPr>
            <a:r>
              <a:rPr lang="en" sz="1400">
                <a:solidFill>
                  <a:srgbClr val="000000"/>
                </a:solidFill>
                <a:latin typeface="Arial"/>
                <a:ea typeface="Arial"/>
                <a:cs typeface="Arial"/>
                <a:sym typeface="Arial"/>
              </a:rPr>
              <a:t>Writing tool kits that are visually supported. </a:t>
            </a:r>
            <a:endParaRPr sz="1400">
              <a:solidFill>
                <a:srgbClr val="000000"/>
              </a:solidFill>
              <a:latin typeface="Arial"/>
              <a:ea typeface="Arial"/>
              <a:cs typeface="Arial"/>
              <a:sym typeface="Arial"/>
            </a:endParaRPr>
          </a:p>
          <a:p>
            <a:pPr marL="0" lvl="0" indent="0" algn="l" rtl="0">
              <a:spcBef>
                <a:spcPts val="1200"/>
              </a:spcBef>
              <a:spcAft>
                <a:spcPts val="1200"/>
              </a:spcAft>
              <a:buNone/>
            </a:pPr>
            <a:endParaRPr/>
          </a:p>
        </p:txBody>
      </p:sp>
      <p:pic>
        <p:nvPicPr>
          <p:cNvPr id="121" name="Google Shape;121;p22"/>
          <p:cNvPicPr preferRelativeResize="0"/>
          <p:nvPr/>
        </p:nvPicPr>
        <p:blipFill>
          <a:blip r:embed="rId3">
            <a:alphaModFix/>
          </a:blip>
          <a:stretch>
            <a:fillRect/>
          </a:stretch>
        </p:blipFill>
        <p:spPr>
          <a:xfrm>
            <a:off x="5701300" y="552000"/>
            <a:ext cx="2913401" cy="698700"/>
          </a:xfrm>
          <a:prstGeom prst="rect">
            <a:avLst/>
          </a:prstGeom>
          <a:noFill/>
          <a:ln>
            <a:noFill/>
          </a:ln>
        </p:spPr>
      </p:pic>
      <p:pic>
        <p:nvPicPr>
          <p:cNvPr id="122" name="Google Shape;122;p22"/>
          <p:cNvPicPr preferRelativeResize="0"/>
          <p:nvPr/>
        </p:nvPicPr>
        <p:blipFill>
          <a:blip r:embed="rId4">
            <a:alphaModFix/>
          </a:blip>
          <a:stretch>
            <a:fillRect/>
          </a:stretch>
        </p:blipFill>
        <p:spPr>
          <a:xfrm>
            <a:off x="701748" y="3982713"/>
            <a:ext cx="2679777" cy="1096775"/>
          </a:xfrm>
          <a:prstGeom prst="rect">
            <a:avLst/>
          </a:prstGeom>
          <a:noFill/>
          <a:ln>
            <a:noFill/>
          </a:ln>
        </p:spPr>
      </p:pic>
      <p:pic>
        <p:nvPicPr>
          <p:cNvPr id="123" name="Google Shape;123;p22"/>
          <p:cNvPicPr preferRelativeResize="0"/>
          <p:nvPr/>
        </p:nvPicPr>
        <p:blipFill>
          <a:blip r:embed="rId5">
            <a:alphaModFix/>
          </a:blip>
          <a:stretch>
            <a:fillRect/>
          </a:stretch>
        </p:blipFill>
        <p:spPr>
          <a:xfrm>
            <a:off x="7343553" y="2330225"/>
            <a:ext cx="1689038" cy="618538"/>
          </a:xfrm>
          <a:prstGeom prst="rect">
            <a:avLst/>
          </a:prstGeom>
          <a:noFill/>
          <a:ln>
            <a:noFill/>
          </a:ln>
        </p:spPr>
      </p:pic>
      <p:pic>
        <p:nvPicPr>
          <p:cNvPr id="124" name="Google Shape;124;p22"/>
          <p:cNvPicPr preferRelativeResize="0"/>
          <p:nvPr/>
        </p:nvPicPr>
        <p:blipFill>
          <a:blip r:embed="rId6">
            <a:alphaModFix/>
          </a:blip>
          <a:stretch>
            <a:fillRect/>
          </a:stretch>
        </p:blipFill>
        <p:spPr>
          <a:xfrm>
            <a:off x="4615267" y="3402764"/>
            <a:ext cx="1788151" cy="1676724"/>
          </a:xfrm>
          <a:prstGeom prst="rect">
            <a:avLst/>
          </a:prstGeom>
          <a:noFill/>
          <a:ln>
            <a:noFill/>
          </a:ln>
        </p:spPr>
      </p:pic>
      <p:pic>
        <p:nvPicPr>
          <p:cNvPr id="125" name="Google Shape;125;p22"/>
          <p:cNvPicPr preferRelativeResize="0"/>
          <p:nvPr/>
        </p:nvPicPr>
        <p:blipFill>
          <a:blip r:embed="rId7">
            <a:alphaModFix/>
          </a:blip>
          <a:stretch>
            <a:fillRect/>
          </a:stretch>
        </p:blipFill>
        <p:spPr>
          <a:xfrm>
            <a:off x="6623018" y="3402764"/>
            <a:ext cx="2319082" cy="1676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idx="4294967295"/>
          </p:nvPr>
        </p:nvSpPr>
        <p:spPr>
          <a:xfrm>
            <a:off x="265275" y="11605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Spelling </a:t>
            </a:r>
            <a:endParaRPr sz="2400"/>
          </a:p>
        </p:txBody>
      </p:sp>
      <p:sp>
        <p:nvSpPr>
          <p:cNvPr id="131" name="Google Shape;131;p23"/>
          <p:cNvSpPr txBox="1">
            <a:spLocks noGrp="1"/>
          </p:cNvSpPr>
          <p:nvPr>
            <p:ph type="body" idx="4294967295"/>
          </p:nvPr>
        </p:nvSpPr>
        <p:spPr>
          <a:xfrm>
            <a:off x="201900" y="84955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dirty="0">
                <a:solidFill>
                  <a:srgbClr val="000000"/>
                </a:solidFill>
                <a:latin typeface="Arial"/>
                <a:ea typeface="Arial"/>
                <a:cs typeface="Arial"/>
                <a:sym typeface="Arial"/>
              </a:rPr>
              <a:t>Teach children to look for patterns/ letter sequences. Group words that contain common patterns; e.g. </a:t>
            </a:r>
            <a:r>
              <a:rPr lang="en" sz="1400" dirty="0">
                <a:solidFill>
                  <a:schemeClr val="accent2"/>
                </a:solidFill>
                <a:latin typeface="Arial"/>
                <a:ea typeface="Arial"/>
                <a:cs typeface="Arial"/>
                <a:sym typeface="Arial"/>
              </a:rPr>
              <a:t>other</a:t>
            </a:r>
            <a:r>
              <a:rPr lang="en" sz="1400" dirty="0">
                <a:solidFill>
                  <a:srgbClr val="000000"/>
                </a:solidFill>
                <a:latin typeface="Arial"/>
                <a:ea typeface="Arial"/>
                <a:cs typeface="Arial"/>
                <a:sym typeface="Arial"/>
              </a:rPr>
              <a:t>, br</a:t>
            </a:r>
            <a:r>
              <a:rPr lang="en" sz="1400" dirty="0">
                <a:solidFill>
                  <a:schemeClr val="accent2"/>
                </a:solidFill>
                <a:latin typeface="Arial"/>
                <a:ea typeface="Arial"/>
                <a:cs typeface="Arial"/>
                <a:sym typeface="Arial"/>
              </a:rPr>
              <a:t>other, </a:t>
            </a:r>
            <a:r>
              <a:rPr lang="en" sz="1400" dirty="0">
                <a:solidFill>
                  <a:srgbClr val="000000"/>
                </a:solidFill>
                <a:latin typeface="Arial"/>
                <a:ea typeface="Arial"/>
                <a:cs typeface="Arial"/>
                <a:sym typeface="Arial"/>
              </a:rPr>
              <a:t>m</a:t>
            </a:r>
            <a:r>
              <a:rPr lang="en" sz="1400" dirty="0">
                <a:solidFill>
                  <a:schemeClr val="accent2"/>
                </a:solidFill>
                <a:latin typeface="Arial"/>
                <a:ea typeface="Arial"/>
                <a:cs typeface="Arial"/>
                <a:sym typeface="Arial"/>
              </a:rPr>
              <a:t>other, </a:t>
            </a:r>
            <a:r>
              <a:rPr lang="en" sz="1400" dirty="0">
                <a:solidFill>
                  <a:srgbClr val="000000"/>
                </a:solidFill>
                <a:latin typeface="Arial"/>
                <a:ea typeface="Arial"/>
                <a:cs typeface="Arial"/>
                <a:sym typeface="Arial"/>
              </a:rPr>
              <a:t>b</a:t>
            </a:r>
            <a:r>
              <a:rPr lang="en" sz="1400" dirty="0">
                <a:solidFill>
                  <a:schemeClr val="accent2"/>
                </a:solidFill>
                <a:latin typeface="Arial"/>
                <a:ea typeface="Arial"/>
                <a:cs typeface="Arial"/>
                <a:sym typeface="Arial"/>
              </a:rPr>
              <a:t>other. </a:t>
            </a:r>
            <a:endParaRPr sz="1400" dirty="0">
              <a:solidFill>
                <a:schemeClr val="accent2"/>
              </a:solidFill>
              <a:latin typeface="Arial"/>
              <a:ea typeface="Arial"/>
              <a:cs typeface="Arial"/>
              <a:sym typeface="Arial"/>
            </a:endParaRPr>
          </a:p>
          <a:p>
            <a:pPr marL="0" lvl="0" indent="0" algn="l" rtl="0">
              <a:lnSpc>
                <a:spcPct val="150000"/>
              </a:lnSpc>
              <a:spcBef>
                <a:spcPts val="1200"/>
              </a:spcBef>
              <a:spcAft>
                <a:spcPts val="0"/>
              </a:spcAft>
              <a:buNone/>
            </a:pPr>
            <a:r>
              <a:rPr lang="en" sz="1400" b="1" dirty="0">
                <a:solidFill>
                  <a:srgbClr val="000000"/>
                </a:solidFill>
                <a:latin typeface="Arial"/>
                <a:ea typeface="Arial"/>
                <a:cs typeface="Arial"/>
                <a:sym typeface="Arial"/>
              </a:rPr>
              <a:t>Picture books/ Vocabulary books </a:t>
            </a:r>
            <a:r>
              <a:rPr lang="en" sz="1400" dirty="0">
                <a:solidFill>
                  <a:srgbClr val="000000"/>
                </a:solidFill>
                <a:latin typeface="Arial"/>
                <a:ea typeface="Arial"/>
                <a:cs typeface="Arial"/>
                <a:sym typeface="Arial"/>
              </a:rPr>
              <a:t>- use pictures to learn key words</a:t>
            </a:r>
            <a:endParaRPr sz="1400" dirty="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b="1" dirty="0">
                <a:solidFill>
                  <a:srgbClr val="000000"/>
                </a:solidFill>
                <a:latin typeface="Arial"/>
                <a:ea typeface="Arial"/>
                <a:cs typeface="Arial"/>
                <a:sym typeface="Arial"/>
              </a:rPr>
              <a:t>Tactile spelling</a:t>
            </a:r>
            <a:r>
              <a:rPr lang="en" sz="1400" dirty="0">
                <a:solidFill>
                  <a:srgbClr val="000000"/>
                </a:solidFill>
                <a:latin typeface="Arial"/>
                <a:ea typeface="Arial"/>
                <a:cs typeface="Arial"/>
                <a:sym typeface="Arial"/>
              </a:rPr>
              <a:t> - select so many solid letters, follow the shape of the letters, draw 1 of the letters on the child’s hand/ back. Can the child guess which letter it is? Develop the to words VC/CV, CVC/ VCC etc.</a:t>
            </a:r>
            <a:endParaRPr sz="1400" dirty="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1400" b="1" dirty="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b="1" dirty="0">
                <a:solidFill>
                  <a:srgbClr val="000000"/>
                </a:solidFill>
                <a:latin typeface="Arial"/>
                <a:ea typeface="Arial"/>
                <a:cs typeface="Arial"/>
                <a:sym typeface="Arial"/>
              </a:rPr>
              <a:t>Pyramid Words/ Missing Letters </a:t>
            </a:r>
            <a:r>
              <a:rPr lang="en"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dirty="0">
                <a:solidFill>
                  <a:srgbClr val="000000"/>
                </a:solidFill>
                <a:latin typeface="Arial"/>
                <a:ea typeface="Arial"/>
                <a:cs typeface="Arial"/>
                <a:sym typeface="Arial"/>
              </a:rPr>
              <a:t>This can be written, use a multisensory approach or using solid letters</a:t>
            </a:r>
            <a:endParaRPr sz="1400" dirty="0">
              <a:solidFill>
                <a:srgbClr val="000000"/>
              </a:solidFill>
              <a:latin typeface="Arial"/>
              <a:ea typeface="Arial"/>
              <a:cs typeface="Arial"/>
              <a:sym typeface="Arial"/>
            </a:endParaRPr>
          </a:p>
        </p:txBody>
      </p:sp>
      <p:pic>
        <p:nvPicPr>
          <p:cNvPr id="132" name="Google Shape;132;p23"/>
          <p:cNvPicPr preferRelativeResize="0"/>
          <p:nvPr/>
        </p:nvPicPr>
        <p:blipFill>
          <a:blip r:embed="rId3">
            <a:alphaModFix/>
          </a:blip>
          <a:stretch>
            <a:fillRect/>
          </a:stretch>
        </p:blipFill>
        <p:spPr>
          <a:xfrm>
            <a:off x="7484750" y="1424761"/>
            <a:ext cx="1127622" cy="565912"/>
          </a:xfrm>
          <a:prstGeom prst="rect">
            <a:avLst/>
          </a:prstGeom>
          <a:noFill/>
          <a:ln>
            <a:noFill/>
          </a:ln>
        </p:spPr>
      </p:pic>
      <p:pic>
        <p:nvPicPr>
          <p:cNvPr id="133" name="Google Shape;133;p23"/>
          <p:cNvPicPr preferRelativeResize="0"/>
          <p:nvPr/>
        </p:nvPicPr>
        <p:blipFill>
          <a:blip r:embed="rId4">
            <a:alphaModFix/>
          </a:blip>
          <a:stretch>
            <a:fillRect/>
          </a:stretch>
        </p:blipFill>
        <p:spPr>
          <a:xfrm>
            <a:off x="5899800" y="1424763"/>
            <a:ext cx="1224014" cy="565912"/>
          </a:xfrm>
          <a:prstGeom prst="rect">
            <a:avLst/>
          </a:prstGeom>
          <a:noFill/>
          <a:ln>
            <a:noFill/>
          </a:ln>
        </p:spPr>
      </p:pic>
      <p:pic>
        <p:nvPicPr>
          <p:cNvPr id="134" name="Google Shape;134;p23"/>
          <p:cNvPicPr preferRelativeResize="0"/>
          <p:nvPr/>
        </p:nvPicPr>
        <p:blipFill>
          <a:blip r:embed="rId5">
            <a:alphaModFix/>
          </a:blip>
          <a:stretch>
            <a:fillRect/>
          </a:stretch>
        </p:blipFill>
        <p:spPr>
          <a:xfrm>
            <a:off x="500373" y="3002500"/>
            <a:ext cx="2315075" cy="472575"/>
          </a:xfrm>
          <a:prstGeom prst="rect">
            <a:avLst/>
          </a:prstGeom>
          <a:noFill/>
          <a:ln>
            <a:noFill/>
          </a:ln>
        </p:spPr>
      </p:pic>
      <p:pic>
        <p:nvPicPr>
          <p:cNvPr id="135" name="Google Shape;135;p23"/>
          <p:cNvPicPr preferRelativeResize="0"/>
          <p:nvPr/>
        </p:nvPicPr>
        <p:blipFill>
          <a:blip r:embed="rId6">
            <a:alphaModFix/>
          </a:blip>
          <a:stretch>
            <a:fillRect/>
          </a:stretch>
        </p:blipFill>
        <p:spPr>
          <a:xfrm>
            <a:off x="7188132" y="3002500"/>
            <a:ext cx="1367533" cy="2082524"/>
          </a:xfrm>
          <a:prstGeom prst="rect">
            <a:avLst/>
          </a:prstGeom>
          <a:noFill/>
          <a:ln>
            <a:noFill/>
          </a:ln>
        </p:spPr>
      </p:pic>
      <p:pic>
        <p:nvPicPr>
          <p:cNvPr id="136" name="Google Shape;136;p23"/>
          <p:cNvPicPr preferRelativeResize="0"/>
          <p:nvPr/>
        </p:nvPicPr>
        <p:blipFill>
          <a:blip r:embed="rId7">
            <a:alphaModFix/>
          </a:blip>
          <a:stretch>
            <a:fillRect/>
          </a:stretch>
        </p:blipFill>
        <p:spPr>
          <a:xfrm>
            <a:off x="6039075" y="3002500"/>
            <a:ext cx="999225" cy="1311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idx="4294967295"/>
          </p:nvPr>
        </p:nvSpPr>
        <p:spPr>
          <a:xfrm>
            <a:off x="265275" y="11605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Spelling </a:t>
            </a:r>
            <a:endParaRPr sz="2400"/>
          </a:p>
        </p:txBody>
      </p:sp>
      <p:sp>
        <p:nvSpPr>
          <p:cNvPr id="142" name="Google Shape;142;p24"/>
          <p:cNvSpPr txBox="1">
            <a:spLocks noGrp="1"/>
          </p:cNvSpPr>
          <p:nvPr>
            <p:ph type="body" idx="4294967295"/>
          </p:nvPr>
        </p:nvSpPr>
        <p:spPr>
          <a:xfrm>
            <a:off x="201900" y="84955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The Frenauld Tracing Technique</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This technique is use for irregular words that need to be learnt quick or are tricky to spell.</a:t>
            </a:r>
            <a:endParaRPr sz="1400">
              <a:solidFill>
                <a:srgbClr val="000000"/>
              </a:solidFill>
              <a:latin typeface="Arial"/>
              <a:ea typeface="Arial"/>
              <a:cs typeface="Arial"/>
              <a:sym typeface="Arial"/>
            </a:endParaRPr>
          </a:p>
          <a:p>
            <a:pPr marL="457200" lvl="0" indent="-317500" algn="l" rtl="0">
              <a:lnSpc>
                <a:spcPct val="150000"/>
              </a:lnSpc>
              <a:spcBef>
                <a:spcPts val="12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Write the word in very large letters on a strip of paper (joined up writing)</a:t>
            </a:r>
            <a:endParaRPr sz="140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Trace over the word with your fingers (or pencil/ pen/ crayon), saying each part of the word (letter names) aloud at the same time. Repeat several times. </a:t>
            </a:r>
            <a:endParaRPr sz="140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Without looking at the original, write the word on a new piece if paper.</a:t>
            </a:r>
            <a:endParaRPr sz="140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Repeat</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Say it in funny way - </a:t>
            </a:r>
            <a:endParaRPr sz="1400" b="1">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Make up your own rhyme/ silly phrase/ rhyme</a:t>
            </a:r>
            <a:endParaRPr sz="14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a:solidFill>
                  <a:srgbClr val="000000"/>
                </a:solidFill>
                <a:latin typeface="Arial"/>
                <a:ea typeface="Arial"/>
                <a:cs typeface="Arial"/>
                <a:sym typeface="Arial"/>
              </a:rPr>
              <a:t>w/ </a:t>
            </a:r>
            <a:r>
              <a:rPr lang="en" sz="1400">
                <a:solidFill>
                  <a:schemeClr val="accent3"/>
                </a:solidFill>
                <a:latin typeface="Arial"/>
                <a:ea typeface="Arial"/>
                <a:cs typeface="Arial"/>
                <a:sym typeface="Arial"/>
              </a:rPr>
              <a:t>as</a:t>
            </a:r>
            <a:r>
              <a:rPr lang="en" sz="1400">
                <a:solidFill>
                  <a:srgbClr val="000000"/>
                </a:solidFill>
                <a:latin typeface="Arial"/>
                <a:ea typeface="Arial"/>
                <a:cs typeface="Arial"/>
                <a:sym typeface="Arial"/>
              </a:rPr>
              <a:t> = was  	  choc/ </a:t>
            </a:r>
            <a:r>
              <a:rPr lang="en" sz="1400">
                <a:solidFill>
                  <a:schemeClr val="accent3"/>
                </a:solidFill>
                <a:latin typeface="Arial"/>
                <a:ea typeface="Arial"/>
                <a:cs typeface="Arial"/>
                <a:sym typeface="Arial"/>
              </a:rPr>
              <a:t>o</a:t>
            </a:r>
            <a:r>
              <a:rPr lang="en" sz="1400">
                <a:solidFill>
                  <a:srgbClr val="000000"/>
                </a:solidFill>
                <a:latin typeface="Arial"/>
                <a:ea typeface="Arial"/>
                <a:cs typeface="Arial"/>
                <a:sym typeface="Arial"/>
              </a:rPr>
              <a:t> / late = chocolate		Wed/ </a:t>
            </a:r>
            <a:r>
              <a:rPr lang="en" sz="1400">
                <a:solidFill>
                  <a:schemeClr val="accent3"/>
                </a:solidFill>
                <a:latin typeface="Arial"/>
                <a:ea typeface="Arial"/>
                <a:cs typeface="Arial"/>
                <a:sym typeface="Arial"/>
              </a:rPr>
              <a:t>nes</a:t>
            </a:r>
            <a:r>
              <a:rPr lang="en" sz="1400">
                <a:solidFill>
                  <a:srgbClr val="000000"/>
                </a:solidFill>
                <a:latin typeface="Arial"/>
                <a:ea typeface="Arial"/>
                <a:cs typeface="Arial"/>
                <a:sym typeface="Arial"/>
              </a:rPr>
              <a:t>/ day = Wednesday</a:t>
            </a:r>
            <a:endParaRPr sz="14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idx="4294967295"/>
          </p:nvPr>
        </p:nvSpPr>
        <p:spPr>
          <a:xfrm>
            <a:off x="265275" y="11605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Spelling </a:t>
            </a:r>
            <a:endParaRPr sz="2400"/>
          </a:p>
        </p:txBody>
      </p:sp>
      <p:sp>
        <p:nvSpPr>
          <p:cNvPr id="148" name="Google Shape;148;p25"/>
          <p:cNvSpPr txBox="1">
            <a:spLocks noGrp="1"/>
          </p:cNvSpPr>
          <p:nvPr>
            <p:ph type="body" idx="4294967295"/>
          </p:nvPr>
        </p:nvSpPr>
        <p:spPr>
          <a:xfrm>
            <a:off x="201900" y="84955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1200"/>
              </a:spcAft>
              <a:buNone/>
            </a:pPr>
            <a:r>
              <a:rPr lang="en" sz="1400" b="1">
                <a:solidFill>
                  <a:srgbClr val="000000"/>
                </a:solidFill>
                <a:latin typeface="Arial"/>
                <a:ea typeface="Arial"/>
                <a:cs typeface="Arial"/>
                <a:sym typeface="Arial"/>
              </a:rPr>
              <a:t>Mnemonics </a:t>
            </a:r>
            <a:endParaRPr sz="1400">
              <a:solidFill>
                <a:srgbClr val="000000"/>
              </a:solidFill>
              <a:latin typeface="Arial"/>
              <a:ea typeface="Arial"/>
              <a:cs typeface="Arial"/>
              <a:sym typeface="Arial"/>
            </a:endParaRPr>
          </a:p>
        </p:txBody>
      </p:sp>
      <p:pic>
        <p:nvPicPr>
          <p:cNvPr id="149" name="Google Shape;149;p25"/>
          <p:cNvPicPr preferRelativeResize="0"/>
          <p:nvPr/>
        </p:nvPicPr>
        <p:blipFill>
          <a:blip r:embed="rId3">
            <a:alphaModFix/>
          </a:blip>
          <a:stretch>
            <a:fillRect/>
          </a:stretch>
        </p:blipFill>
        <p:spPr>
          <a:xfrm>
            <a:off x="2104225" y="849550"/>
            <a:ext cx="5545980" cy="4165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
        <p:cNvGrpSpPr/>
        <p:nvPr/>
      </p:nvGrpSpPr>
      <p:grpSpPr>
        <a:xfrm>
          <a:off x="0" y="0"/>
          <a:ext cx="0" cy="0"/>
          <a:chOff x="0" y="0"/>
          <a:chExt cx="0" cy="0"/>
        </a:xfrm>
      </p:grpSpPr>
      <p:sp>
        <p:nvSpPr>
          <p:cNvPr id="154" name="Google Shape;154;p26"/>
          <p:cNvSpPr txBox="1">
            <a:spLocks noGrp="1"/>
          </p:cNvSpPr>
          <p:nvPr>
            <p:ph type="title" idx="4294967295"/>
          </p:nvPr>
        </p:nvSpPr>
        <p:spPr>
          <a:xfrm>
            <a:off x="265275" y="11605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Spelling </a:t>
            </a:r>
            <a:endParaRPr sz="2400"/>
          </a:p>
        </p:txBody>
      </p:sp>
      <p:sp>
        <p:nvSpPr>
          <p:cNvPr id="155" name="Google Shape;155;p26"/>
          <p:cNvSpPr txBox="1">
            <a:spLocks noGrp="1"/>
          </p:cNvSpPr>
          <p:nvPr>
            <p:ph type="body" idx="4294967295"/>
          </p:nvPr>
        </p:nvSpPr>
        <p:spPr>
          <a:xfrm>
            <a:off x="201900" y="849550"/>
            <a:ext cx="8520600" cy="4165800"/>
          </a:xfrm>
          <a:prstGeom prst="rect">
            <a:avLst/>
          </a:prstGeom>
        </p:spPr>
        <p:txBody>
          <a:bodyPr spcFirstLastPara="1" wrap="square" lIns="91425" tIns="91425" rIns="91425" bIns="91425" anchor="t" anchorCtr="0">
            <a:normAutofit lnSpcReduction="20000"/>
          </a:bodyPr>
          <a:lstStyle/>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Word skeleton boxes</a:t>
            </a:r>
            <a:r>
              <a:rPr lang="en" sz="1400">
                <a:solidFill>
                  <a:srgbClr val="000000"/>
                </a:solidFill>
                <a:latin typeface="Arial"/>
                <a:ea typeface="Arial"/>
                <a:cs typeface="Arial"/>
                <a:sym typeface="Arial"/>
              </a:rPr>
              <a:t> - looking at the shape of the letters and match the word to the skeleton box. Cover the word up and write the word in the skeleton box, say the letter names as you write the letters. Now write the word without looking at the word or the skeleton box.</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Word Spelling: Say - Spell - Write - Check</a:t>
            </a:r>
            <a:endParaRPr sz="1400" b="1">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3500">
              <a:solidFill>
                <a:srgbClr val="000000"/>
              </a:solidFill>
              <a:latin typeface="Arial"/>
              <a:ea typeface="Arial"/>
              <a:cs typeface="Arial"/>
              <a:sym typeface="Arial"/>
            </a:endParaRPr>
          </a:p>
          <a:p>
            <a:pPr marL="0" lvl="0" indent="0" algn="l" rtl="0">
              <a:spcBef>
                <a:spcPts val="1200"/>
              </a:spcBef>
              <a:spcAft>
                <a:spcPts val="1200"/>
              </a:spcAft>
              <a:buNone/>
            </a:pPr>
            <a:endParaRPr/>
          </a:p>
        </p:txBody>
      </p:sp>
      <p:pic>
        <p:nvPicPr>
          <p:cNvPr id="156" name="Google Shape;156;p26"/>
          <p:cNvPicPr preferRelativeResize="0"/>
          <p:nvPr/>
        </p:nvPicPr>
        <p:blipFill>
          <a:blip r:embed="rId3">
            <a:alphaModFix/>
          </a:blip>
          <a:stretch>
            <a:fillRect/>
          </a:stretch>
        </p:blipFill>
        <p:spPr>
          <a:xfrm>
            <a:off x="332965" y="2074650"/>
            <a:ext cx="2998125" cy="930800"/>
          </a:xfrm>
          <a:prstGeom prst="rect">
            <a:avLst/>
          </a:prstGeom>
          <a:noFill/>
          <a:ln>
            <a:noFill/>
          </a:ln>
        </p:spPr>
      </p:pic>
      <p:pic>
        <p:nvPicPr>
          <p:cNvPr id="157" name="Google Shape;157;p26"/>
          <p:cNvPicPr preferRelativeResize="0"/>
          <p:nvPr/>
        </p:nvPicPr>
        <p:blipFill>
          <a:blip r:embed="rId4">
            <a:alphaModFix/>
          </a:blip>
          <a:stretch>
            <a:fillRect/>
          </a:stretch>
        </p:blipFill>
        <p:spPr>
          <a:xfrm>
            <a:off x="4189075" y="3005450"/>
            <a:ext cx="4757675" cy="20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
        <p:cNvGrpSpPr/>
        <p:nvPr/>
      </p:nvGrpSpPr>
      <p:grpSpPr>
        <a:xfrm>
          <a:off x="0" y="0"/>
          <a:ext cx="0" cy="0"/>
          <a:chOff x="0" y="0"/>
          <a:chExt cx="0" cy="0"/>
        </a:xfrm>
      </p:grpSpPr>
      <p:sp>
        <p:nvSpPr>
          <p:cNvPr id="162" name="Google Shape;162;p27"/>
          <p:cNvSpPr txBox="1">
            <a:spLocks noGrp="1"/>
          </p:cNvSpPr>
          <p:nvPr>
            <p:ph type="title" idx="4294967295"/>
          </p:nvPr>
        </p:nvSpPr>
        <p:spPr>
          <a:xfrm>
            <a:off x="311700" y="8175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Spelling </a:t>
            </a:r>
            <a:endParaRPr sz="2400"/>
          </a:p>
        </p:txBody>
      </p:sp>
      <p:sp>
        <p:nvSpPr>
          <p:cNvPr id="163" name="Google Shape;163;p27"/>
          <p:cNvSpPr txBox="1">
            <a:spLocks noGrp="1"/>
          </p:cNvSpPr>
          <p:nvPr>
            <p:ph type="body" idx="4294967295"/>
          </p:nvPr>
        </p:nvSpPr>
        <p:spPr>
          <a:xfrm>
            <a:off x="99025" y="765800"/>
            <a:ext cx="8520600" cy="41604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Word Frames/ Elkonin Boxes</a:t>
            </a:r>
            <a:r>
              <a:rPr lang="en" sz="1400">
                <a:solidFill>
                  <a:srgbClr val="000000"/>
                </a:solidFill>
                <a:latin typeface="Arial"/>
                <a:ea typeface="Arial"/>
                <a:cs typeface="Arial"/>
                <a:sym typeface="Arial"/>
              </a:rPr>
              <a:t> - </a:t>
            </a:r>
            <a:endParaRPr sz="1400" b="1">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Teach children to listen to the order of sounds in a word and represent these with a letter(s) in the correct sequence. Mapping these in the Word Frames/ Elkonin Boxes. Children can be supported by saying:</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What is the first/ middle/ last sound that you hear? Do you know what letter can be used for that sound? In which box do you think it should be written?</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Syllable Spelling - </a:t>
            </a:r>
            <a:r>
              <a:rPr lang="en" sz="1400">
                <a:solidFill>
                  <a:srgbClr val="000000"/>
                </a:solidFill>
                <a:latin typeface="Arial"/>
                <a:ea typeface="Arial"/>
                <a:cs typeface="Arial"/>
                <a:sym typeface="Arial"/>
              </a:rPr>
              <a:t>breaking words down into syllables to help spelling chunks of words. This can be helpful for spelling longer words. E.g help/ ful     ro/ bot     nap/ kin       com/ pu/ ter   </a:t>
            </a:r>
            <a:endParaRPr sz="14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b="1">
                <a:solidFill>
                  <a:srgbClr val="000000"/>
                </a:solidFill>
                <a:latin typeface="Arial"/>
                <a:ea typeface="Arial"/>
                <a:cs typeface="Arial"/>
                <a:sym typeface="Arial"/>
              </a:rPr>
              <a:t>Onset and Rime - </a:t>
            </a:r>
            <a:r>
              <a:rPr lang="en" sz="1400">
                <a:solidFill>
                  <a:srgbClr val="000000"/>
                </a:solidFill>
                <a:latin typeface="Arial"/>
                <a:ea typeface="Arial"/>
                <a:cs typeface="Arial"/>
                <a:sym typeface="Arial"/>
              </a:rPr>
              <a:t>The onset is the first part of a single syllable word before a vowel. The rime is the part of the word including the vowel and the letter that follow. </a:t>
            </a:r>
            <a:endParaRPr/>
          </a:p>
        </p:txBody>
      </p:sp>
      <p:pic>
        <p:nvPicPr>
          <p:cNvPr id="164" name="Google Shape;164;p27"/>
          <p:cNvPicPr preferRelativeResize="0"/>
          <p:nvPr/>
        </p:nvPicPr>
        <p:blipFill>
          <a:blip r:embed="rId3">
            <a:alphaModFix/>
          </a:blip>
          <a:stretch>
            <a:fillRect/>
          </a:stretch>
        </p:blipFill>
        <p:spPr>
          <a:xfrm>
            <a:off x="4091052" y="2571750"/>
            <a:ext cx="2769975" cy="449575"/>
          </a:xfrm>
          <a:prstGeom prst="rect">
            <a:avLst/>
          </a:prstGeom>
          <a:noFill/>
          <a:ln>
            <a:noFill/>
          </a:ln>
        </p:spPr>
      </p:pic>
      <p:pic>
        <p:nvPicPr>
          <p:cNvPr id="165" name="Google Shape;165;p27"/>
          <p:cNvPicPr preferRelativeResize="0"/>
          <p:nvPr/>
        </p:nvPicPr>
        <p:blipFill>
          <a:blip r:embed="rId4">
            <a:alphaModFix/>
          </a:blip>
          <a:stretch>
            <a:fillRect/>
          </a:stretch>
        </p:blipFill>
        <p:spPr>
          <a:xfrm>
            <a:off x="6214353" y="4307000"/>
            <a:ext cx="1079214" cy="73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9"/>
        <p:cNvGrpSpPr/>
        <p:nvPr/>
      </p:nvGrpSpPr>
      <p:grpSpPr>
        <a:xfrm>
          <a:off x="0" y="0"/>
          <a:ext cx="0" cy="0"/>
          <a:chOff x="0" y="0"/>
          <a:chExt cx="0" cy="0"/>
        </a:xfrm>
      </p:grpSpPr>
      <p:sp>
        <p:nvSpPr>
          <p:cNvPr id="170" name="Google Shape;170;p28"/>
          <p:cNvSpPr txBox="1">
            <a:spLocks noGrp="1"/>
          </p:cNvSpPr>
          <p:nvPr>
            <p:ph type="title" idx="4294967295"/>
          </p:nvPr>
        </p:nvSpPr>
        <p:spPr>
          <a:xfrm>
            <a:off x="242100" y="1740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Reading </a:t>
            </a:r>
            <a:endParaRPr sz="2400"/>
          </a:p>
        </p:txBody>
      </p:sp>
      <p:sp>
        <p:nvSpPr>
          <p:cNvPr id="171" name="Google Shape;171;p28"/>
          <p:cNvSpPr txBox="1">
            <a:spLocks noGrp="1"/>
          </p:cNvSpPr>
          <p:nvPr>
            <p:ph type="body" idx="4294967295"/>
          </p:nvPr>
        </p:nvSpPr>
        <p:spPr>
          <a:xfrm>
            <a:off x="132275" y="97770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Enlarging text so that it is easier for children to read. </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Placing information/ instructions from the board on the table - using a whiteboard. </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Reducing the amount of text available at a time - text windows.</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Use of reading rulers - to support with eye tracking.</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Pre-teaching topic vocabulary and having these visually accessible supported with visual image where possible. </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Not forcing children to read aloud - paired reading/ echo reading.</a:t>
            </a:r>
            <a:endParaRPr sz="14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a:solidFill>
                  <a:srgbClr val="000000"/>
                </a:solidFill>
                <a:latin typeface="Arial"/>
                <a:ea typeface="Arial"/>
                <a:cs typeface="Arial"/>
                <a:sym typeface="Arial"/>
              </a:rPr>
              <a:t>Use paint, playdough, paint brushes with water to write letters, glitter, sand, rice etc to make the shape of letters.</a:t>
            </a:r>
            <a:endParaRPr/>
          </a:p>
        </p:txBody>
      </p:sp>
      <p:pic>
        <p:nvPicPr>
          <p:cNvPr id="172" name="Google Shape;172;p28"/>
          <p:cNvPicPr preferRelativeResize="0"/>
          <p:nvPr/>
        </p:nvPicPr>
        <p:blipFill>
          <a:blip r:embed="rId3">
            <a:alphaModFix/>
          </a:blip>
          <a:stretch>
            <a:fillRect/>
          </a:stretch>
        </p:blipFill>
        <p:spPr>
          <a:xfrm>
            <a:off x="6959601" y="1065075"/>
            <a:ext cx="1803101" cy="1678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6"/>
        <p:cNvGrpSpPr/>
        <p:nvPr/>
      </p:nvGrpSpPr>
      <p:grpSpPr>
        <a:xfrm>
          <a:off x="0" y="0"/>
          <a:ext cx="0" cy="0"/>
          <a:chOff x="0" y="0"/>
          <a:chExt cx="0" cy="0"/>
        </a:xfrm>
      </p:grpSpPr>
      <p:sp>
        <p:nvSpPr>
          <p:cNvPr id="177" name="Google Shape;177;p29"/>
          <p:cNvSpPr txBox="1">
            <a:spLocks noGrp="1"/>
          </p:cNvSpPr>
          <p:nvPr>
            <p:ph type="title" idx="4294967295"/>
          </p:nvPr>
        </p:nvSpPr>
        <p:spPr>
          <a:xfrm>
            <a:off x="242100" y="1740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Reading </a:t>
            </a:r>
            <a:endParaRPr sz="2400"/>
          </a:p>
        </p:txBody>
      </p:sp>
      <p:sp>
        <p:nvSpPr>
          <p:cNvPr id="178" name="Google Shape;178;p29"/>
          <p:cNvSpPr txBox="1">
            <a:spLocks noGrp="1"/>
          </p:cNvSpPr>
          <p:nvPr>
            <p:ph type="body" idx="4294967295"/>
          </p:nvPr>
        </p:nvSpPr>
        <p:spPr>
          <a:xfrm>
            <a:off x="132275" y="97770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Segmenting and Blending</a:t>
            </a:r>
            <a:endParaRPr sz="1400" b="1">
              <a:solidFill>
                <a:srgbClr val="000000"/>
              </a:solidFill>
              <a:latin typeface="Arial"/>
              <a:ea typeface="Arial"/>
              <a:cs typeface="Arial"/>
              <a:sym typeface="Arial"/>
            </a:endParaRPr>
          </a:p>
          <a:p>
            <a:pPr marL="0" lvl="0" indent="0" algn="l" rtl="0">
              <a:spcBef>
                <a:spcPts val="1200"/>
              </a:spcBef>
              <a:spcAft>
                <a:spcPts val="0"/>
              </a:spcAft>
              <a:buNone/>
            </a:pPr>
            <a:r>
              <a:rPr lang="en" sz="1400">
                <a:solidFill>
                  <a:srgbClr val="000000"/>
                </a:solidFill>
                <a:latin typeface="Arial"/>
                <a:ea typeface="Arial"/>
                <a:cs typeface="Arial"/>
                <a:sym typeface="Arial"/>
              </a:rPr>
              <a:t>Teacher says the word. Learner touches the letters as they say the sounds. Learner blends the sounds back together. Teacher says the sounds. The learner blends the sounds together. The learner matches the word to a picture to demonstrate understanding.</a:t>
            </a:r>
            <a:endParaRPr sz="1400">
              <a:solidFill>
                <a:srgbClr val="000000"/>
              </a:solidFill>
              <a:latin typeface="Arial"/>
              <a:ea typeface="Arial"/>
              <a:cs typeface="Arial"/>
              <a:sym typeface="Arial"/>
            </a:endParaRPr>
          </a:p>
          <a:p>
            <a:pPr marL="0" lvl="0" indent="0" algn="l" rtl="0">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1200"/>
              </a:spcBef>
              <a:spcAft>
                <a:spcPts val="0"/>
              </a:spcAft>
              <a:buNone/>
            </a:pPr>
            <a:r>
              <a:rPr lang="en" sz="1400">
                <a:solidFill>
                  <a:srgbClr val="000000"/>
                </a:solidFill>
                <a:latin typeface="Arial"/>
                <a:ea typeface="Arial"/>
                <a:cs typeface="Arial"/>
                <a:sym typeface="Arial"/>
              </a:rPr>
              <a:t>Teacher says the word. The learner segments the word into sounds at the same time as identifying the correct letters.</a:t>
            </a:r>
            <a:endParaRPr sz="1400">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endParaRPr sz="1400">
              <a:solidFill>
                <a:srgbClr val="000000"/>
              </a:solidFill>
              <a:latin typeface="Arial"/>
              <a:ea typeface="Arial"/>
              <a:cs typeface="Arial"/>
              <a:sym typeface="Arial"/>
            </a:endParaRPr>
          </a:p>
        </p:txBody>
      </p:sp>
      <p:pic>
        <p:nvPicPr>
          <p:cNvPr id="179" name="Google Shape;179;p29"/>
          <p:cNvPicPr preferRelativeResize="0"/>
          <p:nvPr/>
        </p:nvPicPr>
        <p:blipFill>
          <a:blip r:embed="rId3">
            <a:alphaModFix/>
          </a:blip>
          <a:stretch>
            <a:fillRect/>
          </a:stretch>
        </p:blipFill>
        <p:spPr>
          <a:xfrm>
            <a:off x="4706845" y="2216867"/>
            <a:ext cx="1962675" cy="993300"/>
          </a:xfrm>
          <a:prstGeom prst="rect">
            <a:avLst/>
          </a:prstGeom>
          <a:noFill/>
          <a:ln>
            <a:noFill/>
          </a:ln>
        </p:spPr>
      </p:pic>
      <p:pic>
        <p:nvPicPr>
          <p:cNvPr id="180" name="Google Shape;180;p29"/>
          <p:cNvPicPr preferRelativeResize="0"/>
          <p:nvPr/>
        </p:nvPicPr>
        <p:blipFill>
          <a:blip r:embed="rId4">
            <a:alphaModFix/>
          </a:blip>
          <a:stretch>
            <a:fillRect/>
          </a:stretch>
        </p:blipFill>
        <p:spPr>
          <a:xfrm>
            <a:off x="2610925" y="3605225"/>
            <a:ext cx="2692601" cy="132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title" idx="4294967295"/>
          </p:nvPr>
        </p:nvSpPr>
        <p:spPr>
          <a:xfrm>
            <a:off x="242100" y="1740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Reading </a:t>
            </a:r>
            <a:endParaRPr sz="2400"/>
          </a:p>
        </p:txBody>
      </p:sp>
      <p:sp>
        <p:nvSpPr>
          <p:cNvPr id="186" name="Google Shape;186;p30"/>
          <p:cNvSpPr txBox="1">
            <a:spLocks noGrp="1"/>
          </p:cNvSpPr>
          <p:nvPr>
            <p:ph type="body" idx="4294967295"/>
          </p:nvPr>
        </p:nvSpPr>
        <p:spPr>
          <a:xfrm>
            <a:off x="132275" y="97770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b="1">
                <a:solidFill>
                  <a:srgbClr val="000000"/>
                </a:solidFill>
                <a:latin typeface="Arial"/>
                <a:ea typeface="Arial"/>
                <a:cs typeface="Arial"/>
                <a:sym typeface="Arial"/>
              </a:rPr>
              <a:t>Make up silly sentences to help remember how to spell words:</a:t>
            </a:r>
            <a:endParaRPr sz="1400" b="1">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SAID: </a:t>
            </a:r>
            <a:r>
              <a:rPr lang="en" sz="1400">
                <a:solidFill>
                  <a:schemeClr val="dk1"/>
                </a:solidFill>
                <a:latin typeface="Arial"/>
                <a:ea typeface="Arial"/>
                <a:cs typeface="Arial"/>
                <a:sym typeface="Arial"/>
              </a:rPr>
              <a:t>S</a:t>
            </a:r>
            <a:r>
              <a:rPr lang="en" sz="1400">
                <a:solidFill>
                  <a:srgbClr val="000000"/>
                </a:solidFill>
                <a:latin typeface="Arial"/>
                <a:ea typeface="Arial"/>
                <a:cs typeface="Arial"/>
                <a:sym typeface="Arial"/>
              </a:rPr>
              <a:t>ally</a:t>
            </a:r>
            <a:r>
              <a:rPr lang="en" sz="1400">
                <a:solidFill>
                  <a:schemeClr val="dk1"/>
                </a:solidFill>
                <a:latin typeface="Arial"/>
                <a:ea typeface="Arial"/>
                <a:cs typeface="Arial"/>
                <a:sym typeface="Arial"/>
              </a:rPr>
              <a:t> A</a:t>
            </a:r>
            <a:r>
              <a:rPr lang="en" sz="1400">
                <a:solidFill>
                  <a:srgbClr val="000000"/>
                </a:solidFill>
                <a:latin typeface="Arial"/>
                <a:ea typeface="Arial"/>
                <a:cs typeface="Arial"/>
                <a:sym typeface="Arial"/>
              </a:rPr>
              <a:t>nn </a:t>
            </a:r>
            <a:r>
              <a:rPr lang="en" sz="1400">
                <a:solidFill>
                  <a:schemeClr val="dk1"/>
                </a:solidFill>
                <a:latin typeface="Arial"/>
                <a:ea typeface="Arial"/>
                <a:cs typeface="Arial"/>
                <a:sym typeface="Arial"/>
              </a:rPr>
              <a:t>I</a:t>
            </a:r>
            <a:r>
              <a:rPr lang="en" sz="1400">
                <a:solidFill>
                  <a:srgbClr val="000000"/>
                </a:solidFill>
                <a:latin typeface="Arial"/>
                <a:ea typeface="Arial"/>
                <a:cs typeface="Arial"/>
                <a:sym typeface="Arial"/>
              </a:rPr>
              <a:t>s </a:t>
            </a:r>
            <a:r>
              <a:rPr lang="en" sz="1400">
                <a:solidFill>
                  <a:schemeClr val="dk1"/>
                </a:solidFill>
                <a:latin typeface="Arial"/>
                <a:ea typeface="Arial"/>
                <a:cs typeface="Arial"/>
                <a:sym typeface="Arial"/>
              </a:rPr>
              <a:t>D</a:t>
            </a:r>
            <a:r>
              <a:rPr lang="en" sz="1400">
                <a:solidFill>
                  <a:srgbClr val="000000"/>
                </a:solidFill>
                <a:latin typeface="Arial"/>
                <a:ea typeface="Arial"/>
                <a:cs typeface="Arial"/>
                <a:sym typeface="Arial"/>
              </a:rPr>
              <a:t>ancing              BECAUSE: </a:t>
            </a:r>
            <a:r>
              <a:rPr lang="en" sz="1400">
                <a:solidFill>
                  <a:schemeClr val="dk1"/>
                </a:solidFill>
                <a:latin typeface="Arial"/>
                <a:ea typeface="Arial"/>
                <a:cs typeface="Arial"/>
                <a:sym typeface="Arial"/>
              </a:rPr>
              <a:t>B</a:t>
            </a:r>
            <a:r>
              <a:rPr lang="en" sz="1400">
                <a:solidFill>
                  <a:srgbClr val="000000"/>
                </a:solidFill>
                <a:latin typeface="Arial"/>
                <a:ea typeface="Arial"/>
                <a:cs typeface="Arial"/>
                <a:sym typeface="Arial"/>
              </a:rPr>
              <a:t>ig </a:t>
            </a:r>
            <a:r>
              <a:rPr lang="en" sz="1400">
                <a:solidFill>
                  <a:schemeClr val="dk1"/>
                </a:solidFill>
                <a:latin typeface="Arial"/>
                <a:ea typeface="Arial"/>
                <a:cs typeface="Arial"/>
                <a:sym typeface="Arial"/>
              </a:rPr>
              <a:t>E</a:t>
            </a:r>
            <a:r>
              <a:rPr lang="en" sz="1400">
                <a:solidFill>
                  <a:srgbClr val="000000"/>
                </a:solidFill>
                <a:latin typeface="Arial"/>
                <a:ea typeface="Arial"/>
                <a:cs typeface="Arial"/>
                <a:sym typeface="Arial"/>
              </a:rPr>
              <a:t>lephants </a:t>
            </a:r>
            <a:r>
              <a:rPr lang="en" sz="1400">
                <a:solidFill>
                  <a:schemeClr val="dk1"/>
                </a:solidFill>
                <a:latin typeface="Arial"/>
                <a:ea typeface="Arial"/>
                <a:cs typeface="Arial"/>
                <a:sym typeface="Arial"/>
              </a:rPr>
              <a:t>C</a:t>
            </a:r>
            <a:r>
              <a:rPr lang="en" sz="1400">
                <a:solidFill>
                  <a:srgbClr val="000000"/>
                </a:solidFill>
                <a:latin typeface="Arial"/>
                <a:ea typeface="Arial"/>
                <a:cs typeface="Arial"/>
                <a:sym typeface="Arial"/>
              </a:rPr>
              <a:t>an’t </a:t>
            </a:r>
            <a:r>
              <a:rPr lang="en" sz="1400">
                <a:solidFill>
                  <a:schemeClr val="dk1"/>
                </a:solidFill>
                <a:latin typeface="Arial"/>
                <a:ea typeface="Arial"/>
                <a:cs typeface="Arial"/>
                <a:sym typeface="Arial"/>
              </a:rPr>
              <a:t>A</a:t>
            </a:r>
            <a:r>
              <a:rPr lang="en" sz="1400">
                <a:solidFill>
                  <a:srgbClr val="000000"/>
                </a:solidFill>
                <a:latin typeface="Arial"/>
                <a:ea typeface="Arial"/>
                <a:cs typeface="Arial"/>
                <a:sym typeface="Arial"/>
              </a:rPr>
              <a:t>dd </a:t>
            </a:r>
            <a:r>
              <a:rPr lang="en" sz="1400">
                <a:solidFill>
                  <a:schemeClr val="dk1"/>
                </a:solidFill>
                <a:latin typeface="Arial"/>
                <a:ea typeface="Arial"/>
                <a:cs typeface="Arial"/>
                <a:sym typeface="Arial"/>
              </a:rPr>
              <a:t>U</a:t>
            </a:r>
            <a:r>
              <a:rPr lang="en" sz="1400">
                <a:solidFill>
                  <a:srgbClr val="000000"/>
                </a:solidFill>
                <a:latin typeface="Arial"/>
                <a:ea typeface="Arial"/>
                <a:cs typeface="Arial"/>
                <a:sym typeface="Arial"/>
              </a:rPr>
              <a:t>p </a:t>
            </a:r>
            <a:r>
              <a:rPr lang="en" sz="1400">
                <a:solidFill>
                  <a:schemeClr val="dk1"/>
                </a:solidFill>
                <a:latin typeface="Arial"/>
                <a:ea typeface="Arial"/>
                <a:cs typeface="Arial"/>
                <a:sym typeface="Arial"/>
              </a:rPr>
              <a:t>S</a:t>
            </a:r>
            <a:r>
              <a:rPr lang="en" sz="1400">
                <a:solidFill>
                  <a:srgbClr val="000000"/>
                </a:solidFill>
                <a:latin typeface="Arial"/>
                <a:ea typeface="Arial"/>
                <a:cs typeface="Arial"/>
                <a:sym typeface="Arial"/>
              </a:rPr>
              <a:t>ums </a:t>
            </a:r>
            <a:r>
              <a:rPr lang="en" sz="1400">
                <a:solidFill>
                  <a:schemeClr val="dk1"/>
                </a:solidFill>
                <a:latin typeface="Arial"/>
                <a:ea typeface="Arial"/>
                <a:cs typeface="Arial"/>
                <a:sym typeface="Arial"/>
              </a:rPr>
              <a:t>E</a:t>
            </a:r>
            <a:r>
              <a:rPr lang="en" sz="1400">
                <a:solidFill>
                  <a:srgbClr val="000000"/>
                </a:solidFill>
                <a:latin typeface="Arial"/>
                <a:ea typeface="Arial"/>
                <a:cs typeface="Arial"/>
                <a:sym typeface="Arial"/>
              </a:rPr>
              <a:t>asily.</a:t>
            </a:r>
            <a:endParaRPr sz="1400">
              <a:solidFill>
                <a:srgbClr val="000000"/>
              </a:solidFill>
              <a:latin typeface="Arial"/>
              <a:ea typeface="Arial"/>
              <a:cs typeface="Arial"/>
              <a:sym typeface="Arial"/>
            </a:endParaRPr>
          </a:p>
          <a:p>
            <a:pPr marL="0" lvl="0" indent="0" algn="l" rtl="0">
              <a:spcBef>
                <a:spcPts val="1200"/>
              </a:spcBef>
              <a:spcAft>
                <a:spcPts val="0"/>
              </a:spcAft>
              <a:buNone/>
            </a:pPr>
            <a:r>
              <a:rPr lang="en" sz="1400" b="1">
                <a:solidFill>
                  <a:srgbClr val="000000"/>
                </a:solidFill>
                <a:latin typeface="Arial"/>
                <a:ea typeface="Arial"/>
                <a:cs typeface="Arial"/>
                <a:sym typeface="Arial"/>
              </a:rPr>
              <a:t>Phoneme Isolation and Manipulation </a:t>
            </a:r>
            <a:endParaRPr sz="1200">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endParaRPr sz="1400">
              <a:solidFill>
                <a:srgbClr val="000000"/>
              </a:solidFill>
              <a:latin typeface="Arial"/>
              <a:ea typeface="Arial"/>
              <a:cs typeface="Arial"/>
              <a:sym typeface="Arial"/>
            </a:endParaRPr>
          </a:p>
        </p:txBody>
      </p:sp>
      <p:pic>
        <p:nvPicPr>
          <p:cNvPr id="187" name="Google Shape;187;p30"/>
          <p:cNvPicPr preferRelativeResize="0"/>
          <p:nvPr/>
        </p:nvPicPr>
        <p:blipFill>
          <a:blip r:embed="rId3">
            <a:alphaModFix/>
          </a:blip>
          <a:stretch>
            <a:fillRect/>
          </a:stretch>
        </p:blipFill>
        <p:spPr>
          <a:xfrm>
            <a:off x="950763" y="2502195"/>
            <a:ext cx="6860623" cy="25010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idx="4294967295"/>
          </p:nvPr>
        </p:nvSpPr>
        <p:spPr>
          <a:xfrm>
            <a:off x="242100" y="1740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Reading </a:t>
            </a:r>
            <a:endParaRPr sz="2400"/>
          </a:p>
        </p:txBody>
      </p:sp>
      <p:sp>
        <p:nvSpPr>
          <p:cNvPr id="193" name="Google Shape;193;p31"/>
          <p:cNvSpPr txBox="1">
            <a:spLocks noGrp="1"/>
          </p:cNvSpPr>
          <p:nvPr>
            <p:ph type="body" idx="4294967295"/>
          </p:nvPr>
        </p:nvSpPr>
        <p:spPr>
          <a:xfrm>
            <a:off x="132275" y="977700"/>
            <a:ext cx="8520600" cy="41658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400" b="1">
                <a:solidFill>
                  <a:srgbClr val="000000"/>
                </a:solidFill>
                <a:latin typeface="Arial"/>
                <a:ea typeface="Arial"/>
                <a:cs typeface="Arial"/>
                <a:sym typeface="Arial"/>
              </a:rPr>
              <a:t>Tracking Activities</a:t>
            </a:r>
            <a:endParaRPr sz="1400" b="1">
              <a:solidFill>
                <a:srgbClr val="000000"/>
              </a:solidFill>
              <a:latin typeface="Arial"/>
              <a:ea typeface="Arial"/>
              <a:cs typeface="Arial"/>
              <a:sym typeface="Arial"/>
            </a:endParaRPr>
          </a:p>
          <a:p>
            <a:pPr marL="0" lvl="0" indent="0" algn="l" rtl="0">
              <a:spcBef>
                <a:spcPts val="1200"/>
              </a:spcBef>
              <a:spcAft>
                <a:spcPts val="0"/>
              </a:spcAft>
              <a:buNone/>
            </a:pPr>
            <a:endParaRPr sz="1400" b="1">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endParaRPr sz="1400">
              <a:solidFill>
                <a:srgbClr val="000000"/>
              </a:solidFill>
              <a:latin typeface="Arial"/>
              <a:ea typeface="Arial"/>
              <a:cs typeface="Arial"/>
              <a:sym typeface="Arial"/>
            </a:endParaRPr>
          </a:p>
        </p:txBody>
      </p:sp>
      <p:pic>
        <p:nvPicPr>
          <p:cNvPr id="194" name="Google Shape;194;p31"/>
          <p:cNvPicPr preferRelativeResize="0"/>
          <p:nvPr/>
        </p:nvPicPr>
        <p:blipFill>
          <a:blip r:embed="rId3">
            <a:alphaModFix/>
          </a:blip>
          <a:stretch>
            <a:fillRect/>
          </a:stretch>
        </p:blipFill>
        <p:spPr>
          <a:xfrm>
            <a:off x="523850" y="1445800"/>
            <a:ext cx="3143025" cy="3380875"/>
          </a:xfrm>
          <a:prstGeom prst="rect">
            <a:avLst/>
          </a:prstGeom>
          <a:noFill/>
          <a:ln>
            <a:noFill/>
          </a:ln>
        </p:spPr>
      </p:pic>
      <p:pic>
        <p:nvPicPr>
          <p:cNvPr id="195" name="Google Shape;195;p31"/>
          <p:cNvPicPr preferRelativeResize="0"/>
          <p:nvPr/>
        </p:nvPicPr>
        <p:blipFill>
          <a:blip r:embed="rId4">
            <a:alphaModFix/>
          </a:blip>
          <a:stretch>
            <a:fillRect/>
          </a:stretch>
        </p:blipFill>
        <p:spPr>
          <a:xfrm>
            <a:off x="4070125" y="1477561"/>
            <a:ext cx="4133925" cy="331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idx="4294967295"/>
          </p:nvPr>
        </p:nvSpPr>
        <p:spPr>
          <a:xfrm>
            <a:off x="358125" y="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00"/>
              <a:t>Dyslexia - What does it mean for our dyslexic learners?</a:t>
            </a:r>
            <a:endParaRPr sz="2400"/>
          </a:p>
        </p:txBody>
      </p:sp>
      <p:sp>
        <p:nvSpPr>
          <p:cNvPr id="70" name="Google Shape;70;p14"/>
          <p:cNvSpPr txBox="1">
            <a:spLocks noGrp="1"/>
          </p:cNvSpPr>
          <p:nvPr>
            <p:ph type="body" idx="4294967295"/>
          </p:nvPr>
        </p:nvSpPr>
        <p:spPr>
          <a:xfrm>
            <a:off x="311708" y="1054621"/>
            <a:ext cx="8520600" cy="42795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en" sz="1600">
                <a:solidFill>
                  <a:srgbClr val="000000"/>
                </a:solidFill>
                <a:latin typeface="Arial"/>
                <a:ea typeface="Arial"/>
                <a:cs typeface="Arial"/>
                <a:sym typeface="Arial"/>
              </a:rPr>
              <a:t>The Rose Report of 2009 went a long way to raise the profile of dyslexia, providing a clear definition:</a:t>
            </a:r>
            <a:endParaRPr sz="1600">
              <a:solidFill>
                <a:srgbClr val="000000"/>
              </a:solidFill>
              <a:latin typeface="Arial"/>
              <a:ea typeface="Arial"/>
              <a:cs typeface="Arial"/>
              <a:sym typeface="Arial"/>
            </a:endParaRPr>
          </a:p>
          <a:p>
            <a:pPr marL="457200" lvl="0" indent="-322580" algn="l" rtl="0">
              <a:lnSpc>
                <a:spcPct val="150000"/>
              </a:lnSpc>
              <a:spcBef>
                <a:spcPts val="1200"/>
              </a:spcBef>
              <a:spcAft>
                <a:spcPts val="0"/>
              </a:spcAft>
              <a:buClr>
                <a:srgbClr val="000000"/>
              </a:buClr>
              <a:buSzPct val="100000"/>
              <a:buFont typeface="Arial"/>
              <a:buChar char="●"/>
            </a:pPr>
            <a:r>
              <a:rPr lang="en" sz="1600">
                <a:solidFill>
                  <a:srgbClr val="000000"/>
                </a:solidFill>
                <a:latin typeface="Arial"/>
                <a:ea typeface="Arial"/>
                <a:cs typeface="Arial"/>
                <a:sym typeface="Arial"/>
              </a:rPr>
              <a:t>‘Dyslexia is a learning difficulty that primarily affects the skills involved in accurate and fluent word reading and spelling.</a:t>
            </a:r>
            <a:endParaRPr sz="1600">
              <a:solidFill>
                <a:srgbClr val="000000"/>
              </a:solidFill>
              <a:latin typeface="Arial"/>
              <a:ea typeface="Arial"/>
              <a:cs typeface="Arial"/>
              <a:sym typeface="Arial"/>
            </a:endParaRPr>
          </a:p>
          <a:p>
            <a:pPr marL="457200" lvl="0" indent="-32258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Characteristic features of dyslexia are difficulties in phonological awareness, verbal memory and verbal processing speed.</a:t>
            </a:r>
            <a:endParaRPr sz="1600">
              <a:solidFill>
                <a:srgbClr val="000000"/>
              </a:solidFill>
              <a:latin typeface="Arial"/>
              <a:ea typeface="Arial"/>
              <a:cs typeface="Arial"/>
              <a:sym typeface="Arial"/>
            </a:endParaRPr>
          </a:p>
          <a:p>
            <a:pPr marL="457200" lvl="0" indent="-32258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Dyslexia occurs across the range of intellectual abilities.</a:t>
            </a:r>
            <a:endParaRPr sz="1600">
              <a:solidFill>
                <a:srgbClr val="000000"/>
              </a:solidFill>
              <a:latin typeface="Arial"/>
              <a:ea typeface="Arial"/>
              <a:cs typeface="Arial"/>
              <a:sym typeface="Arial"/>
            </a:endParaRPr>
          </a:p>
          <a:p>
            <a:pPr marL="457200" lvl="0" indent="-32258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is thought best as a continuum, not a distinct category, and there are no clear cut-off points.</a:t>
            </a:r>
            <a:endParaRPr sz="1600">
              <a:solidFill>
                <a:srgbClr val="000000"/>
              </a:solidFill>
              <a:latin typeface="Arial"/>
              <a:ea typeface="Arial"/>
              <a:cs typeface="Arial"/>
              <a:sym typeface="Arial"/>
            </a:endParaRPr>
          </a:p>
          <a:p>
            <a:pPr marL="457200" lvl="0" indent="-32258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Co-occurring difficulties may be seen in aspects of language, motor coordination, mental calculation and personal organisation, but these are not, by themselves, markers of dyslexia.</a:t>
            </a:r>
            <a:endParaRPr sz="1600">
              <a:solidFill>
                <a:srgbClr val="000000"/>
              </a:solidFill>
              <a:latin typeface="Arial"/>
              <a:ea typeface="Arial"/>
              <a:cs typeface="Arial"/>
              <a:sym typeface="Arial"/>
            </a:endParaRPr>
          </a:p>
          <a:p>
            <a:pPr marL="457200" lvl="0" indent="-32258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A good indication of the severity and persistence of dyslexic difficulties can be gained by examining how the individual responds or has responded to well-founded intervention.’</a:t>
            </a:r>
            <a:endParaRPr sz="12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9"/>
        <p:cNvGrpSpPr/>
        <p:nvPr/>
      </p:nvGrpSpPr>
      <p:grpSpPr>
        <a:xfrm>
          <a:off x="0" y="0"/>
          <a:ext cx="0" cy="0"/>
          <a:chOff x="0" y="0"/>
          <a:chExt cx="0" cy="0"/>
        </a:xfrm>
      </p:grpSpPr>
      <p:sp>
        <p:nvSpPr>
          <p:cNvPr id="200" name="Google Shape;200;p32"/>
          <p:cNvSpPr txBox="1">
            <a:spLocks noGrp="1"/>
          </p:cNvSpPr>
          <p:nvPr>
            <p:ph type="title" idx="4294967295"/>
          </p:nvPr>
        </p:nvSpPr>
        <p:spPr>
          <a:xfrm>
            <a:off x="242100" y="1740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Reading </a:t>
            </a:r>
            <a:endParaRPr sz="2400"/>
          </a:p>
        </p:txBody>
      </p:sp>
      <p:sp>
        <p:nvSpPr>
          <p:cNvPr id="201" name="Google Shape;201;p32"/>
          <p:cNvSpPr txBox="1">
            <a:spLocks noGrp="1"/>
          </p:cNvSpPr>
          <p:nvPr>
            <p:ph type="body" idx="4294967295"/>
          </p:nvPr>
        </p:nvSpPr>
        <p:spPr>
          <a:xfrm>
            <a:off x="132275" y="977700"/>
            <a:ext cx="8520600" cy="41658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 sz="1400" b="1">
                <a:solidFill>
                  <a:srgbClr val="000000"/>
                </a:solidFill>
                <a:latin typeface="Arial"/>
                <a:ea typeface="Arial"/>
                <a:cs typeface="Arial"/>
                <a:sym typeface="Arial"/>
              </a:rPr>
              <a:t>Alphabet Sequencing/ Alphabet Arc:</a:t>
            </a:r>
            <a:endParaRPr sz="1400" b="1">
              <a:solidFill>
                <a:srgbClr val="000000"/>
              </a:solidFill>
              <a:latin typeface="Arial"/>
              <a:ea typeface="Arial"/>
              <a:cs typeface="Arial"/>
              <a:sym typeface="Arial"/>
            </a:endParaRPr>
          </a:p>
          <a:p>
            <a:pPr marL="457200" lvl="0" indent="-317500" algn="l" rtl="0">
              <a:spcBef>
                <a:spcPts val="12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How many letters are there in the alphabet? Which letter is at the start/ end of the alphabet? Take turns to places letter in the alphabet. </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Can you order the letters of the alphabet correctly in 2 minutes?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Alphabet speed up strategy. Place ‘a’ and ‘z’ in the correct places and then the middle two letters ‘m’ and ‘n’ in the correct places. Now order the rest of the letters in less than 2 minutes!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Without looking… What is the letter before/ after ..? (check)</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Can you sort the letters into vowels and consonants?</a:t>
            </a:r>
            <a:endParaRPr sz="1400">
              <a:solidFill>
                <a:srgbClr val="000000"/>
              </a:solidFill>
              <a:latin typeface="Arial"/>
              <a:ea typeface="Arial"/>
              <a:cs typeface="Arial"/>
              <a:sym typeface="Arial"/>
            </a:endParaRPr>
          </a:p>
          <a:p>
            <a:pPr marL="0" lvl="0" indent="0" algn="l" rtl="0">
              <a:spcBef>
                <a:spcPts val="1200"/>
              </a:spcBef>
              <a:spcAft>
                <a:spcPts val="0"/>
              </a:spcAft>
              <a:buNone/>
            </a:pPr>
            <a:endParaRPr sz="1400" b="1">
              <a:solidFill>
                <a:srgbClr val="000000"/>
              </a:solidFill>
              <a:latin typeface="Arial"/>
              <a:ea typeface="Arial"/>
              <a:cs typeface="Arial"/>
              <a:sym typeface="Arial"/>
            </a:endParaRPr>
          </a:p>
          <a:p>
            <a:pPr marL="0" lvl="0" indent="0" algn="l" rtl="0">
              <a:spcBef>
                <a:spcPts val="1200"/>
              </a:spcBef>
              <a:spcAft>
                <a:spcPts val="0"/>
              </a:spcAft>
              <a:buNone/>
            </a:pPr>
            <a:endParaRPr sz="1400" b="1">
              <a:solidFill>
                <a:srgbClr val="000000"/>
              </a:solidFill>
              <a:latin typeface="Arial"/>
              <a:ea typeface="Arial"/>
              <a:cs typeface="Arial"/>
              <a:sym typeface="Arial"/>
            </a:endParaRPr>
          </a:p>
          <a:p>
            <a:pPr marL="0" lvl="0" indent="0" algn="l" rtl="0">
              <a:spcBef>
                <a:spcPts val="1200"/>
              </a:spcBef>
              <a:spcAft>
                <a:spcPts val="0"/>
              </a:spcAft>
              <a:buNone/>
            </a:pPr>
            <a:endParaRPr sz="1400" b="1">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endParaRPr sz="1400">
              <a:solidFill>
                <a:srgbClr val="000000"/>
              </a:solidFill>
              <a:latin typeface="Arial"/>
              <a:ea typeface="Arial"/>
              <a:cs typeface="Arial"/>
              <a:sym typeface="Arial"/>
            </a:endParaRPr>
          </a:p>
        </p:txBody>
      </p:sp>
      <p:pic>
        <p:nvPicPr>
          <p:cNvPr id="202" name="Google Shape;202;p32"/>
          <p:cNvPicPr preferRelativeResize="0"/>
          <p:nvPr/>
        </p:nvPicPr>
        <p:blipFill>
          <a:blip r:embed="rId3">
            <a:alphaModFix/>
          </a:blip>
          <a:stretch>
            <a:fillRect/>
          </a:stretch>
        </p:blipFill>
        <p:spPr>
          <a:xfrm>
            <a:off x="831325" y="3201400"/>
            <a:ext cx="1886100" cy="1446675"/>
          </a:xfrm>
          <a:prstGeom prst="rect">
            <a:avLst/>
          </a:prstGeom>
          <a:noFill/>
          <a:ln>
            <a:noFill/>
          </a:ln>
        </p:spPr>
      </p:pic>
      <p:pic>
        <p:nvPicPr>
          <p:cNvPr id="203" name="Google Shape;203;p32"/>
          <p:cNvPicPr preferRelativeResize="0"/>
          <p:nvPr/>
        </p:nvPicPr>
        <p:blipFill>
          <a:blip r:embed="rId4">
            <a:alphaModFix/>
          </a:blip>
          <a:stretch>
            <a:fillRect/>
          </a:stretch>
        </p:blipFill>
        <p:spPr>
          <a:xfrm>
            <a:off x="5986964" y="2877879"/>
            <a:ext cx="2568702" cy="1816584"/>
          </a:xfrm>
          <a:prstGeom prst="rect">
            <a:avLst/>
          </a:prstGeom>
          <a:noFill/>
          <a:ln>
            <a:noFill/>
          </a:ln>
        </p:spPr>
      </p:pic>
      <p:pic>
        <p:nvPicPr>
          <p:cNvPr id="204" name="Google Shape;204;p32"/>
          <p:cNvPicPr preferRelativeResize="0"/>
          <p:nvPr/>
        </p:nvPicPr>
        <p:blipFill>
          <a:blip r:embed="rId5">
            <a:alphaModFix/>
          </a:blip>
          <a:stretch>
            <a:fillRect/>
          </a:stretch>
        </p:blipFill>
        <p:spPr>
          <a:xfrm>
            <a:off x="3312301" y="3201399"/>
            <a:ext cx="1784240" cy="1737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8"/>
        <p:cNvGrpSpPr/>
        <p:nvPr/>
      </p:nvGrpSpPr>
      <p:grpSpPr>
        <a:xfrm>
          <a:off x="0" y="0"/>
          <a:ext cx="0" cy="0"/>
          <a:chOff x="0" y="0"/>
          <a:chExt cx="0" cy="0"/>
        </a:xfrm>
      </p:grpSpPr>
      <p:sp>
        <p:nvSpPr>
          <p:cNvPr id="209" name="Google Shape;209;p33"/>
          <p:cNvSpPr txBox="1">
            <a:spLocks noGrp="1"/>
          </p:cNvSpPr>
          <p:nvPr>
            <p:ph type="title" idx="4294967295"/>
          </p:nvPr>
        </p:nvSpPr>
        <p:spPr>
          <a:xfrm>
            <a:off x="225125" y="59175"/>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00"/>
              <a:t>Difference rather than a difficulty!</a:t>
            </a:r>
            <a:endParaRPr sz="2400"/>
          </a:p>
        </p:txBody>
      </p:sp>
      <p:sp>
        <p:nvSpPr>
          <p:cNvPr id="210" name="Google Shape;210;p33"/>
          <p:cNvSpPr txBox="1">
            <a:spLocks noGrp="1"/>
          </p:cNvSpPr>
          <p:nvPr>
            <p:ph type="body" idx="4294967295"/>
          </p:nvPr>
        </p:nvSpPr>
        <p:spPr>
          <a:xfrm>
            <a:off x="76525" y="792675"/>
            <a:ext cx="8520600" cy="40962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600">
                <a:solidFill>
                  <a:srgbClr val="000000"/>
                </a:solidFill>
                <a:latin typeface="Arial"/>
                <a:ea typeface="Arial"/>
                <a:cs typeface="Arial"/>
                <a:sym typeface="Arial"/>
              </a:rPr>
              <a:t>It is fundamental that individual differences are recognised and celebrated. We all have areas of strength and difficulties - our difficulties DO NOT define us!</a:t>
            </a:r>
            <a:endParaRPr sz="16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16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600">
                <a:solidFill>
                  <a:srgbClr val="000000"/>
                </a:solidFill>
                <a:latin typeface="Arial"/>
                <a:ea typeface="Arial"/>
                <a:cs typeface="Arial"/>
                <a:sym typeface="Arial"/>
              </a:rPr>
              <a:t>All dyslexic learners will have a multitude of strengths disguised by their indifferences, which is likely to be accompanied by low self-esteem.</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idx="4294967295"/>
          </p:nvPr>
        </p:nvSpPr>
        <p:spPr>
          <a:xfrm>
            <a:off x="311700" y="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00"/>
              <a:t>Dyslexia - What does it mean for our dyslexic learners?</a:t>
            </a:r>
            <a:endParaRPr sz="2400"/>
          </a:p>
        </p:txBody>
      </p:sp>
      <p:sp>
        <p:nvSpPr>
          <p:cNvPr id="76" name="Google Shape;76;p15"/>
          <p:cNvSpPr txBox="1">
            <a:spLocks noGrp="1"/>
          </p:cNvSpPr>
          <p:nvPr>
            <p:ph type="body" idx="4294967295"/>
          </p:nvPr>
        </p:nvSpPr>
        <p:spPr>
          <a:xfrm>
            <a:off x="225125" y="673025"/>
            <a:ext cx="8520600" cy="4316700"/>
          </a:xfrm>
          <a:prstGeom prst="rect">
            <a:avLst/>
          </a:prstGeom>
        </p:spPr>
        <p:txBody>
          <a:bodyPr spcFirstLastPara="1" wrap="square" lIns="91425" tIns="91425" rIns="91425" bIns="91425" anchor="t" anchorCtr="0">
            <a:normAutofit fontScale="47500" lnSpcReduction="20000"/>
          </a:bodyPr>
          <a:lstStyle/>
          <a:p>
            <a:pPr marL="0" lvl="0" indent="0" algn="l" rtl="0">
              <a:lnSpc>
                <a:spcPct val="150000"/>
              </a:lnSpc>
              <a:spcBef>
                <a:spcPts val="1200"/>
              </a:spcBef>
              <a:spcAft>
                <a:spcPts val="0"/>
              </a:spcAft>
              <a:buNone/>
            </a:pPr>
            <a:r>
              <a:rPr lang="en" sz="2900">
                <a:solidFill>
                  <a:srgbClr val="000000"/>
                </a:solidFill>
                <a:latin typeface="Arial"/>
                <a:ea typeface="Arial"/>
                <a:cs typeface="Arial"/>
                <a:sym typeface="Arial"/>
              </a:rPr>
              <a:t>The British Dyslexia Association (BDA) supports the definition from the rose Report (2009) but also recognises that some dyslexic individuals encounter difficulties with visual processing. These include:</a:t>
            </a:r>
            <a:endParaRPr sz="2900">
              <a:solidFill>
                <a:srgbClr val="000000"/>
              </a:solidFill>
              <a:latin typeface="Arial"/>
              <a:ea typeface="Arial"/>
              <a:cs typeface="Arial"/>
              <a:sym typeface="Arial"/>
            </a:endParaRPr>
          </a:p>
          <a:p>
            <a:pPr marL="457200" lvl="0" indent="-316071" algn="l" rtl="0">
              <a:lnSpc>
                <a:spcPct val="150000"/>
              </a:lnSpc>
              <a:spcBef>
                <a:spcPts val="1200"/>
              </a:spcBef>
              <a:spcAft>
                <a:spcPts val="0"/>
              </a:spcAft>
              <a:buClr>
                <a:srgbClr val="000000"/>
              </a:buClr>
              <a:buSzPct val="100000"/>
              <a:buFont typeface="Arial"/>
              <a:buChar char="●"/>
            </a:pPr>
            <a:r>
              <a:rPr lang="en" sz="2900">
                <a:solidFill>
                  <a:srgbClr val="000000"/>
                </a:solidFill>
                <a:latin typeface="Arial"/>
                <a:ea typeface="Arial"/>
                <a:cs typeface="Arial"/>
                <a:sym typeface="Arial"/>
              </a:rPr>
              <a:t>Visual stress - a perceptual processing condition causing print distortion and fatigue. </a:t>
            </a:r>
            <a:endParaRPr sz="2900">
              <a:solidFill>
                <a:srgbClr val="000000"/>
              </a:solidFill>
              <a:latin typeface="Arial"/>
              <a:ea typeface="Arial"/>
              <a:cs typeface="Arial"/>
              <a:sym typeface="Arial"/>
            </a:endParaRPr>
          </a:p>
          <a:p>
            <a:pPr marL="457200" lvl="0" indent="-316071" algn="l" rtl="0">
              <a:lnSpc>
                <a:spcPct val="150000"/>
              </a:lnSpc>
              <a:spcBef>
                <a:spcPts val="0"/>
              </a:spcBef>
              <a:spcAft>
                <a:spcPts val="0"/>
              </a:spcAft>
              <a:buClr>
                <a:srgbClr val="000000"/>
              </a:buClr>
              <a:buSzPct val="100000"/>
              <a:buFont typeface="Arial"/>
              <a:buChar char="●"/>
            </a:pPr>
            <a:r>
              <a:rPr lang="en" sz="2900">
                <a:solidFill>
                  <a:srgbClr val="000000"/>
                </a:solidFill>
                <a:latin typeface="Arial"/>
                <a:ea typeface="Arial"/>
                <a:cs typeface="Arial"/>
                <a:sym typeface="Arial"/>
              </a:rPr>
              <a:t>Visual tracking difficulties - the ability to focus on an object as it moves across the field of vision. </a:t>
            </a:r>
            <a:endParaRPr sz="2900">
              <a:solidFill>
                <a:srgbClr val="000000"/>
              </a:solidFill>
              <a:latin typeface="Arial"/>
              <a:ea typeface="Arial"/>
              <a:cs typeface="Arial"/>
              <a:sym typeface="Arial"/>
            </a:endParaRPr>
          </a:p>
          <a:p>
            <a:pPr marL="457200" lvl="0" indent="-316071" algn="l" rtl="0">
              <a:lnSpc>
                <a:spcPct val="150000"/>
              </a:lnSpc>
              <a:spcBef>
                <a:spcPts val="0"/>
              </a:spcBef>
              <a:spcAft>
                <a:spcPts val="0"/>
              </a:spcAft>
              <a:buClr>
                <a:srgbClr val="000000"/>
              </a:buClr>
              <a:buSzPct val="100000"/>
              <a:buFont typeface="Arial"/>
              <a:buChar char="●"/>
            </a:pPr>
            <a:r>
              <a:rPr lang="en" sz="2900">
                <a:solidFill>
                  <a:srgbClr val="000000"/>
                </a:solidFill>
                <a:latin typeface="Arial"/>
                <a:ea typeface="Arial"/>
                <a:cs typeface="Arial"/>
                <a:sym typeface="Arial"/>
              </a:rPr>
              <a:t>Binocular visual dysfunction - when the eyes do not function smoothly together.</a:t>
            </a:r>
            <a:endParaRPr sz="2900">
              <a:solidFill>
                <a:srgbClr val="000000"/>
              </a:solidFill>
              <a:latin typeface="Arial"/>
              <a:ea typeface="Arial"/>
              <a:cs typeface="Arial"/>
              <a:sym typeface="Arial"/>
            </a:endParaRPr>
          </a:p>
          <a:p>
            <a:pPr marL="457200" lvl="0" indent="-316071" algn="l" rtl="0">
              <a:lnSpc>
                <a:spcPct val="150000"/>
              </a:lnSpc>
              <a:spcBef>
                <a:spcPts val="0"/>
              </a:spcBef>
              <a:spcAft>
                <a:spcPts val="0"/>
              </a:spcAft>
              <a:buClr>
                <a:srgbClr val="000000"/>
              </a:buClr>
              <a:buSzPct val="100000"/>
              <a:buFont typeface="Arial"/>
              <a:buChar char="●"/>
            </a:pPr>
            <a:r>
              <a:rPr lang="en" sz="2900">
                <a:solidFill>
                  <a:srgbClr val="000000"/>
                </a:solidFill>
                <a:latin typeface="Arial"/>
                <a:ea typeface="Arial"/>
                <a:cs typeface="Arial"/>
                <a:sym typeface="Arial"/>
              </a:rPr>
              <a:t>Visual-motor perception - the ability to translate a visual image, or a visual plan into an accurate motor action i.e. coordination the eyes and hands to draw and write. </a:t>
            </a:r>
            <a:endParaRPr sz="29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900">
                <a:solidFill>
                  <a:srgbClr val="000000"/>
                </a:solidFill>
                <a:latin typeface="Arial"/>
                <a:ea typeface="Arial"/>
                <a:cs typeface="Arial"/>
                <a:sym typeface="Arial"/>
              </a:rPr>
              <a:t>These difficulties can lead to dyslexic individuals having difficulties with the correct sequencing of letters for word formation, or to reverse letters and numbers. Some individuals may describe letters as ‘moving’ on the page, or they lose track of their reading as the move along the line of print. Additionally, some individuals may find it difficult and tiring to read black print when on a white background.  </a:t>
            </a:r>
            <a:endParaRPr sz="2900">
              <a:solidFill>
                <a:srgbClr val="000000"/>
              </a:solidFill>
              <a:latin typeface="Arial"/>
              <a:ea typeface="Arial"/>
              <a:cs typeface="Arial"/>
              <a:sym typeface="Arial"/>
            </a:endParaRPr>
          </a:p>
          <a:p>
            <a:pPr marL="0" lvl="0" indent="0" algn="l" rtl="0">
              <a:spcBef>
                <a:spcPts val="1200"/>
              </a:spcBef>
              <a:spcAft>
                <a:spcPts val="0"/>
              </a:spcAft>
              <a:buNone/>
            </a:pPr>
            <a:endParaRPr sz="1200">
              <a:solidFill>
                <a:srgbClr val="000000"/>
              </a:solidFill>
              <a:latin typeface="Arial"/>
              <a:ea typeface="Arial"/>
              <a:cs typeface="Arial"/>
              <a:sym typeface="Arial"/>
            </a:endParaRPr>
          </a:p>
          <a:p>
            <a:pPr marL="45720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idx="4294967295"/>
          </p:nvPr>
        </p:nvSpPr>
        <p:spPr>
          <a:xfrm>
            <a:off x="311700" y="824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00"/>
              <a:t>Phonological Abilities</a:t>
            </a:r>
            <a:endParaRPr sz="2400"/>
          </a:p>
        </p:txBody>
      </p:sp>
      <p:sp>
        <p:nvSpPr>
          <p:cNvPr id="82" name="Google Shape;82;p16"/>
          <p:cNvSpPr txBox="1">
            <a:spLocks noGrp="1"/>
          </p:cNvSpPr>
          <p:nvPr>
            <p:ph type="body" idx="4294967295"/>
          </p:nvPr>
        </p:nvSpPr>
        <p:spPr>
          <a:xfrm>
            <a:off x="225125" y="881900"/>
            <a:ext cx="8520600" cy="4107900"/>
          </a:xfrm>
          <a:prstGeom prst="rect">
            <a:avLst/>
          </a:prstGeom>
        </p:spPr>
        <p:txBody>
          <a:bodyPr spcFirstLastPara="1" wrap="square" lIns="91425" tIns="91425" rIns="91425" bIns="91425" anchor="t" anchorCtr="0">
            <a:normAutofit fontScale="92500"/>
          </a:bodyPr>
          <a:lstStyle/>
          <a:p>
            <a:pPr marL="0" lvl="0" indent="0" algn="l" rtl="0">
              <a:lnSpc>
                <a:spcPct val="150000"/>
              </a:lnSpc>
              <a:spcBef>
                <a:spcPts val="1200"/>
              </a:spcBef>
              <a:spcAft>
                <a:spcPts val="0"/>
              </a:spcAft>
              <a:buNone/>
            </a:pPr>
            <a:r>
              <a:rPr lang="en" sz="1900">
                <a:solidFill>
                  <a:srgbClr val="000000"/>
                </a:solidFill>
                <a:latin typeface="Arial"/>
                <a:ea typeface="Arial"/>
                <a:cs typeface="Arial"/>
                <a:sym typeface="Arial"/>
              </a:rPr>
              <a:t>In order to become a fluent reader children need to have secure abilities in:</a:t>
            </a:r>
            <a:endParaRPr sz="1900">
              <a:solidFill>
                <a:srgbClr val="000000"/>
              </a:solidFill>
              <a:latin typeface="Arial"/>
              <a:ea typeface="Arial"/>
              <a:cs typeface="Arial"/>
              <a:sym typeface="Arial"/>
            </a:endParaRPr>
          </a:p>
          <a:p>
            <a:pPr marL="457200" lvl="0" indent="-340201" algn="l" rtl="0">
              <a:lnSpc>
                <a:spcPct val="150000"/>
              </a:lnSpc>
              <a:spcBef>
                <a:spcPts val="1200"/>
              </a:spcBef>
              <a:spcAft>
                <a:spcPts val="0"/>
              </a:spcAft>
              <a:buClr>
                <a:srgbClr val="000000"/>
              </a:buClr>
              <a:buSzPct val="100000"/>
              <a:buFont typeface="Arial"/>
              <a:buChar char="●"/>
            </a:pPr>
            <a:r>
              <a:rPr lang="en" sz="1900">
                <a:solidFill>
                  <a:srgbClr val="000000"/>
                </a:solidFill>
                <a:latin typeface="Arial"/>
                <a:ea typeface="Arial"/>
                <a:cs typeface="Arial"/>
                <a:sym typeface="Arial"/>
              </a:rPr>
              <a:t>Phonological Awareness - the ability to recognise the sounds in spoken words, to link letter shapes and sounds, sequence letter sounds to make words, or to divide words into smaller units of sound.</a:t>
            </a:r>
            <a:endParaRPr sz="1900">
              <a:solidFill>
                <a:srgbClr val="000000"/>
              </a:solidFill>
              <a:latin typeface="Arial"/>
              <a:ea typeface="Arial"/>
              <a:cs typeface="Arial"/>
              <a:sym typeface="Arial"/>
            </a:endParaRPr>
          </a:p>
          <a:p>
            <a:pPr marL="457200" lvl="0" indent="-340201" algn="l" rtl="0">
              <a:lnSpc>
                <a:spcPct val="15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Phonological processing speed - the ability to process letters, words and sentences.</a:t>
            </a:r>
            <a:endParaRPr sz="1900">
              <a:solidFill>
                <a:srgbClr val="000000"/>
              </a:solidFill>
              <a:latin typeface="Arial"/>
              <a:ea typeface="Arial"/>
              <a:cs typeface="Arial"/>
              <a:sym typeface="Arial"/>
            </a:endParaRPr>
          </a:p>
          <a:p>
            <a:pPr marL="457200" lvl="0" indent="-340201" algn="l" rtl="0">
              <a:lnSpc>
                <a:spcPct val="15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Verbal short-term memory - the ability to temporarily hold verbal information. </a:t>
            </a:r>
            <a:endParaRPr sz="1900">
              <a:solidFill>
                <a:srgbClr val="000000"/>
              </a:solidFill>
              <a:latin typeface="Arial"/>
              <a:ea typeface="Arial"/>
              <a:cs typeface="Arial"/>
              <a:sym typeface="Arial"/>
            </a:endParaRPr>
          </a:p>
          <a:p>
            <a:pPr marL="457200" lvl="0" indent="-340201" algn="l" rtl="0">
              <a:lnSpc>
                <a:spcPct val="15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Verbal working memory - the ability to store and retrieve verbal information. E.g. recalling letters, numbers, a sentence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idx="4294967295"/>
          </p:nvPr>
        </p:nvSpPr>
        <p:spPr>
          <a:xfrm>
            <a:off x="311700" y="17522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High Quality Teaching and Differentiation </a:t>
            </a:r>
            <a:endParaRPr sz="2400"/>
          </a:p>
        </p:txBody>
      </p:sp>
      <p:sp>
        <p:nvSpPr>
          <p:cNvPr id="88" name="Google Shape;88;p17"/>
          <p:cNvSpPr txBox="1">
            <a:spLocks noGrp="1"/>
          </p:cNvSpPr>
          <p:nvPr>
            <p:ph type="body" idx="4294967295"/>
          </p:nvPr>
        </p:nvSpPr>
        <p:spPr>
          <a:xfrm>
            <a:off x="201900" y="908725"/>
            <a:ext cx="8520600" cy="4046100"/>
          </a:xfrm>
          <a:prstGeom prst="rect">
            <a:avLst/>
          </a:prstGeom>
        </p:spPr>
        <p:txBody>
          <a:bodyPr spcFirstLastPara="1" wrap="square" lIns="91425" tIns="91425" rIns="91425" bIns="91425" anchor="t" anchorCtr="0">
            <a:normAutofit fontScale="77500" lnSpcReduction="10000"/>
          </a:bodyPr>
          <a:lstStyle/>
          <a:p>
            <a:pPr marL="0" lvl="0" indent="0" algn="l" rtl="0">
              <a:lnSpc>
                <a:spcPct val="150000"/>
              </a:lnSpc>
              <a:spcBef>
                <a:spcPts val="1200"/>
              </a:spcBef>
              <a:spcAft>
                <a:spcPts val="0"/>
              </a:spcAft>
              <a:buNone/>
            </a:pPr>
            <a:r>
              <a:rPr lang="en" sz="2200">
                <a:solidFill>
                  <a:srgbClr val="000000"/>
                </a:solidFill>
                <a:latin typeface="Arial"/>
                <a:ea typeface="Arial"/>
                <a:cs typeface="Arial"/>
                <a:sym typeface="Arial"/>
              </a:rPr>
              <a:t>The ‘SEND Code of Practice, 2014’ states: </a:t>
            </a:r>
            <a:endParaRPr sz="22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200">
                <a:solidFill>
                  <a:srgbClr val="000000"/>
                </a:solidFill>
                <a:latin typeface="Arial"/>
                <a:ea typeface="Arial"/>
                <a:cs typeface="Arial"/>
                <a:sym typeface="Arial"/>
              </a:rPr>
              <a:t>‘High quality teaching, differentiated for individual pupils, is the first step in responding to pupils who have or may have SEN. Additional intervention and support cannot compensate for a lack of good quality teaching.’</a:t>
            </a:r>
            <a:endParaRPr sz="22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200">
                <a:solidFill>
                  <a:srgbClr val="000000"/>
                </a:solidFill>
                <a:latin typeface="Arial"/>
                <a:ea typeface="Arial"/>
                <a:cs typeface="Arial"/>
                <a:sym typeface="Arial"/>
              </a:rPr>
              <a:t>The key challenge for personalisation in the classroom is how to provide the support at the same time as meeting all the other different needs within the classroom. </a:t>
            </a:r>
            <a:endParaRPr sz="22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200" b="1" i="1">
                <a:solidFill>
                  <a:srgbClr val="000000"/>
                </a:solidFill>
                <a:latin typeface="Arial"/>
                <a:ea typeface="Arial"/>
                <a:cs typeface="Arial"/>
                <a:sym typeface="Arial"/>
              </a:rPr>
              <a:t>The key is developing independent learners, who are supported in discovering how best to help themselves. </a:t>
            </a:r>
            <a:endParaRPr sz="12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idx="4294967295"/>
          </p:nvPr>
        </p:nvSpPr>
        <p:spPr>
          <a:xfrm>
            <a:off x="311700" y="244194"/>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High Quality Teaching and Differentiation </a:t>
            </a:r>
            <a:endParaRPr sz="2400"/>
          </a:p>
        </p:txBody>
      </p:sp>
      <p:sp>
        <p:nvSpPr>
          <p:cNvPr id="94" name="Google Shape;94;p18"/>
          <p:cNvSpPr txBox="1">
            <a:spLocks noGrp="1"/>
          </p:cNvSpPr>
          <p:nvPr>
            <p:ph type="body" idx="4294967295"/>
          </p:nvPr>
        </p:nvSpPr>
        <p:spPr>
          <a:xfrm>
            <a:off x="311700" y="977700"/>
            <a:ext cx="8520600" cy="41658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Multisensory teaching and learning - ‘A multisensory teaching environment is one where there is active and interactive integration of visual, auditory, kinaesthetic and tactile elements’ (Rose 2009).</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Most teaching techniques rely on either sight (visual) or hearing (auditory). Multisensory approaches enable learners to use their strengths to help them learn. </a:t>
            </a:r>
            <a:endParaRPr sz="14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a:solidFill>
                  <a:srgbClr val="000000"/>
                </a:solidFill>
                <a:latin typeface="Arial"/>
                <a:ea typeface="Arial"/>
                <a:cs typeface="Arial"/>
                <a:sym typeface="Arial"/>
              </a:rPr>
              <a:t>Incorporating a learners sense of touch (tactile) and movement (kinetic) - enables the learners brain to develop tactile and kinetic memories, as well as the auditory and visual ones. Therefore, strengthening the retention of learning and supports the weakness of traditional learning methods.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idx="4294967295"/>
          </p:nvPr>
        </p:nvSpPr>
        <p:spPr>
          <a:xfrm>
            <a:off x="201900" y="2442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a:t>
            </a:r>
            <a:endParaRPr sz="2400"/>
          </a:p>
        </p:txBody>
      </p:sp>
      <p:sp>
        <p:nvSpPr>
          <p:cNvPr id="100" name="Google Shape;100;p19"/>
          <p:cNvSpPr txBox="1">
            <a:spLocks noGrp="1"/>
          </p:cNvSpPr>
          <p:nvPr>
            <p:ph type="body" idx="4294967295"/>
          </p:nvPr>
        </p:nvSpPr>
        <p:spPr>
          <a:xfrm>
            <a:off x="311700" y="977704"/>
            <a:ext cx="8520600" cy="4165800"/>
          </a:xfrm>
          <a:prstGeom prst="rect">
            <a:avLst/>
          </a:prstGeom>
        </p:spPr>
        <p:txBody>
          <a:bodyPr spcFirstLastPara="1" wrap="square" lIns="91425" tIns="91425" rIns="91425" bIns="91425" anchor="t" anchorCtr="0">
            <a:noAutofit/>
          </a:bodyPr>
          <a:lstStyle/>
          <a:p>
            <a:pPr marL="0" lvl="0" indent="0" algn="l" rtl="0">
              <a:lnSpc>
                <a:spcPct val="140000"/>
              </a:lnSpc>
              <a:spcBef>
                <a:spcPts val="1200"/>
              </a:spcBef>
              <a:spcAft>
                <a:spcPts val="0"/>
              </a:spcAft>
              <a:buSzPts val="688"/>
              <a:buNone/>
            </a:pPr>
            <a:r>
              <a:rPr lang="en" sz="1400">
                <a:solidFill>
                  <a:srgbClr val="000000"/>
                </a:solidFill>
                <a:latin typeface="Arial"/>
                <a:ea typeface="Arial"/>
                <a:cs typeface="Arial"/>
                <a:sym typeface="Arial"/>
              </a:rPr>
              <a:t>Leaving margins and writing on every other line - this will support eye tracking and editing.</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SzPts val="688"/>
              <a:buNone/>
            </a:pPr>
            <a:r>
              <a:rPr lang="en" sz="1400">
                <a:solidFill>
                  <a:srgbClr val="000000"/>
                </a:solidFill>
                <a:latin typeface="Arial"/>
                <a:ea typeface="Arial"/>
                <a:cs typeface="Arial"/>
                <a:sym typeface="Arial"/>
              </a:rPr>
              <a:t>Avoid white backgrounds - use buff, pale yellow or blue. </a:t>
            </a:r>
            <a:endParaRPr sz="1400">
              <a:solidFill>
                <a:srgbClr val="000000"/>
              </a:solidFill>
              <a:latin typeface="Arial"/>
              <a:ea typeface="Arial"/>
              <a:cs typeface="Arial"/>
              <a:sym typeface="Arial"/>
            </a:endParaRPr>
          </a:p>
          <a:p>
            <a:pPr marL="0" lvl="0" indent="0" algn="l" rtl="0">
              <a:lnSpc>
                <a:spcPct val="140000"/>
              </a:lnSpc>
              <a:spcBef>
                <a:spcPts val="1200"/>
              </a:spcBef>
              <a:spcAft>
                <a:spcPts val="0"/>
              </a:spcAft>
              <a:buSzPts val="688"/>
              <a:buNone/>
            </a:pPr>
            <a:r>
              <a:rPr lang="en" sz="1400">
                <a:solidFill>
                  <a:srgbClr val="000000"/>
                </a:solidFill>
                <a:latin typeface="Arial"/>
                <a:ea typeface="Arial"/>
                <a:cs typeface="Arial"/>
                <a:sym typeface="Arial"/>
              </a:rPr>
              <a:t>Use black or dark markers - avoid red or green as these can be difficult to read. </a:t>
            </a:r>
            <a:endParaRPr sz="14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1400">
                <a:solidFill>
                  <a:srgbClr val="000000"/>
                </a:solidFill>
                <a:latin typeface="Arial"/>
                <a:ea typeface="Arial"/>
                <a:cs typeface="Arial"/>
                <a:sym typeface="Arial"/>
              </a:rPr>
              <a:t>Use visual cues and prompts for regular forgotten facts e.g. items to take home, bring to school.</a:t>
            </a:r>
            <a:endParaRPr sz="14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r>
              <a:rPr lang="en" sz="1400">
                <a:solidFill>
                  <a:srgbClr val="000000"/>
                </a:solidFill>
                <a:latin typeface="Arial"/>
                <a:ea typeface="Arial"/>
                <a:cs typeface="Arial"/>
                <a:sym typeface="Arial"/>
              </a:rPr>
              <a:t>Use of visual timetables with colour coding (for older children).</a:t>
            </a:r>
            <a:endParaRPr sz="1400">
              <a:solidFill>
                <a:srgbClr val="000000"/>
              </a:solidFill>
              <a:latin typeface="Arial"/>
              <a:ea typeface="Arial"/>
              <a:cs typeface="Arial"/>
              <a:sym typeface="Arial"/>
            </a:endParaRPr>
          </a:p>
        </p:txBody>
      </p:sp>
      <p:pic>
        <p:nvPicPr>
          <p:cNvPr id="101" name="Google Shape;101;p19"/>
          <p:cNvPicPr preferRelativeResize="0"/>
          <p:nvPr/>
        </p:nvPicPr>
        <p:blipFill>
          <a:blip r:embed="rId3">
            <a:alphaModFix/>
          </a:blip>
          <a:stretch>
            <a:fillRect/>
          </a:stretch>
        </p:blipFill>
        <p:spPr>
          <a:xfrm>
            <a:off x="7078967" y="2990500"/>
            <a:ext cx="1300424" cy="1908800"/>
          </a:xfrm>
          <a:prstGeom prst="rect">
            <a:avLst/>
          </a:prstGeom>
          <a:noFill/>
          <a:ln>
            <a:noFill/>
          </a:ln>
        </p:spPr>
      </p:pic>
      <p:pic>
        <p:nvPicPr>
          <p:cNvPr id="102" name="Google Shape;102;p19"/>
          <p:cNvPicPr preferRelativeResize="0"/>
          <p:nvPr/>
        </p:nvPicPr>
        <p:blipFill>
          <a:blip r:embed="rId4">
            <a:alphaModFix/>
          </a:blip>
          <a:stretch>
            <a:fillRect/>
          </a:stretch>
        </p:blipFill>
        <p:spPr>
          <a:xfrm>
            <a:off x="6283000" y="2990500"/>
            <a:ext cx="686167" cy="190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idx="4294967295"/>
          </p:nvPr>
        </p:nvSpPr>
        <p:spPr>
          <a:xfrm>
            <a:off x="178975" y="32111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a:t>
            </a:r>
            <a:endParaRPr sz="2400"/>
          </a:p>
        </p:txBody>
      </p:sp>
      <p:sp>
        <p:nvSpPr>
          <p:cNvPr id="108" name="Google Shape;108;p20"/>
          <p:cNvSpPr txBox="1">
            <a:spLocks noGrp="1"/>
          </p:cNvSpPr>
          <p:nvPr>
            <p:ph type="body" idx="4294967295"/>
          </p:nvPr>
        </p:nvSpPr>
        <p:spPr>
          <a:xfrm>
            <a:off x="178964" y="1184729"/>
            <a:ext cx="8520600" cy="4165800"/>
          </a:xfrm>
          <a:prstGeom prst="rect">
            <a:avLst/>
          </a:prstGeom>
        </p:spPr>
        <p:txBody>
          <a:bodyPr spcFirstLastPara="1" wrap="square" lIns="91425" tIns="91425" rIns="91425" bIns="91425" anchor="t" anchorCtr="0">
            <a:normAutofit fontScale="40000"/>
          </a:bodyPr>
          <a:lstStyle/>
          <a:p>
            <a:pPr marL="0" lvl="0" indent="0" algn="l" rtl="0">
              <a:lnSpc>
                <a:spcPct val="150000"/>
              </a:lnSpc>
              <a:spcBef>
                <a:spcPts val="1200"/>
              </a:spcBef>
              <a:spcAft>
                <a:spcPts val="0"/>
              </a:spcAft>
              <a:buNone/>
            </a:pPr>
            <a:r>
              <a:rPr lang="en" sz="4300">
                <a:solidFill>
                  <a:srgbClr val="000000"/>
                </a:solidFill>
                <a:latin typeface="Arial"/>
                <a:ea typeface="Arial"/>
                <a:cs typeface="Arial"/>
                <a:sym typeface="Arial"/>
              </a:rPr>
              <a:t>Consider the font type and size - use at least 14pt font Arial, Comic Sans, Dyslexia with 1.5 line spacing for worksheets.</a:t>
            </a:r>
            <a:endParaRPr sz="43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4300">
                <a:solidFill>
                  <a:srgbClr val="000000"/>
                </a:solidFill>
                <a:latin typeface="Arial"/>
                <a:ea typeface="Arial"/>
                <a:cs typeface="Arial"/>
                <a:sym typeface="Arial"/>
              </a:rPr>
              <a:t>Recall of Instructions - break instructions in to small logical chunks and saying things in the correct order. </a:t>
            </a:r>
            <a:endParaRPr sz="43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4300">
                <a:solidFill>
                  <a:srgbClr val="000000"/>
                </a:solidFill>
                <a:latin typeface="Arial"/>
                <a:ea typeface="Arial"/>
                <a:cs typeface="Arial"/>
                <a:sym typeface="Arial"/>
              </a:rPr>
              <a:t>Slow down when speaking and reduce the amount of spoken language being used. Classroom studies show that some teachers talk 90% of the time!</a:t>
            </a:r>
            <a:endParaRPr sz="43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endParaRPr sz="4300">
              <a:solidFill>
                <a:srgbClr val="000000"/>
              </a:solidFill>
              <a:latin typeface="Arial"/>
              <a:ea typeface="Arial"/>
              <a:cs typeface="Arial"/>
              <a:sym typeface="Arial"/>
            </a:endParaRPr>
          </a:p>
          <a:p>
            <a:pPr marL="0" lvl="0" indent="0" algn="l" rtl="0">
              <a:lnSpc>
                <a:spcPct val="150000"/>
              </a:lnSpc>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idx="4294967295"/>
          </p:nvPr>
        </p:nvSpPr>
        <p:spPr>
          <a:xfrm>
            <a:off x="311700" y="232075"/>
            <a:ext cx="8520600" cy="69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The Dyslexia Friendly Classroom: Useful Strategies to support learners with Writing  </a:t>
            </a:r>
            <a:endParaRPr sz="2400"/>
          </a:p>
        </p:txBody>
      </p:sp>
      <p:sp>
        <p:nvSpPr>
          <p:cNvPr id="114" name="Google Shape;114;p21"/>
          <p:cNvSpPr txBox="1">
            <a:spLocks noGrp="1"/>
          </p:cNvSpPr>
          <p:nvPr>
            <p:ph type="body" idx="4294967295"/>
          </p:nvPr>
        </p:nvSpPr>
        <p:spPr>
          <a:xfrm>
            <a:off x="201900" y="789075"/>
            <a:ext cx="8520600" cy="41658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r>
              <a:rPr lang="en" sz="2500">
                <a:solidFill>
                  <a:srgbClr val="000000"/>
                </a:solidFill>
                <a:latin typeface="Arial"/>
                <a:ea typeface="Arial"/>
                <a:cs typeface="Arial"/>
                <a:sym typeface="Arial"/>
              </a:rPr>
              <a:t>Support spatial organisation issues by dividing the page into sections, e.g. for date / title / introduction / middle / end. This can be particularly helpful for maths activities and the laying out of equations.</a:t>
            </a:r>
            <a:endParaRPr sz="2500">
              <a:solidFill>
                <a:srgbClr val="000000"/>
              </a:solidFill>
              <a:latin typeface="Arial"/>
              <a:ea typeface="Arial"/>
              <a:cs typeface="Arial"/>
              <a:sym typeface="Arial"/>
            </a:endParaRPr>
          </a:p>
          <a:p>
            <a:pPr marL="0" lvl="0" indent="0" algn="l" rtl="0">
              <a:spcBef>
                <a:spcPts val="1200"/>
              </a:spcBef>
              <a:spcAft>
                <a:spcPts val="0"/>
              </a:spcAft>
              <a:buNone/>
            </a:pPr>
            <a:r>
              <a:rPr lang="en" sz="2500">
                <a:solidFill>
                  <a:srgbClr val="000000"/>
                </a:solidFill>
                <a:latin typeface="Arial"/>
                <a:ea typeface="Arial"/>
                <a:cs typeface="Arial"/>
                <a:sym typeface="Arial"/>
              </a:rPr>
              <a:t>Use paper with darker lines and wider spaces for those with visual discrimination difficulties.</a:t>
            </a:r>
            <a:endParaRPr sz="2500">
              <a:solidFill>
                <a:srgbClr val="000000"/>
              </a:solidFill>
              <a:latin typeface="Arial"/>
              <a:ea typeface="Arial"/>
              <a:cs typeface="Arial"/>
              <a:sym typeface="Arial"/>
            </a:endParaRPr>
          </a:p>
          <a:p>
            <a:pPr marL="0" lvl="0" indent="0" algn="l" rtl="0">
              <a:spcBef>
                <a:spcPts val="1200"/>
              </a:spcBef>
              <a:spcAft>
                <a:spcPts val="0"/>
              </a:spcAft>
              <a:buNone/>
            </a:pPr>
            <a:r>
              <a:rPr lang="en" sz="2500">
                <a:solidFill>
                  <a:srgbClr val="000000"/>
                </a:solidFill>
                <a:latin typeface="Arial"/>
                <a:ea typeface="Arial"/>
                <a:cs typeface="Arial"/>
                <a:sym typeface="Arial"/>
              </a:rPr>
              <a:t>For writing that slopes away from the margin use a green dot to signal where to start and a red dot where to finish. </a:t>
            </a:r>
            <a:endParaRPr sz="25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500">
                <a:solidFill>
                  <a:srgbClr val="000000"/>
                </a:solidFill>
                <a:latin typeface="Arial"/>
                <a:ea typeface="Arial"/>
                <a:cs typeface="Arial"/>
                <a:sym typeface="Arial"/>
              </a:rPr>
              <a:t>Teach children how to make notes: Thought-showers, use of post-it notes to express each idea, lists, use of heading, flow charts, timelines, mind-mapping, story boards etc.</a:t>
            </a:r>
            <a:endParaRPr sz="2500">
              <a:solidFill>
                <a:srgbClr val="000000"/>
              </a:solidFill>
              <a:latin typeface="Arial"/>
              <a:ea typeface="Arial"/>
              <a:cs typeface="Arial"/>
              <a:sym typeface="Arial"/>
            </a:endParaRPr>
          </a:p>
          <a:p>
            <a:pPr marL="0" lvl="0" indent="0" algn="l" rtl="0">
              <a:lnSpc>
                <a:spcPct val="150000"/>
              </a:lnSpc>
              <a:spcBef>
                <a:spcPts val="1200"/>
              </a:spcBef>
              <a:spcAft>
                <a:spcPts val="0"/>
              </a:spcAft>
              <a:buNone/>
            </a:pPr>
            <a:r>
              <a:rPr lang="en" sz="2500">
                <a:solidFill>
                  <a:srgbClr val="000000"/>
                </a:solidFill>
                <a:latin typeface="Arial"/>
                <a:ea typeface="Arial"/>
                <a:cs typeface="Arial"/>
                <a:sym typeface="Arial"/>
              </a:rPr>
              <a:t>Use of writing frames and formats - 3 simple boxes to write notes for the beginning,middle and end of a story, extended boxes for extended stories, side boxes with notes for extra vocabulary and character development.</a:t>
            </a:r>
            <a:endParaRPr sz="25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On-screen Show (16:9)</PresentationFormat>
  <Paragraphs>123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Roboto Slab</vt:lpstr>
      <vt:lpstr>Roboto</vt:lpstr>
      <vt:lpstr>Marina</vt:lpstr>
      <vt:lpstr>Dyslexia Awareness Training</vt:lpstr>
      <vt:lpstr>Dyslexia - What does it mean for our dyslexic learners?</vt:lpstr>
      <vt:lpstr>Dyslexia - What does it mean for our dyslexic learners?</vt:lpstr>
      <vt:lpstr>Phonological Abilities</vt:lpstr>
      <vt:lpstr>The Dyslexia Friendly Classroom: High Quality Teaching and Differentiation </vt:lpstr>
      <vt:lpstr>The Dyslexia Friendly Classroom: High Quality Teaching and Differentiation </vt:lpstr>
      <vt:lpstr>The Dyslexia Friendly Classroom: Useful Strategies to support learners </vt:lpstr>
      <vt:lpstr>The Dyslexia Friendly Classroom: Useful Strategies to support learners </vt:lpstr>
      <vt:lpstr>The Dyslexia Friendly Classroom: Useful Strategies to support learners with Writing  </vt:lpstr>
      <vt:lpstr>The Dyslexia Friendly Classroom: Useful Strategies to support learners with Writing  </vt:lpstr>
      <vt:lpstr>The Dyslexia Friendly Classroom: Useful Strategies to support learners with Spelling </vt:lpstr>
      <vt:lpstr>The Dyslexia Friendly Classroom: Useful Strategies to support learners with Spelling </vt:lpstr>
      <vt:lpstr>The Dyslexia Friendly Classroom: Useful Strategies to support learners with Spelling </vt:lpstr>
      <vt:lpstr>The Dyslexia Friendly Classroom: Useful Strategies to support learners with Spelling </vt:lpstr>
      <vt:lpstr>The Dyslexia Friendly Classroom: Useful Strategies to support learners with Spelling </vt:lpstr>
      <vt:lpstr>The Dyslexia Friendly Classroom: Useful Strategies to support learners with Reading </vt:lpstr>
      <vt:lpstr>The Dyslexia Friendly Classroom: Useful Strategies to support learners with Reading </vt:lpstr>
      <vt:lpstr>The Dyslexia Friendly Classroom: Useful Strategies to support learners with Reading </vt:lpstr>
      <vt:lpstr>The Dyslexia Friendly Classroom: Useful Strategies to support learners with Reading </vt:lpstr>
      <vt:lpstr>The Dyslexia Friendly Classroom: Useful Strategies to support learners with Reading </vt:lpstr>
      <vt:lpstr>Difference rather than a difficulty!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Awareness Training</dc:title>
  <dc:creator>Mrs J Chambers</dc:creator>
  <cp:lastModifiedBy>Mrs J Chambers</cp:lastModifiedBy>
  <cp:revision>2</cp:revision>
  <dcterms:modified xsi:type="dcterms:W3CDTF">2024-03-07T11:27:07Z</dcterms:modified>
</cp:coreProperties>
</file>